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6"/>
  </p:handoutMasterIdLst>
  <p:sldIdLst>
    <p:sldId id="257" r:id="rId2"/>
    <p:sldId id="258" r:id="rId3"/>
    <p:sldId id="259" r:id="rId4"/>
    <p:sldId id="260" r:id="rId5"/>
    <p:sldId id="342" r:id="rId6"/>
    <p:sldId id="344" r:id="rId7"/>
    <p:sldId id="346" r:id="rId8"/>
    <p:sldId id="347" r:id="rId9"/>
    <p:sldId id="348" r:id="rId10"/>
    <p:sldId id="350" r:id="rId11"/>
    <p:sldId id="351" r:id="rId12"/>
    <p:sldId id="356" r:id="rId13"/>
    <p:sldId id="358" r:id="rId14"/>
    <p:sldId id="261" r:id="rId1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E6C"/>
    <a:srgbClr val="FFE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3" d="100"/>
          <a:sy n="113" d="100"/>
        </p:scale>
        <p:origin x="560" y="184"/>
      </p:cViewPr>
      <p:guideLst/>
    </p:cSldViewPr>
  </p:slideViewPr>
  <p:notesTextViewPr>
    <p:cViewPr>
      <p:scale>
        <a:sx n="1" d="1"/>
        <a:sy n="1" d="1"/>
      </p:scale>
      <p:origin x="0" y="0"/>
    </p:cViewPr>
  </p:notesTextViewPr>
  <p:notesViewPr>
    <p:cSldViewPr snapToGrid="0" showGuides="1">
      <p:cViewPr varScale="1">
        <p:scale>
          <a:sx n="65" d="100"/>
          <a:sy n="65" d="100"/>
        </p:scale>
        <p:origin x="3082"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D216B-9E59-4EB9-90C3-667475126623}" type="datetimeFigureOut">
              <a:rPr lang="sl-SI" smtClean="0"/>
              <a:t>5. 02. 21</a:t>
            </a:fld>
            <a:endParaRPr lang="sl-SI"/>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55E93C-8C5A-460F-A7C1-A7117214B110}" type="slidenum">
              <a:rPr lang="sl-SI" smtClean="0"/>
              <a:t>‹#›</a:t>
            </a:fld>
            <a:endParaRPr lang="sl-SI"/>
          </a:p>
        </p:txBody>
      </p:sp>
    </p:spTree>
    <p:extLst>
      <p:ext uri="{BB962C8B-B14F-4D97-AF65-F5344CB8AC3E}">
        <p14:creationId xmlns:p14="http://schemas.microsoft.com/office/powerpoint/2010/main" val="24858257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aslovni diapozitiv">
    <p:spTree>
      <p:nvGrpSpPr>
        <p:cNvPr id="1" name=""/>
        <p:cNvGrpSpPr/>
        <p:nvPr/>
      </p:nvGrpSpPr>
      <p:grpSpPr>
        <a:xfrm>
          <a:off x="0" y="0"/>
          <a:ext cx="0" cy="0"/>
          <a:chOff x="0" y="0"/>
          <a:chExt cx="0" cy="0"/>
        </a:xfrm>
      </p:grpSpPr>
      <p:sp>
        <p:nvSpPr>
          <p:cNvPr id="2" name="Naslov 1"/>
          <p:cNvSpPr>
            <a:spLocks noGrp="1"/>
          </p:cNvSpPr>
          <p:nvPr>
            <p:ph type="ctrTitle" hasCustomPrompt="1"/>
          </p:nvPr>
        </p:nvSpPr>
        <p:spPr>
          <a:xfrm>
            <a:off x="1524000" y="978946"/>
            <a:ext cx="9144000" cy="2377439"/>
          </a:xfrm>
        </p:spPr>
        <p:txBody>
          <a:bodyPr anchor="b">
            <a:normAutofit/>
          </a:bodyPr>
          <a:lstStyle>
            <a:lvl1pPr algn="ctr">
              <a:defRPr sz="5000">
                <a:solidFill>
                  <a:srgbClr val="111E6C"/>
                </a:solidFill>
              </a:defRPr>
            </a:lvl1pPr>
          </a:lstStyle>
          <a:p>
            <a:r>
              <a:rPr lang="sl-SI" dirty="0"/>
              <a:t>UREDITE SLOG NASLOVA MATRICE</a:t>
            </a:r>
          </a:p>
        </p:txBody>
      </p:sp>
      <p:sp>
        <p:nvSpPr>
          <p:cNvPr id="3" name="Podnaslov 2"/>
          <p:cNvSpPr>
            <a:spLocks noGrp="1"/>
          </p:cNvSpPr>
          <p:nvPr>
            <p:ph type="subTitle" idx="1"/>
          </p:nvPr>
        </p:nvSpPr>
        <p:spPr>
          <a:xfrm>
            <a:off x="1524000" y="3655807"/>
            <a:ext cx="9144000" cy="1635284"/>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784475" algn="l"/>
              </a:tabLst>
              <a:defRPr lang="sl-SI" b="0" i="0" baseline="0" smtClean="0">
                <a:solidFill>
                  <a:srgbClr val="111E6C"/>
                </a:solidFill>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sl-SI" dirty="0"/>
          </a:p>
        </p:txBody>
      </p:sp>
      <p:pic>
        <p:nvPicPr>
          <p:cNvPr id="15" name="Slika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5312" y="5669281"/>
            <a:ext cx="1701375" cy="595697"/>
          </a:xfrm>
          <a:prstGeom prst="rect">
            <a:avLst/>
          </a:prstGeom>
        </p:spPr>
      </p:pic>
    </p:spTree>
    <p:extLst>
      <p:ext uri="{BB962C8B-B14F-4D97-AF65-F5344CB8AC3E}">
        <p14:creationId xmlns:p14="http://schemas.microsoft.com/office/powerpoint/2010/main" val="294645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navpičnega besedila 2"/>
          <p:cNvSpPr>
            <a:spLocks noGrp="1"/>
          </p:cNvSpPr>
          <p:nvPr>
            <p:ph type="body" orient="vert" idx="1"/>
          </p:nvPr>
        </p:nvSpPr>
        <p:spPr>
          <a:xfrm>
            <a:off x="236317" y="1704513"/>
            <a:ext cx="10515600" cy="440747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Označba mesta datuma 3"/>
          <p:cNvSpPr>
            <a:spLocks noGrp="1"/>
          </p:cNvSpPr>
          <p:nvPr>
            <p:ph type="dt" sz="half" idx="10"/>
          </p:nvPr>
        </p:nvSpPr>
        <p:spPr/>
        <p:txBody>
          <a:bodyPr/>
          <a:lstStyle/>
          <a:p>
            <a:fld id="{D3E7C180-F4AF-4931-A3FB-0F5B18F066AE}" type="datetimeFigureOut">
              <a:rPr lang="sl-SI" smtClean="0"/>
              <a:t>5. 02. 21</a:t>
            </a:fld>
            <a:endParaRPr lang="sl-SI"/>
          </a:p>
        </p:txBody>
      </p:sp>
      <p:sp>
        <p:nvSpPr>
          <p:cNvPr id="5" name="Označba mesta noge 4"/>
          <p:cNvSpPr>
            <a:spLocks noGrp="1"/>
          </p:cNvSpPr>
          <p:nvPr>
            <p:ph type="ftr" sz="quarter" idx="11"/>
          </p:nvPr>
        </p:nvSpPr>
        <p:spPr/>
        <p:txBody>
          <a:bodyPr/>
          <a:lstStyle/>
          <a:p>
            <a:r>
              <a:rPr lang="sl-SI" dirty="0"/>
              <a:t>IME PREDMETA, Predavatelj/ica</a:t>
            </a:r>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58432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en-GB"/>
              <a:t>Click to edit Master title style</a:t>
            </a:r>
            <a:endParaRPr lang="sl-SI"/>
          </a:p>
        </p:txBody>
      </p:sp>
      <p:sp>
        <p:nvSpPr>
          <p:cNvPr id="3" name="Označba mesta navpičnega besedila 2"/>
          <p:cNvSpPr>
            <a:spLocks noGrp="1"/>
          </p:cNvSpPr>
          <p:nvPr>
            <p:ph type="body" orient="vert" idx="1"/>
          </p:nvPr>
        </p:nvSpPr>
        <p:spPr>
          <a:xfrm>
            <a:off x="236317" y="365125"/>
            <a:ext cx="8336183"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Označba mesta datuma 3"/>
          <p:cNvSpPr>
            <a:spLocks noGrp="1"/>
          </p:cNvSpPr>
          <p:nvPr>
            <p:ph type="dt" sz="half" idx="10"/>
          </p:nvPr>
        </p:nvSpPr>
        <p:spPr/>
        <p:txBody>
          <a:bodyPr/>
          <a:lstStyle/>
          <a:p>
            <a:fld id="{D3E7C180-F4AF-4931-A3FB-0F5B18F066AE}" type="datetimeFigureOut">
              <a:rPr lang="sl-SI" smtClean="0"/>
              <a:t>5. 02. 21</a:t>
            </a:fld>
            <a:endParaRPr lang="sl-SI"/>
          </a:p>
        </p:txBody>
      </p:sp>
      <p:sp>
        <p:nvSpPr>
          <p:cNvPr id="5" name="Označba mesta noge 4"/>
          <p:cNvSpPr>
            <a:spLocks noGrp="1"/>
          </p:cNvSpPr>
          <p:nvPr>
            <p:ph type="ftr" sz="quarter" idx="11"/>
          </p:nvPr>
        </p:nvSpPr>
        <p:spPr/>
        <p:txBody>
          <a:bodyPr/>
          <a:lstStyle/>
          <a:p>
            <a:r>
              <a:rPr lang="sl-SI" dirty="0"/>
              <a:t>IME PREDMETA, Predavatelj/ica</a:t>
            </a:r>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331750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vsebine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4" name="Označba mesta datuma 3"/>
          <p:cNvSpPr>
            <a:spLocks noGrp="1"/>
          </p:cNvSpPr>
          <p:nvPr>
            <p:ph type="dt" sz="half" idx="10"/>
          </p:nvPr>
        </p:nvSpPr>
        <p:spPr/>
        <p:txBody>
          <a:bodyPr/>
          <a:lstStyle/>
          <a:p>
            <a:fld id="{D3E7C180-F4AF-4931-A3FB-0F5B18F066AE}" type="datetimeFigureOut">
              <a:rPr lang="sl-SI" smtClean="0"/>
              <a:t>5. 02. 21</a:t>
            </a:fld>
            <a:endParaRPr lang="sl-SI" dirty="0"/>
          </a:p>
        </p:txBody>
      </p:sp>
      <p:sp>
        <p:nvSpPr>
          <p:cNvPr id="5" name="Označba mesta noge 4"/>
          <p:cNvSpPr>
            <a:spLocks noGrp="1"/>
          </p:cNvSpPr>
          <p:nvPr>
            <p:ph type="ftr" sz="quarter" idx="11"/>
          </p:nvPr>
        </p:nvSpPr>
        <p:spPr/>
        <p:txBody>
          <a:bodyPr/>
          <a:lstStyle/>
          <a:p>
            <a:r>
              <a:rPr lang="sl-SI" dirty="0"/>
              <a:t>IME PREDMETA, Predavatelj/ica</a:t>
            </a:r>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25376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236318" y="1603376"/>
            <a:ext cx="10515600" cy="2852737"/>
          </a:xfrm>
        </p:spPr>
        <p:txBody>
          <a:bodyPr anchor="b"/>
          <a:lstStyle>
            <a:lvl1pPr>
              <a:defRPr sz="6000"/>
            </a:lvl1pPr>
          </a:lstStyle>
          <a:p>
            <a:r>
              <a:rPr lang="en-GB"/>
              <a:t>Click to edit Master title style</a:t>
            </a:r>
            <a:endParaRPr lang="sl-SI"/>
          </a:p>
        </p:txBody>
      </p:sp>
      <p:sp>
        <p:nvSpPr>
          <p:cNvPr id="3" name="Označba mesta besedila 2"/>
          <p:cNvSpPr>
            <a:spLocks noGrp="1"/>
          </p:cNvSpPr>
          <p:nvPr>
            <p:ph type="body" idx="1"/>
          </p:nvPr>
        </p:nvSpPr>
        <p:spPr>
          <a:xfrm>
            <a:off x="236318"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Označba mesta datuma 3"/>
          <p:cNvSpPr>
            <a:spLocks noGrp="1"/>
          </p:cNvSpPr>
          <p:nvPr>
            <p:ph type="dt" sz="half" idx="10"/>
          </p:nvPr>
        </p:nvSpPr>
        <p:spPr/>
        <p:txBody>
          <a:bodyPr/>
          <a:lstStyle/>
          <a:p>
            <a:fld id="{D3E7C180-F4AF-4931-A3FB-0F5B18F066AE}" type="datetimeFigureOut">
              <a:rPr lang="sl-SI" smtClean="0"/>
              <a:t>5. 02. 21</a:t>
            </a:fld>
            <a:endParaRPr lang="sl-SI"/>
          </a:p>
        </p:txBody>
      </p:sp>
      <p:sp>
        <p:nvSpPr>
          <p:cNvPr id="6" name="Označba mesta številke diapozitiva 5"/>
          <p:cNvSpPr>
            <a:spLocks noGrp="1"/>
          </p:cNvSpPr>
          <p:nvPr>
            <p:ph type="sldNum" sz="quarter" idx="12"/>
          </p:nvPr>
        </p:nvSpPr>
        <p:spPr/>
        <p:txBody>
          <a:bodyPr/>
          <a:lstStyle/>
          <a:p>
            <a:fld id="{BE01F195-1D02-4CC0-BCB3-3D059B404E7C}" type="slidenum">
              <a:rPr lang="sl-SI" smtClean="0"/>
              <a:t>‹#›</a:t>
            </a:fld>
            <a:endParaRPr lang="sl-SI"/>
          </a:p>
        </p:txBody>
      </p:sp>
      <p:sp>
        <p:nvSpPr>
          <p:cNvPr id="7" name="Označba mesta noge 5"/>
          <p:cNvSpPr>
            <a:spLocks noGrp="1"/>
          </p:cNvSpPr>
          <p:nvPr>
            <p:ph type="ftr" sz="quarter" idx="11"/>
          </p:nvPr>
        </p:nvSpPr>
        <p:spPr>
          <a:xfrm>
            <a:off x="236317" y="6354572"/>
            <a:ext cx="4114800" cy="366903"/>
          </a:xfrm>
        </p:spPr>
        <p:txBody>
          <a:bodyPr/>
          <a:lstStyle/>
          <a:p>
            <a:r>
              <a:rPr lang="sl-SI" dirty="0"/>
              <a:t>IME PREDMETA, Predavatelj/ica</a:t>
            </a:r>
          </a:p>
        </p:txBody>
      </p:sp>
    </p:spTree>
    <p:extLst>
      <p:ext uri="{BB962C8B-B14F-4D97-AF65-F5344CB8AC3E}">
        <p14:creationId xmlns:p14="http://schemas.microsoft.com/office/powerpoint/2010/main" val="279436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vsebine 2"/>
          <p:cNvSpPr>
            <a:spLocks noGrp="1"/>
          </p:cNvSpPr>
          <p:nvPr>
            <p:ph sz="half" idx="1"/>
          </p:nvPr>
        </p:nvSpPr>
        <p:spPr>
          <a:xfrm>
            <a:off x="236317"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4" name="Označba mesta vsebine 3"/>
          <p:cNvSpPr>
            <a:spLocks noGrp="1"/>
          </p:cNvSpPr>
          <p:nvPr>
            <p:ph sz="half" idx="2"/>
          </p:nvPr>
        </p:nvSpPr>
        <p:spPr>
          <a:xfrm>
            <a:off x="5570318"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5" name="Označba mesta datuma 4"/>
          <p:cNvSpPr>
            <a:spLocks noGrp="1"/>
          </p:cNvSpPr>
          <p:nvPr>
            <p:ph type="dt" sz="half" idx="10"/>
          </p:nvPr>
        </p:nvSpPr>
        <p:spPr/>
        <p:txBody>
          <a:bodyPr/>
          <a:lstStyle/>
          <a:p>
            <a:fld id="{D3E7C180-F4AF-4931-A3FB-0F5B18F066AE}" type="datetimeFigureOut">
              <a:rPr lang="sl-SI" smtClean="0"/>
              <a:t>5. 02. 21</a:t>
            </a:fld>
            <a:endParaRPr lang="sl-SI"/>
          </a:p>
        </p:txBody>
      </p:sp>
      <p:sp>
        <p:nvSpPr>
          <p:cNvPr id="6" name="Označba mesta noge 5"/>
          <p:cNvSpPr>
            <a:spLocks noGrp="1"/>
          </p:cNvSpPr>
          <p:nvPr>
            <p:ph type="ftr" sz="quarter" idx="11"/>
          </p:nvPr>
        </p:nvSpPr>
        <p:spPr/>
        <p:txBody>
          <a:bodyPr/>
          <a:lstStyle/>
          <a:p>
            <a:r>
              <a:rPr lang="sl-SI" dirty="0"/>
              <a:t>IME PREDMETA, Predavatelj/ica</a:t>
            </a:r>
          </a:p>
        </p:txBody>
      </p:sp>
      <p:sp>
        <p:nvSpPr>
          <p:cNvPr id="7" name="Označba mesta številke diapozitiva 6"/>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148767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erjava">
    <p:spTree>
      <p:nvGrpSpPr>
        <p:cNvPr id="1" name=""/>
        <p:cNvGrpSpPr/>
        <p:nvPr/>
      </p:nvGrpSpPr>
      <p:grpSpPr>
        <a:xfrm>
          <a:off x="0" y="0"/>
          <a:ext cx="0" cy="0"/>
          <a:chOff x="0" y="0"/>
          <a:chExt cx="0" cy="0"/>
        </a:xfrm>
      </p:grpSpPr>
      <p:sp>
        <p:nvSpPr>
          <p:cNvPr id="3" name="Označba mesta besedila 2"/>
          <p:cNvSpPr>
            <a:spLocks noGrp="1"/>
          </p:cNvSpPr>
          <p:nvPr>
            <p:ph type="body" idx="1"/>
          </p:nvPr>
        </p:nvSpPr>
        <p:spPr>
          <a:xfrm>
            <a:off x="236318" y="1783703"/>
            <a:ext cx="5157787" cy="6494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Označba mesta vsebine 3"/>
          <p:cNvSpPr>
            <a:spLocks noGrp="1"/>
          </p:cNvSpPr>
          <p:nvPr>
            <p:ph sz="half" idx="2"/>
          </p:nvPr>
        </p:nvSpPr>
        <p:spPr>
          <a:xfrm>
            <a:off x="236318" y="2614034"/>
            <a:ext cx="5157787" cy="35540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5" name="Označba mesta besedila 4"/>
          <p:cNvSpPr>
            <a:spLocks noGrp="1"/>
          </p:cNvSpPr>
          <p:nvPr>
            <p:ph type="body" sz="quarter" idx="3"/>
          </p:nvPr>
        </p:nvSpPr>
        <p:spPr>
          <a:xfrm>
            <a:off x="5568730" y="1783867"/>
            <a:ext cx="5183188" cy="6494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Označba mesta vsebine 5"/>
          <p:cNvSpPr>
            <a:spLocks noGrp="1"/>
          </p:cNvSpPr>
          <p:nvPr>
            <p:ph sz="quarter" idx="4"/>
          </p:nvPr>
        </p:nvSpPr>
        <p:spPr>
          <a:xfrm>
            <a:off x="5568730" y="2635623"/>
            <a:ext cx="5183188" cy="35540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dirty="0"/>
          </a:p>
        </p:txBody>
      </p:sp>
      <p:sp>
        <p:nvSpPr>
          <p:cNvPr id="7" name="Označba mesta datuma 6"/>
          <p:cNvSpPr>
            <a:spLocks noGrp="1"/>
          </p:cNvSpPr>
          <p:nvPr>
            <p:ph type="dt" sz="half" idx="10"/>
          </p:nvPr>
        </p:nvSpPr>
        <p:spPr/>
        <p:txBody>
          <a:bodyPr/>
          <a:lstStyle/>
          <a:p>
            <a:fld id="{D3E7C180-F4AF-4931-A3FB-0F5B18F066AE}" type="datetimeFigureOut">
              <a:rPr lang="sl-SI" smtClean="0"/>
              <a:t>5. 02. 21</a:t>
            </a:fld>
            <a:endParaRPr lang="sl-SI"/>
          </a:p>
        </p:txBody>
      </p:sp>
      <p:sp>
        <p:nvSpPr>
          <p:cNvPr id="8" name="Označba mesta noge 7"/>
          <p:cNvSpPr>
            <a:spLocks noGrp="1"/>
          </p:cNvSpPr>
          <p:nvPr>
            <p:ph type="ftr" sz="quarter" idx="11"/>
          </p:nvPr>
        </p:nvSpPr>
        <p:spPr/>
        <p:txBody>
          <a:bodyPr/>
          <a:lstStyle/>
          <a:p>
            <a:r>
              <a:rPr lang="sl-SI" dirty="0"/>
              <a:t>IME PREDMETA, Predavatelj/ica</a:t>
            </a:r>
          </a:p>
        </p:txBody>
      </p:sp>
      <p:sp>
        <p:nvSpPr>
          <p:cNvPr id="9" name="Označba mesta številke diapozitiva 8"/>
          <p:cNvSpPr>
            <a:spLocks noGrp="1"/>
          </p:cNvSpPr>
          <p:nvPr>
            <p:ph type="sldNum" sz="quarter" idx="12"/>
          </p:nvPr>
        </p:nvSpPr>
        <p:spPr/>
        <p:txBody>
          <a:bodyPr/>
          <a:lstStyle/>
          <a:p>
            <a:fld id="{BE01F195-1D02-4CC0-BCB3-3D059B404E7C}" type="slidenum">
              <a:rPr lang="sl-SI" smtClean="0"/>
              <a:t>‹#›</a:t>
            </a:fld>
            <a:endParaRPr lang="sl-SI"/>
          </a:p>
        </p:txBody>
      </p:sp>
      <p:sp>
        <p:nvSpPr>
          <p:cNvPr id="10" name="Naslov 1"/>
          <p:cNvSpPr>
            <a:spLocks noGrp="1"/>
          </p:cNvSpPr>
          <p:nvPr>
            <p:ph type="title"/>
          </p:nvPr>
        </p:nvSpPr>
        <p:spPr>
          <a:xfrm>
            <a:off x="236317" y="315008"/>
            <a:ext cx="9667238" cy="1266253"/>
          </a:xfrm>
        </p:spPr>
        <p:txBody>
          <a:bodyPr/>
          <a:lstStyle/>
          <a:p>
            <a:r>
              <a:rPr lang="en-GB"/>
              <a:t>Click to edit Master title style</a:t>
            </a:r>
            <a:endParaRPr lang="sl-SI"/>
          </a:p>
        </p:txBody>
      </p:sp>
    </p:spTree>
    <p:extLst>
      <p:ext uri="{BB962C8B-B14F-4D97-AF65-F5344CB8AC3E}">
        <p14:creationId xmlns:p14="http://schemas.microsoft.com/office/powerpoint/2010/main" val="422668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a:t>Click to edit Master title style</a:t>
            </a:r>
            <a:endParaRPr lang="sl-SI"/>
          </a:p>
        </p:txBody>
      </p:sp>
      <p:sp>
        <p:nvSpPr>
          <p:cNvPr id="3" name="Označba mesta datuma 2"/>
          <p:cNvSpPr>
            <a:spLocks noGrp="1"/>
          </p:cNvSpPr>
          <p:nvPr>
            <p:ph type="dt" sz="half" idx="10"/>
          </p:nvPr>
        </p:nvSpPr>
        <p:spPr/>
        <p:txBody>
          <a:bodyPr/>
          <a:lstStyle/>
          <a:p>
            <a:fld id="{D3E7C180-F4AF-4931-A3FB-0F5B18F066AE}" type="datetimeFigureOut">
              <a:rPr lang="sl-SI" smtClean="0"/>
              <a:t>5. 02. 21</a:t>
            </a:fld>
            <a:endParaRPr lang="sl-SI"/>
          </a:p>
        </p:txBody>
      </p:sp>
      <p:sp>
        <p:nvSpPr>
          <p:cNvPr id="4" name="Označba mesta noge 3"/>
          <p:cNvSpPr>
            <a:spLocks noGrp="1"/>
          </p:cNvSpPr>
          <p:nvPr>
            <p:ph type="ftr" sz="quarter" idx="11"/>
          </p:nvPr>
        </p:nvSpPr>
        <p:spPr/>
        <p:txBody>
          <a:bodyPr/>
          <a:lstStyle/>
          <a:p>
            <a:r>
              <a:rPr lang="sl-SI" dirty="0"/>
              <a:t>IME PREDMETA, Predavatelj/ica</a:t>
            </a:r>
          </a:p>
        </p:txBody>
      </p:sp>
      <p:sp>
        <p:nvSpPr>
          <p:cNvPr id="5" name="Označba mesta številke diapozitiva 4"/>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1781590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D3E7C180-F4AF-4931-A3FB-0F5B18F066AE}" type="datetimeFigureOut">
              <a:rPr lang="sl-SI" smtClean="0"/>
              <a:t>5. 02. 21</a:t>
            </a:fld>
            <a:endParaRPr lang="sl-SI"/>
          </a:p>
        </p:txBody>
      </p:sp>
      <p:sp>
        <p:nvSpPr>
          <p:cNvPr id="3" name="Označba mesta noge 2"/>
          <p:cNvSpPr>
            <a:spLocks noGrp="1"/>
          </p:cNvSpPr>
          <p:nvPr>
            <p:ph type="ftr" sz="quarter" idx="11"/>
          </p:nvPr>
        </p:nvSpPr>
        <p:spPr/>
        <p:txBody>
          <a:bodyPr/>
          <a:lstStyle/>
          <a:p>
            <a:r>
              <a:rPr lang="sl-SI" dirty="0"/>
              <a:t>IME PREDMETA, Predavatelj/ica</a:t>
            </a:r>
          </a:p>
        </p:txBody>
      </p:sp>
      <p:sp>
        <p:nvSpPr>
          <p:cNvPr id="4" name="Označba mesta številke diapozitiva 3"/>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329257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236317" y="457200"/>
            <a:ext cx="3932237" cy="1600200"/>
          </a:xfrm>
        </p:spPr>
        <p:txBody>
          <a:bodyPr anchor="b"/>
          <a:lstStyle>
            <a:lvl1pPr>
              <a:defRPr sz="3200"/>
            </a:lvl1pPr>
          </a:lstStyle>
          <a:p>
            <a:r>
              <a:rPr lang="en-GB"/>
              <a:t>Click to edit Master title style</a:t>
            </a:r>
            <a:endParaRPr lang="sl-SI" dirty="0"/>
          </a:p>
        </p:txBody>
      </p:sp>
      <p:sp>
        <p:nvSpPr>
          <p:cNvPr id="3" name="Označba mesta vsebine 2"/>
          <p:cNvSpPr>
            <a:spLocks noGrp="1"/>
          </p:cNvSpPr>
          <p:nvPr>
            <p:ph idx="1"/>
          </p:nvPr>
        </p:nvSpPr>
        <p:spPr>
          <a:xfrm>
            <a:off x="4579718" y="987425"/>
            <a:ext cx="6805458" cy="49969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Označba mesta besedila 3"/>
          <p:cNvSpPr>
            <a:spLocks noGrp="1"/>
          </p:cNvSpPr>
          <p:nvPr>
            <p:ph type="body" sz="half" idx="2"/>
          </p:nvPr>
        </p:nvSpPr>
        <p:spPr>
          <a:xfrm>
            <a:off x="236317" y="217281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Označba mesta datuma 4"/>
          <p:cNvSpPr>
            <a:spLocks noGrp="1"/>
          </p:cNvSpPr>
          <p:nvPr>
            <p:ph type="dt" sz="half" idx="10"/>
          </p:nvPr>
        </p:nvSpPr>
        <p:spPr/>
        <p:txBody>
          <a:bodyPr/>
          <a:lstStyle/>
          <a:p>
            <a:fld id="{D3E7C180-F4AF-4931-A3FB-0F5B18F066AE}" type="datetimeFigureOut">
              <a:rPr lang="sl-SI" smtClean="0"/>
              <a:t>5. 02. 21</a:t>
            </a:fld>
            <a:endParaRPr lang="sl-SI"/>
          </a:p>
        </p:txBody>
      </p:sp>
      <p:sp>
        <p:nvSpPr>
          <p:cNvPr id="6" name="Označba mesta noge 5"/>
          <p:cNvSpPr>
            <a:spLocks noGrp="1"/>
          </p:cNvSpPr>
          <p:nvPr>
            <p:ph type="ftr" sz="quarter" idx="11"/>
          </p:nvPr>
        </p:nvSpPr>
        <p:spPr/>
        <p:txBody>
          <a:bodyPr/>
          <a:lstStyle/>
          <a:p>
            <a:r>
              <a:rPr lang="sl-SI" dirty="0"/>
              <a:t>IME PREDMETA, Predavatelj/ica</a:t>
            </a:r>
          </a:p>
        </p:txBody>
      </p:sp>
      <p:sp>
        <p:nvSpPr>
          <p:cNvPr id="7" name="Označba mesta številke diapozitiva 6"/>
          <p:cNvSpPr>
            <a:spLocks noGrp="1"/>
          </p:cNvSpPr>
          <p:nvPr>
            <p:ph type="sldNum" sz="quarter" idx="12"/>
          </p:nvPr>
        </p:nvSpPr>
        <p:spPr/>
        <p:txBody>
          <a:bodyPr/>
          <a:lstStyle/>
          <a:p>
            <a:fld id="{BE01F195-1D02-4CC0-BCB3-3D059B404E7C}" type="slidenum">
              <a:rPr lang="sl-SI" smtClean="0"/>
              <a:t>‹#›</a:t>
            </a:fld>
            <a:endParaRPr lang="sl-SI"/>
          </a:p>
        </p:txBody>
      </p:sp>
    </p:spTree>
    <p:extLst>
      <p:ext uri="{BB962C8B-B14F-4D97-AF65-F5344CB8AC3E}">
        <p14:creationId xmlns:p14="http://schemas.microsoft.com/office/powerpoint/2010/main" val="119769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236318" y="457200"/>
            <a:ext cx="4470153" cy="1600200"/>
          </a:xfrm>
        </p:spPr>
        <p:txBody>
          <a:bodyPr anchor="b"/>
          <a:lstStyle>
            <a:lvl1pPr>
              <a:defRPr sz="3200"/>
            </a:lvl1pPr>
          </a:lstStyle>
          <a:p>
            <a:r>
              <a:rPr lang="en-GB"/>
              <a:t>Click to edit Master title style</a:t>
            </a:r>
            <a:endParaRPr lang="sl-SI" dirty="0"/>
          </a:p>
        </p:txBody>
      </p:sp>
      <p:sp>
        <p:nvSpPr>
          <p:cNvPr id="3" name="Označba mesta slike 2"/>
          <p:cNvSpPr>
            <a:spLocks noGrp="1"/>
          </p:cNvSpPr>
          <p:nvPr>
            <p:ph type="pic" idx="1"/>
          </p:nvPr>
        </p:nvSpPr>
        <p:spPr>
          <a:xfrm>
            <a:off x="509967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sl-SI"/>
          </a:p>
        </p:txBody>
      </p:sp>
      <p:sp>
        <p:nvSpPr>
          <p:cNvPr id="5" name="Označba mesta datuma 4"/>
          <p:cNvSpPr>
            <a:spLocks noGrp="1"/>
          </p:cNvSpPr>
          <p:nvPr>
            <p:ph type="dt" sz="half" idx="10"/>
          </p:nvPr>
        </p:nvSpPr>
        <p:spPr/>
        <p:txBody>
          <a:bodyPr/>
          <a:lstStyle/>
          <a:p>
            <a:fld id="{D3E7C180-F4AF-4931-A3FB-0F5B18F066AE}" type="datetimeFigureOut">
              <a:rPr lang="sl-SI" smtClean="0"/>
              <a:t>5. 02. 21</a:t>
            </a:fld>
            <a:endParaRPr lang="sl-SI"/>
          </a:p>
        </p:txBody>
      </p:sp>
      <p:sp>
        <p:nvSpPr>
          <p:cNvPr id="6" name="Označba mesta noge 5"/>
          <p:cNvSpPr>
            <a:spLocks noGrp="1"/>
          </p:cNvSpPr>
          <p:nvPr>
            <p:ph type="ftr" sz="quarter" idx="11"/>
          </p:nvPr>
        </p:nvSpPr>
        <p:spPr/>
        <p:txBody>
          <a:bodyPr/>
          <a:lstStyle/>
          <a:p>
            <a:r>
              <a:rPr lang="sl-SI" dirty="0"/>
              <a:t>IME PREDMETA, Predavatelj/ica</a:t>
            </a:r>
          </a:p>
        </p:txBody>
      </p:sp>
      <p:sp>
        <p:nvSpPr>
          <p:cNvPr id="7" name="Označba mesta številke diapozitiva 6"/>
          <p:cNvSpPr>
            <a:spLocks noGrp="1"/>
          </p:cNvSpPr>
          <p:nvPr>
            <p:ph type="sldNum" sz="quarter" idx="12"/>
          </p:nvPr>
        </p:nvSpPr>
        <p:spPr/>
        <p:txBody>
          <a:bodyPr/>
          <a:lstStyle/>
          <a:p>
            <a:fld id="{BE01F195-1D02-4CC0-BCB3-3D059B404E7C}" type="slidenum">
              <a:rPr lang="sl-SI" smtClean="0"/>
              <a:t>‹#›</a:t>
            </a:fld>
            <a:endParaRPr lang="sl-SI"/>
          </a:p>
        </p:txBody>
      </p:sp>
      <p:sp>
        <p:nvSpPr>
          <p:cNvPr id="8" name="Označba mesta besedila 3"/>
          <p:cNvSpPr>
            <a:spLocks noGrp="1"/>
          </p:cNvSpPr>
          <p:nvPr>
            <p:ph type="body" sz="half" idx="2"/>
          </p:nvPr>
        </p:nvSpPr>
        <p:spPr>
          <a:xfrm>
            <a:off x="236317" y="2172810"/>
            <a:ext cx="44701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7686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236317" y="315008"/>
            <a:ext cx="9667238" cy="1266253"/>
          </a:xfrm>
          <a:prstGeom prst="rect">
            <a:avLst/>
          </a:prstGeom>
        </p:spPr>
        <p:txBody>
          <a:bodyPr vert="horz" lIns="91440" tIns="45720" rIns="91440" bIns="45720" rtlCol="0" anchor="b">
            <a:normAutofit/>
          </a:bodyPr>
          <a:lstStyle/>
          <a:p>
            <a:r>
              <a:rPr lang="sl-SI" dirty="0"/>
              <a:t>UREDITE SLOG NASLOVA MATRICE</a:t>
            </a:r>
          </a:p>
        </p:txBody>
      </p:sp>
      <p:sp>
        <p:nvSpPr>
          <p:cNvPr id="3" name="Označba mesta besedila 2"/>
          <p:cNvSpPr>
            <a:spLocks noGrp="1"/>
          </p:cNvSpPr>
          <p:nvPr>
            <p:ph type="body" idx="1"/>
          </p:nvPr>
        </p:nvSpPr>
        <p:spPr>
          <a:xfrm>
            <a:off x="236317" y="1760648"/>
            <a:ext cx="10515600" cy="4351338"/>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datuma 3"/>
          <p:cNvSpPr>
            <a:spLocks noGrp="1"/>
          </p:cNvSpPr>
          <p:nvPr>
            <p:ph type="dt" sz="half" idx="2"/>
          </p:nvPr>
        </p:nvSpPr>
        <p:spPr>
          <a:xfrm>
            <a:off x="8596916" y="6354572"/>
            <a:ext cx="1306639" cy="365125"/>
          </a:xfrm>
          <a:prstGeom prst="rect">
            <a:avLst/>
          </a:prstGeom>
        </p:spPr>
        <p:txBody>
          <a:bodyPr vert="horz" lIns="91440" tIns="45720" rIns="91440" bIns="45720" rtlCol="0" anchor="ctr"/>
          <a:lstStyle>
            <a:lvl1pPr algn="l">
              <a:defRPr sz="1000">
                <a:solidFill>
                  <a:schemeClr val="accent6">
                    <a:lumMod val="50000"/>
                  </a:schemeClr>
                </a:solidFill>
              </a:defRPr>
            </a:lvl1pPr>
          </a:lstStyle>
          <a:p>
            <a:endParaRPr lang="sl-SI" dirty="0"/>
          </a:p>
        </p:txBody>
      </p:sp>
      <p:sp>
        <p:nvSpPr>
          <p:cNvPr id="5" name="Označba mesta noge 4"/>
          <p:cNvSpPr>
            <a:spLocks noGrp="1"/>
          </p:cNvSpPr>
          <p:nvPr>
            <p:ph type="ftr" sz="quarter" idx="3"/>
          </p:nvPr>
        </p:nvSpPr>
        <p:spPr>
          <a:xfrm>
            <a:off x="236317" y="6354572"/>
            <a:ext cx="4114800" cy="366903"/>
          </a:xfrm>
          <a:prstGeom prst="rect">
            <a:avLst/>
          </a:prstGeom>
        </p:spPr>
        <p:txBody>
          <a:bodyPr vert="horz" lIns="91440" tIns="45720" rIns="91440" bIns="45720" rtlCol="0" anchor="ctr" anchorCtr="0"/>
          <a:lstStyle>
            <a:lvl1pPr algn="l">
              <a:defRPr sz="1000">
                <a:solidFill>
                  <a:schemeClr val="accent6">
                    <a:lumMod val="50000"/>
                  </a:schemeClr>
                </a:solidFill>
              </a:defRPr>
            </a:lvl1pPr>
          </a:lstStyle>
          <a:p>
            <a:r>
              <a:rPr lang="sl-SI" dirty="0"/>
              <a:t>IME PREDMETA, Predavatelj/ica</a:t>
            </a:r>
          </a:p>
        </p:txBody>
      </p:sp>
      <p:sp>
        <p:nvSpPr>
          <p:cNvPr id="6" name="Označba mesta številke diapozitiva 5"/>
          <p:cNvSpPr>
            <a:spLocks noGrp="1"/>
          </p:cNvSpPr>
          <p:nvPr>
            <p:ph type="sldNum" sz="quarter" idx="4"/>
          </p:nvPr>
        </p:nvSpPr>
        <p:spPr>
          <a:xfrm>
            <a:off x="9903555" y="6356350"/>
            <a:ext cx="848363" cy="365125"/>
          </a:xfrm>
          <a:prstGeom prst="rect">
            <a:avLst/>
          </a:prstGeom>
        </p:spPr>
        <p:txBody>
          <a:bodyPr vert="horz" lIns="91440" tIns="45720" rIns="91440" bIns="45720" rtlCol="0" anchor="ctr"/>
          <a:lstStyle>
            <a:lvl1pPr algn="r">
              <a:defRPr sz="1000">
                <a:solidFill>
                  <a:schemeClr val="accent6">
                    <a:lumMod val="50000"/>
                  </a:schemeClr>
                </a:solidFill>
              </a:defRPr>
            </a:lvl1pPr>
          </a:lstStyle>
          <a:p>
            <a:r>
              <a:rPr lang="sl-SI" dirty="0"/>
              <a:t>Št. Strani</a:t>
            </a:r>
          </a:p>
        </p:txBody>
      </p:sp>
      <p:pic>
        <p:nvPicPr>
          <p:cNvPr id="14" name="Picture 2"/>
          <p:cNvPicPr>
            <a:picLocks noChangeAspect="1"/>
          </p:cNvPicPr>
          <p:nvPr userDrawn="1"/>
        </p:nvPicPr>
        <p:blipFill>
          <a:blip r:embed="rId13"/>
          <a:srcRect/>
          <a:stretch>
            <a:fillRect/>
          </a:stretch>
        </p:blipFill>
        <p:spPr>
          <a:xfrm>
            <a:off x="11863449" y="0"/>
            <a:ext cx="328551" cy="6858000"/>
          </a:xfrm>
          <a:prstGeom prst="rect">
            <a:avLst/>
          </a:prstGeom>
          <a:solidFill>
            <a:srgbClr val="111E6C"/>
          </a:solidFill>
        </p:spPr>
      </p:pic>
      <p:pic>
        <p:nvPicPr>
          <p:cNvPr id="13" name="Slika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48868" y="275922"/>
            <a:ext cx="1459414" cy="510980"/>
          </a:xfrm>
          <a:prstGeom prst="rect">
            <a:avLst/>
          </a:prstGeom>
        </p:spPr>
      </p:pic>
    </p:spTree>
    <p:extLst>
      <p:ext uri="{BB962C8B-B14F-4D97-AF65-F5344CB8AC3E}">
        <p14:creationId xmlns:p14="http://schemas.microsoft.com/office/powerpoint/2010/main" val="3463780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kern="1200">
          <a:solidFill>
            <a:srgbClr val="111E6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E6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1E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111E6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11E6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11E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userDrawn="1">
          <p15:clr>
            <a:srgbClr val="F26B43"/>
          </p15:clr>
        </p15:guide>
        <p15:guide id="2" pos="75" userDrawn="1">
          <p15:clr>
            <a:srgbClr val="F26B43"/>
          </p15:clr>
        </p15:guide>
        <p15:guide id="3" orient="horz" pos="73" userDrawn="1">
          <p15:clr>
            <a:srgbClr val="F26B43"/>
          </p15:clr>
        </p15:guide>
        <p15:guide id="4" pos="76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pgNLonYOc9s" TargetMode="External"/><Relationship Id="rId2" Type="http://schemas.openxmlformats.org/officeDocument/2006/relationships/hyperlink" Target="https://www.youtube.com/watch?v=9-xdy1Jr2eg" TargetMode="External"/><Relationship Id="rId1" Type="http://schemas.openxmlformats.org/officeDocument/2006/relationships/slideLayout" Target="../slideLayouts/slideLayout2.xml"/><Relationship Id="rId4" Type="http://schemas.openxmlformats.org/officeDocument/2006/relationships/hyperlink" Target="https://sola.amnesty.si/media/uploads/files/GLOBALNI%20CILJI-mn.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482082"/>
            <a:ext cx="9144000" cy="2377439"/>
          </a:xfrm>
        </p:spPr>
        <p:txBody>
          <a:bodyPr>
            <a:normAutofit/>
          </a:bodyPr>
          <a:lstStyle/>
          <a:p>
            <a:r>
              <a:rPr lang="sl-SI" sz="4000" dirty="0"/>
              <a:t>Raziskovalni projekt</a:t>
            </a:r>
            <a:br>
              <a:rPr lang="sl-SI" sz="4000" dirty="0"/>
            </a:br>
            <a:r>
              <a:rPr lang="sl-SI" sz="3200" dirty="0"/>
              <a:t>Vloga EU v trajnostnem razvoju</a:t>
            </a:r>
            <a:endParaRPr lang="sl-SI" sz="4000" dirty="0"/>
          </a:p>
        </p:txBody>
      </p:sp>
      <p:sp>
        <p:nvSpPr>
          <p:cNvPr id="4" name="Podnaslov 2"/>
          <p:cNvSpPr>
            <a:spLocks noGrp="1"/>
          </p:cNvSpPr>
          <p:nvPr>
            <p:ph type="subTitle" idx="1"/>
          </p:nvPr>
        </p:nvSpPr>
        <p:spPr>
          <a:xfrm>
            <a:off x="1524000" y="4377952"/>
            <a:ext cx="9144000" cy="1884924"/>
          </a:xfrm>
        </p:spPr>
        <p:txBody>
          <a:bodyPr>
            <a:normAutofit/>
          </a:bodyPr>
          <a:lstStyle/>
          <a:p>
            <a:r>
              <a:rPr lang="sl-SI" sz="1800" b="1" dirty="0"/>
              <a:t>Jean Monnet Module</a:t>
            </a:r>
          </a:p>
          <a:p>
            <a:r>
              <a:rPr lang="sl-SI" sz="1800" b="1" dirty="0"/>
              <a:t>Krepitev civilne iniciative za trajnostni razvoj v Evropi - Sustain4EU</a:t>
            </a:r>
          </a:p>
          <a:p>
            <a:r>
              <a:rPr lang="sl-SI" sz="1600" dirty="0"/>
              <a:t>Izr. prof. dr. Tea Golob</a:t>
            </a:r>
            <a:endParaRPr lang="en-US" sz="1600" dirty="0"/>
          </a:p>
          <a:p>
            <a:endParaRPr lang="sl-SI" b="1" dirty="0"/>
          </a:p>
          <a:p>
            <a:endParaRPr lang="sl-SI" dirty="0"/>
          </a:p>
        </p:txBody>
      </p:sp>
      <p:pic>
        <p:nvPicPr>
          <p:cNvPr id="5" name="Picture 4">
            <a:extLst>
              <a:ext uri="{FF2B5EF4-FFF2-40B4-BE49-F238E27FC236}">
                <a16:creationId xmlns:a16="http://schemas.microsoft.com/office/drawing/2014/main" id="{65AE41D9-5847-6D4E-8809-73879F3D16B7}"/>
              </a:ext>
            </a:extLst>
          </p:cNvPr>
          <p:cNvPicPr/>
          <p:nvPr/>
        </p:nvPicPr>
        <p:blipFill rotWithShape="1">
          <a:blip r:embed="rId2"/>
          <a:srcRect r="26550"/>
          <a:stretch/>
        </p:blipFill>
        <p:spPr>
          <a:xfrm>
            <a:off x="1524000" y="1156577"/>
            <a:ext cx="2205318" cy="781125"/>
          </a:xfrm>
          <a:prstGeom prst="rect">
            <a:avLst/>
          </a:prstGeom>
        </p:spPr>
      </p:pic>
      <p:pic>
        <p:nvPicPr>
          <p:cNvPr id="6" name="Picture 5">
            <a:extLst>
              <a:ext uri="{FF2B5EF4-FFF2-40B4-BE49-F238E27FC236}">
                <a16:creationId xmlns:a16="http://schemas.microsoft.com/office/drawing/2014/main" id="{9E40FCE6-39A6-BC40-8E4E-F9DEBBD88841}"/>
              </a:ext>
            </a:extLst>
          </p:cNvPr>
          <p:cNvPicPr/>
          <p:nvPr/>
        </p:nvPicPr>
        <p:blipFill>
          <a:blip r:embed="rId3">
            <a:extLst>
              <a:ext uri="{28A0092B-C50C-407E-A947-70E740481C1C}">
                <a14:useLocalDpi xmlns:a14="http://schemas.microsoft.com/office/drawing/2010/main" val="0"/>
              </a:ext>
            </a:extLst>
          </a:blip>
          <a:stretch>
            <a:fillRect/>
          </a:stretch>
        </p:blipFill>
        <p:spPr>
          <a:xfrm>
            <a:off x="4477407" y="730250"/>
            <a:ext cx="2900856" cy="1828800"/>
          </a:xfrm>
          <a:prstGeom prst="rect">
            <a:avLst/>
          </a:prstGeom>
        </p:spPr>
      </p:pic>
      <p:pic>
        <p:nvPicPr>
          <p:cNvPr id="7" name="Picture 6" descr="Domov">
            <a:extLst>
              <a:ext uri="{FF2B5EF4-FFF2-40B4-BE49-F238E27FC236}">
                <a16:creationId xmlns:a16="http://schemas.microsoft.com/office/drawing/2014/main" id="{71E24129-8D0F-B747-98B3-339B0F2AD0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840060" y="1317269"/>
            <a:ext cx="1387475" cy="459740"/>
          </a:xfrm>
          <a:prstGeom prst="rect">
            <a:avLst/>
          </a:prstGeom>
          <a:noFill/>
        </p:spPr>
      </p:pic>
    </p:spTree>
    <p:extLst>
      <p:ext uri="{BB962C8B-B14F-4D97-AF65-F5344CB8AC3E}">
        <p14:creationId xmlns:p14="http://schemas.microsoft.com/office/powerpoint/2010/main" val="407622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053296" y="836712"/>
            <a:ext cx="9757458" cy="5640288"/>
          </a:xfrm>
        </p:spPr>
        <p:txBody>
          <a:bodyPr>
            <a:normAutofit/>
          </a:bodyPr>
          <a:lstStyle/>
          <a:p>
            <a:r>
              <a:rPr lang="sl-SI" sz="2200" dirty="0"/>
              <a:t>Glavni pojmi:</a:t>
            </a:r>
            <a:endParaRPr lang="en-GB" sz="2200" dirty="0"/>
          </a:p>
          <a:p>
            <a:pPr lvl="0"/>
            <a:r>
              <a:rPr lang="sl-SI" sz="2200" dirty="0"/>
              <a:t>Diskurz: uporaba jezika kot družbena praksa</a:t>
            </a:r>
            <a:endParaRPr lang="en-GB" sz="2200" dirty="0"/>
          </a:p>
          <a:p>
            <a:pPr lvl="0"/>
            <a:r>
              <a:rPr lang="sl-SI" sz="2200" dirty="0"/>
              <a:t>Diskurzivni dogodek: primer uporabe jezika, ki ga lahko analiziramo kot</a:t>
            </a:r>
            <a:endParaRPr lang="en-GB" sz="2200" dirty="0"/>
          </a:p>
          <a:p>
            <a:pPr lvl="1"/>
            <a:r>
              <a:rPr lang="sl-SI" sz="2200" dirty="0"/>
              <a:t>Tekst </a:t>
            </a:r>
            <a:endParaRPr lang="en-GB" sz="2200" dirty="0"/>
          </a:p>
          <a:p>
            <a:pPr lvl="1"/>
            <a:r>
              <a:rPr lang="sl-SI" sz="2200" dirty="0"/>
              <a:t>Diskurzivno prakso</a:t>
            </a:r>
            <a:endParaRPr lang="en-GB" sz="2200" dirty="0"/>
          </a:p>
          <a:p>
            <a:pPr lvl="1"/>
            <a:r>
              <a:rPr lang="sl-SI" sz="2200" dirty="0"/>
              <a:t>Družbeno prakso</a:t>
            </a:r>
            <a:endParaRPr lang="en-GB" sz="2200" dirty="0"/>
          </a:p>
          <a:p>
            <a:pPr lvl="0"/>
            <a:r>
              <a:rPr lang="sl-SI" sz="2200" dirty="0"/>
              <a:t>Tri funkcije teksta (po Richardsonu):</a:t>
            </a:r>
            <a:endParaRPr lang="en-GB" sz="2200" dirty="0"/>
          </a:p>
          <a:p>
            <a:pPr lvl="1"/>
            <a:r>
              <a:rPr lang="sl-SI" sz="2200" dirty="0" err="1"/>
              <a:t>Reprezentacija</a:t>
            </a:r>
            <a:r>
              <a:rPr lang="sl-SI" sz="2200" dirty="0"/>
              <a:t>: pomenska funkcija: predstavljanje izkušenj in sveta</a:t>
            </a:r>
            <a:endParaRPr lang="en-GB" sz="2200" dirty="0"/>
          </a:p>
          <a:p>
            <a:pPr lvl="1"/>
            <a:r>
              <a:rPr lang="sl-SI" sz="2200" dirty="0"/>
              <a:t>Identiteta in družbeni odnosi: pomenska funkcija: za konstituiranje družbene interakcije med udeleženci diskurza</a:t>
            </a:r>
            <a:endParaRPr lang="en-GB" sz="2200" dirty="0"/>
          </a:p>
          <a:p>
            <a:pPr lvl="1"/>
            <a:r>
              <a:rPr lang="sl-SI" sz="2200" dirty="0"/>
              <a:t>Kohezivnost in koherentnost: tekstualna funkcija: povezovanje teksta v koherentno celoto in povezovanje teksta s kontekstom</a:t>
            </a:r>
            <a:endParaRPr lang="en-GB" sz="2200" dirty="0"/>
          </a:p>
        </p:txBody>
      </p:sp>
    </p:spTree>
    <p:extLst>
      <p:ext uri="{BB962C8B-B14F-4D97-AF65-F5344CB8AC3E}">
        <p14:creationId xmlns:p14="http://schemas.microsoft.com/office/powerpoint/2010/main" val="435663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764704"/>
            <a:ext cx="8229600" cy="5712296"/>
          </a:xfrm>
        </p:spPr>
        <p:txBody>
          <a:bodyPr>
            <a:normAutofit/>
          </a:bodyPr>
          <a:lstStyle/>
          <a:p>
            <a:pPr lvl="0"/>
            <a:r>
              <a:rPr lang="sl-SI" sz="2200" dirty="0"/>
              <a:t>KDA omogoča:</a:t>
            </a:r>
            <a:endParaRPr lang="en-GB" sz="2200" dirty="0"/>
          </a:p>
          <a:p>
            <a:r>
              <a:rPr lang="sl-SI" sz="2200" dirty="0"/>
              <a:t>Tudi ugotavljanje, česa v tekstu ni</a:t>
            </a:r>
            <a:endParaRPr lang="en-GB" sz="2200" dirty="0"/>
          </a:p>
          <a:p>
            <a:r>
              <a:rPr lang="sl-SI" sz="2200" dirty="0"/>
              <a:t>Analizo tako vsebine kot oblike teksta</a:t>
            </a:r>
            <a:endParaRPr lang="en-GB" sz="2200" dirty="0"/>
          </a:p>
          <a:p>
            <a:endParaRPr lang="en-GB" dirty="0"/>
          </a:p>
        </p:txBody>
      </p:sp>
      <p:sp>
        <p:nvSpPr>
          <p:cNvPr id="4" name="Ograda vsebine 2"/>
          <p:cNvSpPr txBox="1">
            <a:spLocks/>
          </p:cNvSpPr>
          <p:nvPr/>
        </p:nvSpPr>
        <p:spPr>
          <a:xfrm>
            <a:off x="1682188" y="2248193"/>
            <a:ext cx="8229600" cy="5712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400" dirty="0"/>
              <a:t>Obravnava družbo, v okviru katere je </a:t>
            </a:r>
            <a:br>
              <a:rPr lang="sl-SI" sz="2400" dirty="0"/>
            </a:br>
            <a:r>
              <a:rPr lang="sl-SI" sz="2400" dirty="0"/>
              <a:t>nastal tekst, na raznih ravneh</a:t>
            </a:r>
            <a:endParaRPr lang="en-GB" sz="1800" dirty="0"/>
          </a:p>
          <a:p>
            <a:pPr lvl="1"/>
            <a:r>
              <a:rPr lang="sl-SI" sz="2000" dirty="0"/>
              <a:t>Kontekst situacije, v kateri je tekst nastal</a:t>
            </a:r>
            <a:endParaRPr lang="en-GB" sz="1600" dirty="0"/>
          </a:p>
          <a:p>
            <a:pPr lvl="1"/>
            <a:r>
              <a:rPr lang="sl-SI" sz="2000" dirty="0"/>
              <a:t>Širši kontekst institucionalnih praks, v katere je vključen diskurzivni dogodek</a:t>
            </a:r>
            <a:endParaRPr lang="en-GB" sz="1600" dirty="0"/>
          </a:p>
          <a:p>
            <a:pPr lvl="1"/>
            <a:r>
              <a:rPr lang="sl-SI" sz="2000" dirty="0"/>
              <a:t>Širši družbeni in kulturni kontekst – makro raven</a:t>
            </a:r>
            <a:endParaRPr lang="en-GB" sz="1600" dirty="0"/>
          </a:p>
          <a:p>
            <a:r>
              <a:rPr lang="sl-SI" sz="2400" dirty="0"/>
              <a:t>Glede na to so možni odgovori:</a:t>
            </a:r>
            <a:endParaRPr lang="en-GB" sz="1800" dirty="0"/>
          </a:p>
          <a:p>
            <a:pPr lvl="1"/>
            <a:r>
              <a:rPr lang="sl-SI" sz="2000" dirty="0"/>
              <a:t>Kaj tekst pove o družbi, v kateri je nastal; kaj pove o tistih, ki jim je namenjen</a:t>
            </a:r>
            <a:endParaRPr lang="en-GB" sz="1600" dirty="0"/>
          </a:p>
          <a:p>
            <a:pPr lvl="1"/>
            <a:r>
              <a:rPr lang="sl-SI" sz="2000" dirty="0"/>
              <a:t>Ali prispeva h krepitvi obstoječih neenakosti, krivic ipd. ali k njihovem odpravljanju</a:t>
            </a:r>
            <a:endParaRPr lang="en-GB" sz="1600" dirty="0"/>
          </a:p>
          <a:p>
            <a:endParaRPr lang="en-GB" dirty="0"/>
          </a:p>
        </p:txBody>
      </p:sp>
    </p:spTree>
    <p:extLst>
      <p:ext uri="{BB962C8B-B14F-4D97-AF65-F5344CB8AC3E}">
        <p14:creationId xmlns:p14="http://schemas.microsoft.com/office/powerpoint/2010/main" val="2578498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250066" y="731520"/>
            <a:ext cx="9456516" cy="3474720"/>
          </a:xfrm>
          <a:prstGeom prst="rect">
            <a:avLst/>
          </a:prstGeom>
        </p:spPr>
        <p:txBody>
          <a:bodyPr>
            <a:normAutofit/>
          </a:bodyPr>
          <a:lstStyle/>
          <a:p>
            <a:pPr marL="45720" indent="0">
              <a:buNone/>
            </a:pPr>
            <a:r>
              <a:rPr lang="sl-SI" sz="2400" dirty="0"/>
              <a:t>Kako začeti?</a:t>
            </a:r>
          </a:p>
          <a:p>
            <a:pPr marL="502920" indent="-457200">
              <a:buFont typeface="+mj-lt"/>
              <a:buAutoNum type="arabicPeriod"/>
            </a:pPr>
            <a:endParaRPr lang="sl-SI" sz="2000" dirty="0"/>
          </a:p>
          <a:p>
            <a:pPr marL="502920" indent="-457200">
              <a:buFont typeface="+mj-lt"/>
              <a:buAutoNum type="arabicPeriod"/>
            </a:pPr>
            <a:r>
              <a:rPr lang="sl-SI" sz="2000" dirty="0"/>
              <a:t>Analiziranje konstrukcije predmeta raziskovanja kot problem</a:t>
            </a:r>
          </a:p>
          <a:p>
            <a:pPr marL="502920" indent="-457200">
              <a:buFont typeface="+mj-lt"/>
              <a:buAutoNum type="arabicPeriod"/>
            </a:pPr>
            <a:r>
              <a:rPr lang="sl-SI" sz="2000" dirty="0"/>
              <a:t>Operacija kritične analize, ki skuša razumeti, kako je bil konstruiran določen problem</a:t>
            </a:r>
          </a:p>
          <a:p>
            <a:pPr marL="502920" indent="-457200">
              <a:buFont typeface="+mj-lt"/>
              <a:buAutoNum type="arabicPeriod"/>
            </a:pPr>
            <a:endParaRPr lang="sl-SI" sz="2000" dirty="0"/>
          </a:p>
          <a:p>
            <a:pPr marL="45720" indent="0">
              <a:buNone/>
            </a:pPr>
            <a:r>
              <a:rPr lang="sl-SI" sz="2000" dirty="0"/>
              <a:t>Logika družbenega, političnega in </a:t>
            </a:r>
            <a:r>
              <a:rPr lang="sl-SI" sz="2000" dirty="0" err="1"/>
              <a:t>fantazmatska</a:t>
            </a:r>
            <a:r>
              <a:rPr lang="sl-SI" sz="2000" dirty="0"/>
              <a:t> logika (</a:t>
            </a:r>
            <a:r>
              <a:rPr lang="sl-SI" sz="2000" dirty="0" err="1"/>
              <a:t>Glynos</a:t>
            </a:r>
            <a:r>
              <a:rPr lang="sl-SI" sz="2000" dirty="0"/>
              <a:t>, </a:t>
            </a:r>
            <a:r>
              <a:rPr lang="sl-SI" sz="2000" dirty="0" err="1"/>
              <a:t>Howart</a:t>
            </a:r>
            <a:r>
              <a:rPr lang="sl-SI" sz="2000" dirty="0"/>
              <a:t> 2007</a:t>
            </a:r>
            <a:r>
              <a:rPr lang="sl-SI" dirty="0"/>
              <a:t>)</a:t>
            </a:r>
          </a:p>
          <a:p>
            <a:pPr marL="45720" indent="0">
              <a:buNone/>
            </a:pPr>
            <a:endParaRPr lang="en-GB" dirty="0"/>
          </a:p>
        </p:txBody>
      </p:sp>
      <p:sp>
        <p:nvSpPr>
          <p:cNvPr id="5" name="Naslov 1"/>
          <p:cNvSpPr>
            <a:spLocks noGrp="1"/>
          </p:cNvSpPr>
          <p:nvPr>
            <p:ph type="title"/>
          </p:nvPr>
        </p:nvSpPr>
        <p:spPr>
          <a:xfrm>
            <a:off x="2279576" y="5373216"/>
            <a:ext cx="8229600" cy="990600"/>
          </a:xfrm>
        </p:spPr>
        <p:txBody>
          <a:bodyPr>
            <a:normAutofit/>
          </a:bodyPr>
          <a:lstStyle/>
          <a:p>
            <a:r>
              <a:rPr lang="sl-SI" sz="2000" dirty="0"/>
              <a:t>Andreja </a:t>
            </a:r>
            <a:r>
              <a:rPr lang="sl-SI" sz="2000" dirty="0" err="1"/>
              <a:t>Vezovnik</a:t>
            </a:r>
            <a:r>
              <a:rPr lang="sl-SI" sz="2000" dirty="0"/>
              <a:t>, Diskurz 2009 FDV</a:t>
            </a:r>
            <a:endParaRPr lang="en-GB" sz="20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827" y="3255451"/>
            <a:ext cx="2288823" cy="2288823"/>
          </a:xfrm>
          <a:prstGeom prst="rect">
            <a:avLst/>
          </a:prstGeom>
        </p:spPr>
      </p:pic>
    </p:spTree>
    <p:extLst>
      <p:ext uri="{BB962C8B-B14F-4D97-AF65-F5344CB8AC3E}">
        <p14:creationId xmlns:p14="http://schemas.microsoft.com/office/powerpoint/2010/main" val="2644812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31705" y="5445224"/>
            <a:ext cx="6512511" cy="1143000"/>
          </a:xfrm>
        </p:spPr>
        <p:txBody>
          <a:bodyPr/>
          <a:lstStyle/>
          <a:p>
            <a:br>
              <a:rPr lang="sl-SI" sz="2400" dirty="0"/>
            </a:br>
            <a:r>
              <a:rPr lang="sl-SI" sz="2400" dirty="0"/>
              <a:t>v </a:t>
            </a:r>
            <a:r>
              <a:rPr lang="sl-SI" sz="2400" dirty="0" err="1"/>
              <a:t>Vezovnik</a:t>
            </a:r>
            <a:r>
              <a:rPr lang="sl-SI" sz="2400" dirty="0"/>
              <a:t> 2009</a:t>
            </a:r>
            <a:endParaRPr lang="en-GB" sz="2400" dirty="0"/>
          </a:p>
        </p:txBody>
      </p:sp>
      <p:sp>
        <p:nvSpPr>
          <p:cNvPr id="3" name="Ograda vsebine 2"/>
          <p:cNvSpPr>
            <a:spLocks noGrp="1"/>
          </p:cNvSpPr>
          <p:nvPr>
            <p:ph idx="1"/>
          </p:nvPr>
        </p:nvSpPr>
        <p:spPr>
          <a:xfrm>
            <a:off x="1284789" y="731520"/>
            <a:ext cx="9155575" cy="4713704"/>
          </a:xfrm>
          <a:prstGeom prst="rect">
            <a:avLst/>
          </a:prstGeom>
        </p:spPr>
        <p:txBody>
          <a:bodyPr>
            <a:normAutofit fontScale="92500" lnSpcReduction="10000"/>
          </a:bodyPr>
          <a:lstStyle/>
          <a:p>
            <a:r>
              <a:rPr lang="sl-SI" dirty="0"/>
              <a:t>KDA (+etnografski pristopi)</a:t>
            </a:r>
          </a:p>
          <a:p>
            <a:pPr lvl="1"/>
            <a:r>
              <a:rPr lang="sl-SI" dirty="0"/>
              <a:t>Pretvori informacije v obliko teksta</a:t>
            </a:r>
          </a:p>
          <a:p>
            <a:pPr lvl="1"/>
            <a:r>
              <a:rPr lang="sl-SI" dirty="0"/>
              <a:t>Opredeljuje teoretski okvir</a:t>
            </a:r>
          </a:p>
          <a:p>
            <a:pPr lvl="1"/>
            <a:r>
              <a:rPr lang="sl-SI" dirty="0"/>
              <a:t>Uporaba različnih tehnik in orodij KDA (Howart 2000)</a:t>
            </a:r>
          </a:p>
          <a:p>
            <a:pPr lvl="1"/>
            <a:endParaRPr lang="sl-SI" dirty="0"/>
          </a:p>
          <a:p>
            <a:r>
              <a:rPr lang="sl-SI" dirty="0"/>
              <a:t>ANALIZA BESEDIŠČA (način poimenovanja</a:t>
            </a:r>
          </a:p>
          <a:p>
            <a:endParaRPr lang="sl-SI" dirty="0"/>
          </a:p>
          <a:p>
            <a:r>
              <a:rPr lang="sl-SI" dirty="0"/>
              <a:t>RETORIČNE FIGURE (metafora, metonimija, neologizem, sinekdoha, personifikacija, eksklamacija, hiberbola, epifora), nominizacija – prikrivanje akterjev</a:t>
            </a:r>
          </a:p>
          <a:p>
            <a:endParaRPr lang="sl-SI" dirty="0"/>
          </a:p>
          <a:p>
            <a:r>
              <a:rPr lang="sl-SI" dirty="0"/>
              <a:t>ANALIZA SLOVNICE (okoliščine, akterji, procesi)</a:t>
            </a:r>
            <a:endParaRPr lang="en-GB" dirty="0"/>
          </a:p>
        </p:txBody>
      </p:sp>
    </p:spTree>
    <p:extLst>
      <p:ext uri="{BB962C8B-B14F-4D97-AF65-F5344CB8AC3E}">
        <p14:creationId xmlns:p14="http://schemas.microsoft.com/office/powerpoint/2010/main" val="1201250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192CB-2FE1-0843-92FC-AC42A9A69424}"/>
              </a:ext>
            </a:extLst>
          </p:cNvPr>
          <p:cNvSpPr>
            <a:spLocks noGrp="1"/>
          </p:cNvSpPr>
          <p:nvPr>
            <p:ph idx="1"/>
          </p:nvPr>
        </p:nvSpPr>
        <p:spPr>
          <a:xfrm>
            <a:off x="236317" y="609600"/>
            <a:ext cx="10515600" cy="5502386"/>
          </a:xfrm>
        </p:spPr>
        <p:txBody>
          <a:bodyPr>
            <a:normAutofit/>
          </a:bodyPr>
          <a:lstStyle/>
          <a:p>
            <a:pPr marL="0" indent="0">
              <a:buNone/>
            </a:pPr>
            <a:r>
              <a:rPr lang="en-SI" b="1" dirty="0"/>
              <a:t>Kritična diskurziva analiza trajnostnih ciljev: </a:t>
            </a:r>
          </a:p>
          <a:p>
            <a:r>
              <a:rPr lang="en-GB" sz="2400" dirty="0" err="1"/>
              <a:t>Mikro</a:t>
            </a:r>
            <a:r>
              <a:rPr lang="en-GB" sz="2400" dirty="0"/>
              <a:t> </a:t>
            </a:r>
            <a:r>
              <a:rPr lang="en-GB" sz="2400" dirty="0" err="1"/>
              <a:t>analiza</a:t>
            </a:r>
            <a:endParaRPr lang="en-GB" sz="2400" dirty="0"/>
          </a:p>
          <a:p>
            <a:pPr lvl="1"/>
            <a:r>
              <a:rPr lang="en-GB" dirty="0" err="1"/>
              <a:t>Presplošni</a:t>
            </a:r>
            <a:r>
              <a:rPr lang="en-GB" dirty="0"/>
              <a:t>, </a:t>
            </a:r>
            <a:r>
              <a:rPr lang="en-GB" dirty="0" err="1"/>
              <a:t>ambiciozni</a:t>
            </a:r>
            <a:r>
              <a:rPr lang="en-GB" dirty="0"/>
              <a:t>, </a:t>
            </a:r>
            <a:r>
              <a:rPr lang="en-GB" dirty="0" err="1"/>
              <a:t>nedeljivi</a:t>
            </a:r>
            <a:r>
              <a:rPr lang="en-GB" dirty="0"/>
              <a:t> SDGs</a:t>
            </a:r>
          </a:p>
          <a:p>
            <a:pPr lvl="1"/>
            <a:r>
              <a:rPr lang="en-GB" dirty="0" err="1"/>
              <a:t>Prevlada</a:t>
            </a:r>
            <a:r>
              <a:rPr lang="en-GB" dirty="0"/>
              <a:t> </a:t>
            </a:r>
            <a:r>
              <a:rPr lang="en-GB" dirty="0" err="1"/>
              <a:t>ekonomije</a:t>
            </a:r>
            <a:endParaRPr lang="en-GB" dirty="0"/>
          </a:p>
          <a:p>
            <a:pPr lvl="1"/>
            <a:r>
              <a:rPr lang="en-GB" dirty="0" err="1"/>
              <a:t>Univeralna</a:t>
            </a:r>
            <a:r>
              <a:rPr lang="en-GB" dirty="0"/>
              <a:t> agenda</a:t>
            </a:r>
          </a:p>
          <a:p>
            <a:pPr lvl="1"/>
            <a:r>
              <a:rPr lang="en-GB" dirty="0" err="1"/>
              <a:t>Spregledanje</a:t>
            </a:r>
            <a:r>
              <a:rPr lang="en-GB" dirty="0"/>
              <a:t> </a:t>
            </a:r>
            <a:r>
              <a:rPr lang="en-GB" dirty="0" err="1"/>
              <a:t>poltične</a:t>
            </a:r>
            <a:r>
              <a:rPr lang="en-GB" dirty="0"/>
              <a:t> </a:t>
            </a:r>
            <a:r>
              <a:rPr lang="en-GB" dirty="0" err="1"/>
              <a:t>svobode</a:t>
            </a:r>
            <a:r>
              <a:rPr lang="en-GB" dirty="0"/>
              <a:t> in </a:t>
            </a:r>
            <a:r>
              <a:rPr lang="en-GB" dirty="0" err="1"/>
              <a:t>opolnomočenja</a:t>
            </a:r>
            <a:endParaRPr lang="en-GB" dirty="0"/>
          </a:p>
          <a:p>
            <a:pPr lvl="1"/>
            <a:r>
              <a:rPr lang="en-GB" dirty="0" err="1"/>
              <a:t>Kpreitev</a:t>
            </a:r>
            <a:r>
              <a:rPr lang="en-GB" dirty="0"/>
              <a:t> </a:t>
            </a:r>
            <a:r>
              <a:rPr lang="en-GB" dirty="0" err="1"/>
              <a:t>asimetrije</a:t>
            </a:r>
            <a:r>
              <a:rPr lang="en-GB" dirty="0"/>
              <a:t> </a:t>
            </a:r>
            <a:r>
              <a:rPr lang="en-GB" dirty="0" err="1"/>
              <a:t>moči</a:t>
            </a:r>
            <a:endParaRPr lang="en-GB" dirty="0"/>
          </a:p>
          <a:p>
            <a:pPr marL="0" indent="0">
              <a:buNone/>
            </a:pPr>
            <a:endParaRPr lang="en-SI" dirty="0"/>
          </a:p>
          <a:p>
            <a:r>
              <a:rPr lang="en-SI" sz="2400" dirty="0"/>
              <a:t>Mezo analiza</a:t>
            </a:r>
          </a:p>
          <a:p>
            <a:pPr lvl="1"/>
            <a:r>
              <a:rPr lang="en-GB" dirty="0" err="1"/>
              <a:t>Institucionalni</a:t>
            </a:r>
            <a:r>
              <a:rPr lang="en-GB" dirty="0"/>
              <a:t> </a:t>
            </a:r>
            <a:r>
              <a:rPr lang="en-GB" dirty="0" err="1"/>
              <a:t>procesi</a:t>
            </a:r>
            <a:endParaRPr lang="en-GB" dirty="0"/>
          </a:p>
          <a:p>
            <a:pPr lvl="1"/>
            <a:r>
              <a:rPr lang="en-GB" dirty="0" err="1"/>
              <a:t>Diskurzivni</a:t>
            </a:r>
            <a:r>
              <a:rPr lang="en-GB" dirty="0"/>
              <a:t> </a:t>
            </a:r>
            <a:r>
              <a:rPr lang="en-GB" dirty="0" err="1"/>
              <a:t>procesi</a:t>
            </a:r>
            <a:endParaRPr lang="en-GB" dirty="0"/>
          </a:p>
          <a:p>
            <a:pPr lvl="1"/>
            <a:endParaRPr lang="en-SI" b="1" dirty="0"/>
          </a:p>
          <a:p>
            <a:r>
              <a:rPr lang="en-SI" sz="2400" dirty="0"/>
              <a:t>Makro analiza diskurzivnih dogodkov</a:t>
            </a:r>
          </a:p>
          <a:p>
            <a:pPr lvl="1"/>
            <a:endParaRPr lang="en-SI" dirty="0"/>
          </a:p>
        </p:txBody>
      </p:sp>
    </p:spTree>
    <p:extLst>
      <p:ext uri="{BB962C8B-B14F-4D97-AF65-F5344CB8AC3E}">
        <p14:creationId xmlns:p14="http://schemas.microsoft.com/office/powerpoint/2010/main" val="3262441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71F-EAEF-C444-982A-FE47D28E3B29}"/>
              </a:ext>
            </a:extLst>
          </p:cNvPr>
          <p:cNvSpPr>
            <a:spLocks noGrp="1"/>
          </p:cNvSpPr>
          <p:nvPr>
            <p:ph type="title"/>
          </p:nvPr>
        </p:nvSpPr>
        <p:spPr/>
        <p:txBody>
          <a:bodyPr/>
          <a:lstStyle/>
          <a:p>
            <a:endParaRPr lang="en-SI"/>
          </a:p>
        </p:txBody>
      </p:sp>
      <p:sp>
        <p:nvSpPr>
          <p:cNvPr id="3" name="Content Placeholder 2">
            <a:extLst>
              <a:ext uri="{FF2B5EF4-FFF2-40B4-BE49-F238E27FC236}">
                <a16:creationId xmlns:a16="http://schemas.microsoft.com/office/drawing/2014/main" id="{848541C5-F6E7-404F-A1E6-EC2057E81428}"/>
              </a:ext>
            </a:extLst>
          </p:cNvPr>
          <p:cNvSpPr>
            <a:spLocks noGrp="1"/>
          </p:cNvSpPr>
          <p:nvPr>
            <p:ph idx="1"/>
          </p:nvPr>
        </p:nvSpPr>
        <p:spPr/>
        <p:txBody>
          <a:bodyPr/>
          <a:lstStyle/>
          <a:p>
            <a:r>
              <a:rPr lang="en-GB" dirty="0"/>
              <a:t>SDGs: </a:t>
            </a:r>
            <a:r>
              <a:rPr lang="en-GB" dirty="0">
                <a:hlinkClick r:id="rId2"/>
              </a:rPr>
              <a:t>https://www.youtube.com/watch?v=9-xdy1Jr2eg</a:t>
            </a:r>
            <a:endParaRPr lang="en-GB" dirty="0"/>
          </a:p>
          <a:p>
            <a:r>
              <a:rPr lang="en-GB" dirty="0">
                <a:hlinkClick r:id="rId3"/>
              </a:rPr>
              <a:t>https://www.youtube.com/watch?v=pgNLonYOc9s</a:t>
            </a:r>
            <a:endParaRPr lang="en-GB" dirty="0"/>
          </a:p>
          <a:p>
            <a:r>
              <a:rPr lang="en-GB" dirty="0">
                <a:hlinkClick r:id="rId4"/>
              </a:rPr>
              <a:t>https://sola.amnesty.si/media/uploads/files/GLOBALNI%20CILJI-mn.pdf</a:t>
            </a:r>
            <a:endParaRPr lang="en-GB" dirty="0"/>
          </a:p>
          <a:p>
            <a:endParaRPr lang="en-GB" dirty="0"/>
          </a:p>
          <a:p>
            <a:endParaRPr lang="en-SI" dirty="0"/>
          </a:p>
        </p:txBody>
      </p:sp>
    </p:spTree>
    <p:extLst>
      <p:ext uri="{BB962C8B-B14F-4D97-AF65-F5344CB8AC3E}">
        <p14:creationId xmlns:p14="http://schemas.microsoft.com/office/powerpoint/2010/main" val="3750227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3A8CD0-2186-7D4D-96B6-8F06CCCBF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844" y="920743"/>
            <a:ext cx="5705122" cy="501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552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F677-F97B-B94B-93A1-D5C7631F4FA2}"/>
              </a:ext>
            </a:extLst>
          </p:cNvPr>
          <p:cNvSpPr>
            <a:spLocks noGrp="1"/>
          </p:cNvSpPr>
          <p:nvPr>
            <p:ph type="title"/>
          </p:nvPr>
        </p:nvSpPr>
        <p:spPr/>
        <p:txBody>
          <a:bodyPr>
            <a:normAutofit fontScale="90000"/>
          </a:bodyPr>
          <a:lstStyle/>
          <a:p>
            <a:r>
              <a:rPr lang="en-SI" dirty="0"/>
              <a:t>Kritična diskurziva analiza trajnostnih ciljev:</a:t>
            </a:r>
            <a:br>
              <a:rPr lang="en-SI" dirty="0"/>
            </a:br>
            <a:endParaRPr lang="en-SI" dirty="0"/>
          </a:p>
        </p:txBody>
      </p:sp>
      <p:sp>
        <p:nvSpPr>
          <p:cNvPr id="3" name="Content Placeholder 2">
            <a:extLst>
              <a:ext uri="{FF2B5EF4-FFF2-40B4-BE49-F238E27FC236}">
                <a16:creationId xmlns:a16="http://schemas.microsoft.com/office/drawing/2014/main" id="{63F8DE6E-B737-204F-99B5-500C699655FE}"/>
              </a:ext>
            </a:extLst>
          </p:cNvPr>
          <p:cNvSpPr>
            <a:spLocks noGrp="1"/>
          </p:cNvSpPr>
          <p:nvPr>
            <p:ph idx="1"/>
          </p:nvPr>
        </p:nvSpPr>
        <p:spPr/>
        <p:txBody>
          <a:bodyPr>
            <a:normAutofit/>
          </a:bodyPr>
          <a:lstStyle/>
          <a:p>
            <a:pPr lvl="1"/>
            <a:r>
              <a:rPr lang="en-GB" dirty="0"/>
              <a:t>‘Sustainable’ Discourse: A Critical Analysis of the 2030 Agenda for Sustainable Development - Mohammad Ala-Uddin. Asia Pacific Media Educator. SAGE</a:t>
            </a:r>
          </a:p>
          <a:p>
            <a:pPr lvl="1"/>
            <a:endParaRPr lang="en-GB" dirty="0"/>
          </a:p>
          <a:p>
            <a:pPr lvl="1"/>
            <a:r>
              <a:rPr lang="en-US" dirty="0" err="1"/>
              <a:t>Kratek</a:t>
            </a:r>
            <a:r>
              <a:rPr lang="en-US" dirty="0"/>
              <a:t> </a:t>
            </a:r>
            <a:r>
              <a:rPr lang="en-US" dirty="0" err="1"/>
              <a:t>pregled</a:t>
            </a:r>
            <a:r>
              <a:rPr lang="en-US" dirty="0"/>
              <a:t> - </a:t>
            </a:r>
            <a:r>
              <a:rPr lang="en-US" dirty="0" err="1"/>
              <a:t>Diskurzivna</a:t>
            </a:r>
            <a:r>
              <a:rPr lang="en-US" dirty="0"/>
              <a:t> </a:t>
            </a:r>
            <a:r>
              <a:rPr lang="en-US" dirty="0" err="1"/>
              <a:t>analiza</a:t>
            </a:r>
            <a:endParaRPr lang="en-US" dirty="0"/>
          </a:p>
          <a:p>
            <a:pPr lvl="2" algn="just"/>
            <a:r>
              <a:rPr lang="sl-SI" sz="1600" dirty="0"/>
              <a:t>Realnost je družbeno konstruirana</a:t>
            </a:r>
          </a:p>
          <a:p>
            <a:pPr lvl="2" algn="just"/>
            <a:r>
              <a:rPr lang="sl-SI" sz="1600" dirty="0"/>
              <a:t>Diskurz je način izražanja, ki daje pomen izkušnjam iz določene perspektive. Ožje gledano je diskurz raba jezika na določenem področju. V družbi obstaja veliko število diskurzov: medicinski. medijski, pedagoški, religiozni, kulturni, politični…</a:t>
            </a:r>
          </a:p>
          <a:p>
            <a:pPr lvl="2" algn="just"/>
            <a:r>
              <a:rPr lang="it-IT" sz="1600" dirty="0" err="1"/>
              <a:t>Diskurz</a:t>
            </a:r>
            <a:r>
              <a:rPr lang="it-IT" sz="1600" dirty="0"/>
              <a:t> = “</a:t>
            </a:r>
            <a:r>
              <a:rPr lang="it-IT" sz="1600" dirty="0" err="1"/>
              <a:t>sistem</a:t>
            </a:r>
            <a:r>
              <a:rPr lang="it-IT" sz="1600" dirty="0"/>
              <a:t> </a:t>
            </a:r>
            <a:r>
              <a:rPr lang="it-IT" sz="1600" dirty="0" err="1"/>
              <a:t>komunikacijskih</a:t>
            </a:r>
            <a:r>
              <a:rPr lang="it-IT" sz="1600" dirty="0"/>
              <a:t> </a:t>
            </a:r>
            <a:r>
              <a:rPr lang="it-IT" sz="1600" dirty="0" err="1"/>
              <a:t>praks</a:t>
            </a:r>
            <a:r>
              <a:rPr lang="it-IT" sz="1600" dirty="0"/>
              <a:t>, </a:t>
            </a:r>
            <a:r>
              <a:rPr lang="it-IT" sz="1600" dirty="0" err="1"/>
              <a:t>ki</a:t>
            </a:r>
            <a:r>
              <a:rPr lang="it-IT" sz="1600" dirty="0"/>
              <a:t> so </a:t>
            </a:r>
            <a:r>
              <a:rPr lang="it-IT" sz="1600" dirty="0" err="1"/>
              <a:t>integralno</a:t>
            </a:r>
            <a:r>
              <a:rPr lang="it-IT" sz="1600" dirty="0"/>
              <a:t> </a:t>
            </a:r>
            <a:r>
              <a:rPr lang="it-IT" sz="1600" dirty="0" err="1"/>
              <a:t>povezane</a:t>
            </a:r>
            <a:r>
              <a:rPr lang="it-IT" sz="1600" dirty="0"/>
              <a:t> </a:t>
            </a:r>
            <a:r>
              <a:rPr lang="it-IT" sz="1600" dirty="0" err="1"/>
              <a:t>s</a:t>
            </a:r>
            <a:r>
              <a:rPr lang="it-IT" sz="1600" dirty="0"/>
              <a:t> </a:t>
            </a:r>
            <a:r>
              <a:rPr lang="it-IT" sz="1600" dirty="0" err="1"/>
              <a:t>širšimi</a:t>
            </a:r>
            <a:r>
              <a:rPr lang="it-IT" sz="1600" dirty="0"/>
              <a:t> </a:t>
            </a:r>
            <a:r>
              <a:rPr lang="it-IT" sz="1600" dirty="0" err="1"/>
              <a:t>družbenimi</a:t>
            </a:r>
            <a:r>
              <a:rPr lang="it-IT" sz="1600" dirty="0"/>
              <a:t> in </a:t>
            </a:r>
            <a:r>
              <a:rPr lang="it-IT" sz="1600" dirty="0" err="1"/>
              <a:t>kulturnimi</a:t>
            </a:r>
            <a:r>
              <a:rPr lang="it-IT" sz="1600" dirty="0"/>
              <a:t> </a:t>
            </a:r>
            <a:r>
              <a:rPr lang="it-IT" sz="1600" dirty="0" err="1"/>
              <a:t>praksami</a:t>
            </a:r>
            <a:r>
              <a:rPr lang="it-IT" sz="1600" dirty="0"/>
              <a:t> in </a:t>
            </a:r>
            <a:r>
              <a:rPr lang="it-IT" sz="1600" dirty="0" err="1"/>
              <a:t>ki</a:t>
            </a:r>
            <a:r>
              <a:rPr lang="it-IT" sz="1600" dirty="0"/>
              <a:t> </a:t>
            </a:r>
            <a:r>
              <a:rPr lang="it-IT" sz="1600" dirty="0" err="1"/>
              <a:t>pomagajo</a:t>
            </a:r>
            <a:r>
              <a:rPr lang="it-IT" sz="1600" dirty="0"/>
              <a:t> </a:t>
            </a:r>
            <a:r>
              <a:rPr lang="it-IT" sz="1600" dirty="0" err="1"/>
              <a:t>konstruirati</a:t>
            </a:r>
            <a:r>
              <a:rPr lang="it-IT" sz="1600" dirty="0"/>
              <a:t> </a:t>
            </a:r>
            <a:r>
              <a:rPr lang="it-IT" sz="1600" dirty="0" err="1"/>
              <a:t>posebne</a:t>
            </a:r>
            <a:r>
              <a:rPr lang="it-IT" sz="1600" dirty="0"/>
              <a:t> </a:t>
            </a:r>
            <a:r>
              <a:rPr lang="it-IT" sz="1600" dirty="0" err="1"/>
              <a:t>okvire</a:t>
            </a:r>
            <a:r>
              <a:rPr lang="it-IT" sz="1600" dirty="0"/>
              <a:t> </a:t>
            </a:r>
            <a:r>
              <a:rPr lang="it-IT" sz="1600" dirty="0" err="1"/>
              <a:t>mišljenja</a:t>
            </a:r>
            <a:r>
              <a:rPr lang="it-IT" sz="1600" dirty="0"/>
              <a:t>” (Myra </a:t>
            </a:r>
            <a:r>
              <a:rPr lang="it-IT" sz="1600" dirty="0" err="1"/>
              <a:t>Macdonald</a:t>
            </a:r>
            <a:r>
              <a:rPr lang="it-IT" sz="1600" dirty="0"/>
              <a:t>)</a:t>
            </a:r>
            <a:endParaRPr lang="en-GB" sz="1600" dirty="0"/>
          </a:p>
          <a:p>
            <a:pPr marL="914400" lvl="2" indent="0" algn="just">
              <a:buNone/>
            </a:pPr>
            <a:endParaRPr lang="sl-SI" sz="1800" dirty="0"/>
          </a:p>
          <a:p>
            <a:pPr lvl="1" algn="just"/>
            <a:endParaRPr lang="sl-SI" sz="2000" dirty="0"/>
          </a:p>
          <a:p>
            <a:pPr lvl="1"/>
            <a:endParaRPr lang="en-GB" dirty="0"/>
          </a:p>
          <a:p>
            <a:pPr lvl="1"/>
            <a:endParaRPr lang="en-GB" dirty="0"/>
          </a:p>
          <a:p>
            <a:pPr lvl="1"/>
            <a:endParaRPr lang="en-GB" dirty="0"/>
          </a:p>
          <a:p>
            <a:endParaRPr lang="en-SI" dirty="0"/>
          </a:p>
        </p:txBody>
      </p:sp>
      <p:pic>
        <p:nvPicPr>
          <p:cNvPr id="4" name="Content Placeholder 3">
            <a:extLst>
              <a:ext uri="{FF2B5EF4-FFF2-40B4-BE49-F238E27FC236}">
                <a16:creationId xmlns:a16="http://schemas.microsoft.com/office/drawing/2014/main" id="{7549C8B4-74D9-6440-8E37-7E4D20711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324" y="5130679"/>
            <a:ext cx="1736461" cy="1390552"/>
          </a:xfrm>
          <a:prstGeom prst="rect">
            <a:avLst/>
          </a:prstGeom>
        </p:spPr>
      </p:pic>
    </p:spTree>
    <p:extLst>
      <p:ext uri="{BB962C8B-B14F-4D97-AF65-F5344CB8AC3E}">
        <p14:creationId xmlns:p14="http://schemas.microsoft.com/office/powerpoint/2010/main" val="700232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6997" y="980728"/>
            <a:ext cx="9203803" cy="1669875"/>
          </a:xfrm>
        </p:spPr>
        <p:txBody>
          <a:bodyPr/>
          <a:lstStyle/>
          <a:p>
            <a:pPr algn="just"/>
            <a:r>
              <a:rPr lang="sl-SI" sz="2000" dirty="0"/>
              <a:t>Diskurzi organizirajo načine, na katere nek fenomen mislimo, in načine, na katere se z njimi ukvarjamo. Neločljivo so povezani z interesi družbeno močnih posameznikov in družbenih skupin ter prek tega z odnosi moči in socialnimi, kulturnimi in družbenoekonomskimi razmerami, saj so diskurzi tisti, ki določajo, kdo je pooblaščen za izrekanje sodb ali mnenj o določenem pojavu.</a:t>
            </a:r>
          </a:p>
          <a:p>
            <a:pPr algn="just"/>
            <a:endParaRPr lang="sl-SI" sz="2200" dirty="0"/>
          </a:p>
          <a:p>
            <a:endParaRPr lang="en-US" dirty="0"/>
          </a:p>
        </p:txBody>
      </p:sp>
      <p:pic>
        <p:nvPicPr>
          <p:cNvPr id="4" name="Ograda vseb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211" y="2871284"/>
            <a:ext cx="1857375" cy="2286000"/>
          </a:xfrm>
          <a:prstGeom prst="rect">
            <a:avLst/>
          </a:prstGeom>
        </p:spPr>
      </p:pic>
      <p:sp>
        <p:nvSpPr>
          <p:cNvPr id="2" name="Rectangle 1"/>
          <p:cNvSpPr/>
          <p:nvPr/>
        </p:nvSpPr>
        <p:spPr>
          <a:xfrm>
            <a:off x="4114800" y="3402958"/>
            <a:ext cx="6096000" cy="1754326"/>
          </a:xfrm>
          <a:prstGeom prst="rect">
            <a:avLst/>
          </a:prstGeom>
        </p:spPr>
        <p:txBody>
          <a:bodyPr>
            <a:spAutoFit/>
          </a:bodyPr>
          <a:lstStyle/>
          <a:p>
            <a:pPr algn="just"/>
            <a:r>
              <a:rPr lang="sl-SI" dirty="0"/>
              <a:t>V družbi obstajajo ključni tipi diskurzov, ki utelešajo ideologijo, zato bolj ali manj neposredno legitimirajo obstoječe družbene odnose.  Posamezniki prevzamejo in ponotranjijo vlogo, ki jim jo dodeljuje ideologija, denimo vlogo potrošnika, bolnika, zaposlenega, postanejo integrirani v sisteme nadzora za katere imajo občutek, da so povsem naravno del njih.</a:t>
            </a:r>
            <a:endParaRPr lang="en-GB" dirty="0"/>
          </a:p>
        </p:txBody>
      </p:sp>
      <p:sp>
        <p:nvSpPr>
          <p:cNvPr id="5" name="Rectangle 4">
            <a:extLst>
              <a:ext uri="{FF2B5EF4-FFF2-40B4-BE49-F238E27FC236}">
                <a16:creationId xmlns:a16="http://schemas.microsoft.com/office/drawing/2014/main" id="{A87702AF-2752-C042-A8E0-DA88105BB0D9}"/>
              </a:ext>
            </a:extLst>
          </p:cNvPr>
          <p:cNvSpPr/>
          <p:nvPr/>
        </p:nvSpPr>
        <p:spPr>
          <a:xfrm>
            <a:off x="1981200" y="5157284"/>
            <a:ext cx="1125629" cy="261610"/>
          </a:xfrm>
          <a:prstGeom prst="rect">
            <a:avLst/>
          </a:prstGeom>
        </p:spPr>
        <p:txBody>
          <a:bodyPr wrap="none">
            <a:spAutoFit/>
          </a:bodyPr>
          <a:lstStyle/>
          <a:p>
            <a:r>
              <a:rPr lang="sl-SI" sz="1100" dirty="0"/>
              <a:t>Slika: wikipedia</a:t>
            </a:r>
            <a:endParaRPr lang="en-SI" dirty="0"/>
          </a:p>
        </p:txBody>
      </p:sp>
    </p:spTree>
    <p:extLst>
      <p:ext uri="{BB962C8B-B14F-4D97-AF65-F5344CB8AC3E}">
        <p14:creationId xmlns:p14="http://schemas.microsoft.com/office/powerpoint/2010/main" val="18073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226916" y="3044142"/>
            <a:ext cx="9537540" cy="1134319"/>
          </a:xfrm>
        </p:spPr>
        <p:txBody>
          <a:bodyPr>
            <a:normAutofit/>
          </a:bodyPr>
          <a:lstStyle/>
          <a:p>
            <a:pPr marL="0" indent="0" algn="just">
              <a:buNone/>
            </a:pPr>
            <a:r>
              <a:rPr lang="it-IT" sz="2000" dirty="0" err="1"/>
              <a:t>Naše</a:t>
            </a:r>
            <a:r>
              <a:rPr lang="it-IT" sz="2000" dirty="0"/>
              <a:t> </a:t>
            </a:r>
            <a:r>
              <a:rPr lang="it-IT" sz="2000" dirty="0" err="1"/>
              <a:t>dojemanje</a:t>
            </a:r>
            <a:r>
              <a:rPr lang="it-IT" sz="2000" dirty="0"/>
              <a:t> </a:t>
            </a:r>
            <a:r>
              <a:rPr lang="it-IT" sz="2000" dirty="0" err="1"/>
              <a:t>realnosti</a:t>
            </a:r>
            <a:r>
              <a:rPr lang="it-IT" sz="2000" dirty="0"/>
              <a:t> </a:t>
            </a:r>
            <a:r>
              <a:rPr lang="it-IT" sz="2000" dirty="0" err="1"/>
              <a:t>vedno</a:t>
            </a:r>
            <a:r>
              <a:rPr lang="it-IT" sz="2000" dirty="0"/>
              <a:t> </a:t>
            </a:r>
            <a:r>
              <a:rPr lang="it-IT" sz="2000" dirty="0" err="1"/>
              <a:t>predstavlja</a:t>
            </a:r>
            <a:r>
              <a:rPr lang="it-IT" sz="2000" dirty="0"/>
              <a:t> </a:t>
            </a:r>
            <a:r>
              <a:rPr lang="it-IT" sz="2000" dirty="0" err="1"/>
              <a:t>določen</a:t>
            </a:r>
            <a:r>
              <a:rPr lang="it-IT" sz="2000" dirty="0"/>
              <a:t> </a:t>
            </a:r>
            <a:r>
              <a:rPr lang="it-IT" sz="2000" dirty="0" err="1"/>
              <a:t>zorni</a:t>
            </a:r>
            <a:r>
              <a:rPr lang="it-IT" sz="2000" dirty="0"/>
              <a:t> </a:t>
            </a:r>
            <a:r>
              <a:rPr lang="it-IT" sz="2000" dirty="0" err="1"/>
              <a:t>kot</a:t>
            </a:r>
            <a:r>
              <a:rPr lang="it-IT" sz="2000" dirty="0"/>
              <a:t>: </a:t>
            </a:r>
            <a:r>
              <a:rPr lang="it-IT" sz="2000" dirty="0" err="1"/>
              <a:t>diskurz</a:t>
            </a:r>
            <a:r>
              <a:rPr lang="it-IT" sz="2000" dirty="0"/>
              <a:t> </a:t>
            </a:r>
            <a:r>
              <a:rPr lang="it-IT" sz="2000" dirty="0" err="1"/>
              <a:t>vedno</a:t>
            </a:r>
            <a:r>
              <a:rPr lang="it-IT" sz="2000" dirty="0"/>
              <a:t> </a:t>
            </a:r>
            <a:r>
              <a:rPr lang="it-IT" sz="2000" dirty="0" err="1"/>
              <a:t>vključuje</a:t>
            </a:r>
            <a:r>
              <a:rPr lang="it-IT" sz="2000" dirty="0"/>
              <a:t> </a:t>
            </a:r>
            <a:r>
              <a:rPr lang="it-IT" sz="2000" dirty="0" err="1"/>
              <a:t>določeno</a:t>
            </a:r>
            <a:r>
              <a:rPr lang="it-IT" sz="2000" dirty="0"/>
              <a:t> </a:t>
            </a:r>
            <a:r>
              <a:rPr lang="it-IT" sz="2000" dirty="0" err="1"/>
              <a:t>perspektivo</a:t>
            </a:r>
            <a:endParaRPr lang="sl-SI" sz="2000" dirty="0"/>
          </a:p>
          <a:p>
            <a:pPr algn="just"/>
            <a:endParaRPr lang="en-GB" sz="2000" dirty="0"/>
          </a:p>
          <a:p>
            <a:endParaRPr lang="en-GB" dirty="0"/>
          </a:p>
        </p:txBody>
      </p:sp>
      <p:pic>
        <p:nvPicPr>
          <p:cNvPr id="4" name="Ograda vseb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050" y="3808436"/>
            <a:ext cx="3619500" cy="2314575"/>
          </a:xfrm>
          <a:prstGeom prst="rect">
            <a:avLst/>
          </a:prstGeom>
        </p:spPr>
      </p:pic>
      <p:sp>
        <p:nvSpPr>
          <p:cNvPr id="6" name="Pravokotnik 3"/>
          <p:cNvSpPr/>
          <p:nvPr/>
        </p:nvSpPr>
        <p:spPr>
          <a:xfrm>
            <a:off x="1226917" y="1052737"/>
            <a:ext cx="9537539" cy="1015663"/>
          </a:xfrm>
          <a:prstGeom prst="rect">
            <a:avLst/>
          </a:prstGeom>
        </p:spPr>
        <p:txBody>
          <a:bodyPr wrap="square">
            <a:spAutoFit/>
          </a:bodyPr>
          <a:lstStyle/>
          <a:p>
            <a:pPr algn="just"/>
            <a:r>
              <a:rPr lang="it-IT" sz="2000" b="1" dirty="0"/>
              <a:t>Michel Foucault</a:t>
            </a:r>
            <a:r>
              <a:rPr lang="it-IT" sz="2000" dirty="0"/>
              <a:t>: </a:t>
            </a:r>
            <a:r>
              <a:rPr lang="it-IT" sz="2000" dirty="0" err="1"/>
              <a:t>vsi</a:t>
            </a:r>
            <a:r>
              <a:rPr lang="it-IT" sz="2000" dirty="0"/>
              <a:t> </a:t>
            </a:r>
            <a:r>
              <a:rPr lang="it-IT" sz="2000" dirty="0" err="1"/>
              <a:t>vidiki</a:t>
            </a:r>
            <a:r>
              <a:rPr lang="it-IT" sz="2000" dirty="0"/>
              <a:t> </a:t>
            </a:r>
            <a:r>
              <a:rPr lang="it-IT" sz="2000" dirty="0" err="1"/>
              <a:t>družbenega</a:t>
            </a:r>
            <a:r>
              <a:rPr lang="it-IT" sz="2000" dirty="0"/>
              <a:t> </a:t>
            </a:r>
            <a:r>
              <a:rPr lang="it-IT" sz="2000" dirty="0" err="1"/>
              <a:t>življenja</a:t>
            </a:r>
            <a:r>
              <a:rPr lang="it-IT" sz="2000" dirty="0"/>
              <a:t> </a:t>
            </a:r>
            <a:r>
              <a:rPr lang="it-IT" sz="2000" dirty="0" err="1"/>
              <a:t>niso</a:t>
            </a:r>
            <a:r>
              <a:rPr lang="it-IT" sz="2000" dirty="0"/>
              <a:t> </a:t>
            </a:r>
            <a:r>
              <a:rPr lang="it-IT" sz="2000" dirty="0" err="1"/>
              <a:t>diskurzivni</a:t>
            </a:r>
            <a:r>
              <a:rPr lang="it-IT" sz="2000" dirty="0"/>
              <a:t> (</a:t>
            </a:r>
            <a:r>
              <a:rPr lang="it-IT" sz="2000" dirty="0" err="1"/>
              <a:t>tj</a:t>
            </a:r>
            <a:r>
              <a:rPr lang="it-IT" sz="2000" dirty="0"/>
              <a:t>. </a:t>
            </a:r>
            <a:r>
              <a:rPr lang="it-IT" sz="2000" dirty="0" err="1"/>
              <a:t>obstaja</a:t>
            </a:r>
            <a:r>
              <a:rPr lang="it-IT" sz="2000" dirty="0"/>
              <a:t> </a:t>
            </a:r>
            <a:r>
              <a:rPr lang="it-IT" sz="2000" dirty="0" err="1"/>
              <a:t>tudi</a:t>
            </a:r>
            <a:r>
              <a:rPr lang="it-IT" sz="2000" dirty="0"/>
              <a:t> </a:t>
            </a:r>
            <a:r>
              <a:rPr lang="it-IT" sz="2000" dirty="0" err="1"/>
              <a:t>resničnost</a:t>
            </a:r>
            <a:r>
              <a:rPr lang="it-IT" sz="2000" dirty="0"/>
              <a:t> </a:t>
            </a:r>
            <a:r>
              <a:rPr lang="it-IT" sz="2000" dirty="0" err="1"/>
              <a:t>onstran</a:t>
            </a:r>
            <a:r>
              <a:rPr lang="it-IT" sz="2000" dirty="0"/>
              <a:t> </a:t>
            </a:r>
            <a:r>
              <a:rPr lang="it-IT" sz="2000" dirty="0" err="1"/>
              <a:t>diskurza</a:t>
            </a:r>
            <a:r>
              <a:rPr lang="it-IT" sz="2000" dirty="0"/>
              <a:t>), </a:t>
            </a:r>
            <a:r>
              <a:rPr lang="it-IT" sz="2000" dirty="0" err="1"/>
              <a:t>vendar</a:t>
            </a:r>
            <a:r>
              <a:rPr lang="it-IT" sz="2000" dirty="0"/>
              <a:t> </a:t>
            </a:r>
            <a:r>
              <a:rPr lang="it-IT" sz="2000" dirty="0" err="1"/>
              <a:t>lahko</a:t>
            </a:r>
            <a:r>
              <a:rPr lang="it-IT" sz="2000" dirty="0"/>
              <a:t> </a:t>
            </a:r>
            <a:r>
              <a:rPr lang="it-IT" sz="2000" dirty="0" err="1"/>
              <a:t>družbeni</a:t>
            </a:r>
            <a:r>
              <a:rPr lang="it-IT" sz="2000" dirty="0"/>
              <a:t> </a:t>
            </a:r>
            <a:r>
              <a:rPr lang="it-IT" sz="2000" dirty="0" err="1"/>
              <a:t>svet</a:t>
            </a:r>
            <a:r>
              <a:rPr lang="it-IT" sz="2000" dirty="0"/>
              <a:t> </a:t>
            </a:r>
            <a:r>
              <a:rPr lang="it-IT" sz="2000" dirty="0" err="1"/>
              <a:t>obravnavamo</a:t>
            </a:r>
            <a:r>
              <a:rPr lang="it-IT" sz="2000" dirty="0"/>
              <a:t> </a:t>
            </a:r>
            <a:r>
              <a:rPr lang="it-IT" sz="2000" dirty="0" err="1"/>
              <a:t>prek</a:t>
            </a:r>
            <a:r>
              <a:rPr lang="it-IT" sz="2000" dirty="0"/>
              <a:t> </a:t>
            </a:r>
            <a:r>
              <a:rPr lang="it-IT" sz="2000" dirty="0" err="1"/>
              <a:t>diskurza</a:t>
            </a:r>
            <a:r>
              <a:rPr lang="it-IT" sz="2000" dirty="0"/>
              <a:t>: Foucault ne vidi </a:t>
            </a:r>
            <a:r>
              <a:rPr lang="it-IT" sz="2000" dirty="0" err="1"/>
              <a:t>veliko</a:t>
            </a:r>
            <a:r>
              <a:rPr lang="it-IT" sz="2000" dirty="0"/>
              <a:t> </a:t>
            </a:r>
            <a:r>
              <a:rPr lang="it-IT" sz="2000" dirty="0" err="1"/>
              <a:t>smisla</a:t>
            </a:r>
            <a:r>
              <a:rPr lang="it-IT" sz="2000" dirty="0"/>
              <a:t> v </a:t>
            </a:r>
            <a:r>
              <a:rPr lang="it-IT" sz="2000" dirty="0" err="1"/>
              <a:t>prizadevanjih</a:t>
            </a:r>
            <a:r>
              <a:rPr lang="it-IT" sz="2000" dirty="0"/>
              <a:t> </a:t>
            </a:r>
            <a:r>
              <a:rPr lang="it-IT" sz="2000" dirty="0" err="1"/>
              <a:t>odkrivanja</a:t>
            </a:r>
            <a:r>
              <a:rPr lang="it-IT" sz="2000" dirty="0"/>
              <a:t> </a:t>
            </a:r>
            <a:r>
              <a:rPr lang="it-IT" sz="2000" dirty="0" err="1"/>
              <a:t>realnosti</a:t>
            </a:r>
            <a:r>
              <a:rPr lang="it-IT" sz="2000" dirty="0"/>
              <a:t> </a:t>
            </a:r>
            <a:r>
              <a:rPr lang="it-IT" sz="2000" dirty="0" err="1"/>
              <a:t>onstran</a:t>
            </a:r>
            <a:r>
              <a:rPr lang="it-IT" sz="2000" dirty="0"/>
              <a:t> </a:t>
            </a:r>
            <a:r>
              <a:rPr lang="it-IT" sz="2000" dirty="0" err="1"/>
              <a:t>diskurza</a:t>
            </a:r>
            <a:endParaRPr lang="en-GB" sz="2000" dirty="0"/>
          </a:p>
        </p:txBody>
      </p:sp>
      <p:sp>
        <p:nvSpPr>
          <p:cNvPr id="2" name="Rectangle 1"/>
          <p:cNvSpPr/>
          <p:nvPr/>
        </p:nvSpPr>
        <p:spPr>
          <a:xfrm>
            <a:off x="1226916" y="4230873"/>
            <a:ext cx="5451064" cy="923330"/>
          </a:xfrm>
          <a:prstGeom prst="rect">
            <a:avLst/>
          </a:prstGeom>
        </p:spPr>
        <p:txBody>
          <a:bodyPr wrap="square">
            <a:spAutoFit/>
          </a:bodyPr>
          <a:lstStyle/>
          <a:p>
            <a:pPr algn="just"/>
            <a:r>
              <a:rPr lang="it-IT" dirty="0" err="1"/>
              <a:t>Torej</a:t>
            </a:r>
            <a:r>
              <a:rPr lang="it-IT" dirty="0"/>
              <a:t>: ne </a:t>
            </a:r>
            <a:r>
              <a:rPr lang="it-IT" dirty="0" err="1"/>
              <a:t>moremo</a:t>
            </a:r>
            <a:r>
              <a:rPr lang="it-IT" dirty="0"/>
              <a:t> </a:t>
            </a:r>
            <a:r>
              <a:rPr lang="it-IT" dirty="0" err="1"/>
              <a:t>primerjati</a:t>
            </a:r>
            <a:r>
              <a:rPr lang="it-IT" dirty="0"/>
              <a:t> </a:t>
            </a:r>
            <a:r>
              <a:rPr lang="it-IT" dirty="0" err="1"/>
              <a:t>diskurza</a:t>
            </a:r>
            <a:r>
              <a:rPr lang="it-IT" dirty="0"/>
              <a:t> </a:t>
            </a:r>
            <a:r>
              <a:rPr lang="it-IT" dirty="0" err="1"/>
              <a:t>z</a:t>
            </a:r>
            <a:r>
              <a:rPr lang="it-IT" dirty="0"/>
              <a:t> “</a:t>
            </a:r>
            <a:r>
              <a:rPr lang="it-IT" dirty="0" err="1"/>
              <a:t>resničnostjo</a:t>
            </a:r>
            <a:r>
              <a:rPr lang="it-IT" dirty="0"/>
              <a:t>”, </a:t>
            </a:r>
            <a:r>
              <a:rPr lang="it-IT" dirty="0" err="1"/>
              <a:t>lahko</a:t>
            </a:r>
            <a:r>
              <a:rPr lang="it-IT" dirty="0"/>
              <a:t> </a:t>
            </a:r>
            <a:r>
              <a:rPr lang="it-IT" dirty="0" err="1"/>
              <a:t>pa</a:t>
            </a:r>
            <a:r>
              <a:rPr lang="it-IT" dirty="0"/>
              <a:t> </a:t>
            </a:r>
            <a:r>
              <a:rPr lang="it-IT" dirty="0" err="1"/>
              <a:t>analiziramo</a:t>
            </a:r>
            <a:r>
              <a:rPr lang="it-IT" dirty="0"/>
              <a:t> in </a:t>
            </a:r>
            <a:r>
              <a:rPr lang="it-IT" dirty="0" err="1"/>
              <a:t>primerjamo</a:t>
            </a:r>
            <a:r>
              <a:rPr lang="it-IT" dirty="0"/>
              <a:t> </a:t>
            </a:r>
            <a:r>
              <a:rPr lang="it-IT" dirty="0" err="1"/>
              <a:t>diskurze</a:t>
            </a:r>
            <a:r>
              <a:rPr lang="it-IT" dirty="0"/>
              <a:t> </a:t>
            </a:r>
            <a:r>
              <a:rPr lang="it-IT" dirty="0" err="1"/>
              <a:t>med</a:t>
            </a:r>
            <a:r>
              <a:rPr lang="it-IT" dirty="0"/>
              <a:t> </a:t>
            </a:r>
            <a:r>
              <a:rPr lang="it-IT" dirty="0" err="1"/>
              <a:t>sabo</a:t>
            </a:r>
            <a:endParaRPr lang="sl-SI" dirty="0"/>
          </a:p>
        </p:txBody>
      </p:sp>
    </p:spTree>
    <p:extLst>
      <p:ext uri="{BB962C8B-B14F-4D97-AF65-F5344CB8AC3E}">
        <p14:creationId xmlns:p14="http://schemas.microsoft.com/office/powerpoint/2010/main" val="11719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856527" y="764704"/>
            <a:ext cx="9977377" cy="5323580"/>
          </a:xfrm>
        </p:spPr>
        <p:txBody>
          <a:bodyPr/>
          <a:lstStyle/>
          <a:p>
            <a:r>
              <a:rPr lang="sl-SI" dirty="0">
                <a:solidFill>
                  <a:srgbClr val="C00000"/>
                </a:solidFill>
              </a:rPr>
              <a:t>Teoretsko se navezuje na:</a:t>
            </a:r>
          </a:p>
          <a:p>
            <a:pPr marL="0" indent="0">
              <a:buNone/>
            </a:pPr>
            <a:endParaRPr lang="en-GB" sz="2000" dirty="0">
              <a:solidFill>
                <a:srgbClr val="C00000"/>
              </a:solidFill>
            </a:endParaRPr>
          </a:p>
          <a:p>
            <a:pPr lvl="1"/>
            <a:r>
              <a:rPr lang="sl-SI" dirty="0" err="1"/>
              <a:t>Maksizem</a:t>
            </a:r>
            <a:r>
              <a:rPr lang="sl-SI" dirty="0"/>
              <a:t>, </a:t>
            </a:r>
            <a:r>
              <a:rPr lang="sl-SI" dirty="0" err="1"/>
              <a:t>neomaksizem</a:t>
            </a:r>
            <a:r>
              <a:rPr lang="sl-SI" dirty="0"/>
              <a:t> (A. </a:t>
            </a:r>
            <a:r>
              <a:rPr lang="sl-SI" dirty="0" err="1"/>
              <a:t>Gramsci</a:t>
            </a:r>
            <a:r>
              <a:rPr lang="sl-SI" dirty="0"/>
              <a:t>: hegemonija)</a:t>
            </a:r>
            <a:endParaRPr lang="en-GB" dirty="0"/>
          </a:p>
          <a:p>
            <a:pPr lvl="1"/>
            <a:r>
              <a:rPr lang="en-GB" dirty="0"/>
              <a:t>M. Foucault: </a:t>
            </a:r>
            <a:r>
              <a:rPr lang="en-GB" dirty="0" err="1"/>
              <a:t>diskurz</a:t>
            </a:r>
            <a:endParaRPr lang="en-GB" dirty="0"/>
          </a:p>
          <a:p>
            <a:pPr lvl="1"/>
            <a:r>
              <a:rPr lang="en-GB" dirty="0" err="1"/>
              <a:t>Frankfurtska</a:t>
            </a:r>
            <a:r>
              <a:rPr lang="en-GB" dirty="0"/>
              <a:t> </a:t>
            </a:r>
            <a:r>
              <a:rPr lang="en-GB" dirty="0" err="1"/>
              <a:t>šola</a:t>
            </a:r>
            <a:r>
              <a:rPr lang="en-GB" dirty="0"/>
              <a:t> in Jürgen </a:t>
            </a:r>
            <a:r>
              <a:rPr lang="en-GB" dirty="0" err="1"/>
              <a:t>Habermas</a:t>
            </a:r>
            <a:r>
              <a:rPr lang="en-GB" dirty="0"/>
              <a:t>: </a:t>
            </a:r>
            <a:r>
              <a:rPr lang="en-GB" dirty="0" err="1"/>
              <a:t>idealna</a:t>
            </a:r>
            <a:r>
              <a:rPr lang="en-GB" dirty="0"/>
              <a:t> </a:t>
            </a:r>
            <a:r>
              <a:rPr lang="en-GB" dirty="0" err="1"/>
              <a:t>govorna</a:t>
            </a:r>
            <a:r>
              <a:rPr lang="en-GB" dirty="0"/>
              <a:t> </a:t>
            </a:r>
            <a:r>
              <a:rPr lang="en-GB" dirty="0" err="1"/>
              <a:t>situacija</a:t>
            </a:r>
            <a:r>
              <a:rPr lang="en-GB" dirty="0"/>
              <a:t> (</a:t>
            </a:r>
            <a:r>
              <a:rPr lang="en-GB" dirty="0" err="1"/>
              <a:t>racionalni</a:t>
            </a:r>
            <a:r>
              <a:rPr lang="en-GB" dirty="0"/>
              <a:t> </a:t>
            </a:r>
            <a:r>
              <a:rPr lang="en-GB" dirty="0" err="1"/>
              <a:t>diskurz</a:t>
            </a:r>
            <a:r>
              <a:rPr lang="en-GB" dirty="0"/>
              <a:t> </a:t>
            </a:r>
            <a:r>
              <a:rPr lang="en-GB" dirty="0" err="1"/>
              <a:t>na</a:t>
            </a:r>
            <a:r>
              <a:rPr lang="en-GB" dirty="0"/>
              <a:t> </a:t>
            </a:r>
            <a:r>
              <a:rPr lang="en-GB" dirty="0" err="1"/>
              <a:t>podlagi</a:t>
            </a:r>
            <a:r>
              <a:rPr lang="en-GB" dirty="0"/>
              <a:t> </a:t>
            </a:r>
            <a:r>
              <a:rPr lang="en-GB" dirty="0" err="1"/>
              <a:t>ideološkega</a:t>
            </a:r>
            <a:r>
              <a:rPr lang="en-GB" dirty="0"/>
              <a:t>)</a:t>
            </a:r>
          </a:p>
          <a:p>
            <a:pPr lvl="1"/>
            <a:r>
              <a:rPr lang="it-IT" dirty="0"/>
              <a:t>Ni </a:t>
            </a:r>
            <a:r>
              <a:rPr lang="it-IT" dirty="0" err="1"/>
              <a:t>enoten</a:t>
            </a:r>
            <a:r>
              <a:rPr lang="it-IT" dirty="0"/>
              <a:t> </a:t>
            </a:r>
            <a:r>
              <a:rPr lang="it-IT" dirty="0" err="1"/>
              <a:t>pristop</a:t>
            </a:r>
            <a:r>
              <a:rPr lang="it-IT" dirty="0"/>
              <a:t> z </a:t>
            </a:r>
            <a:r>
              <a:rPr lang="it-IT" dirty="0" err="1"/>
              <a:t>natančno</a:t>
            </a:r>
            <a:r>
              <a:rPr lang="it-IT" dirty="0"/>
              <a:t> </a:t>
            </a:r>
            <a:r>
              <a:rPr lang="it-IT" dirty="0" err="1"/>
              <a:t>opredeljeno</a:t>
            </a:r>
            <a:r>
              <a:rPr lang="it-IT" dirty="0"/>
              <a:t> </a:t>
            </a:r>
            <a:r>
              <a:rPr lang="it-IT" dirty="0" err="1"/>
              <a:t>metodologijo</a:t>
            </a:r>
            <a:endParaRPr lang="en-GB" dirty="0"/>
          </a:p>
          <a:p>
            <a:pPr lvl="1"/>
            <a:r>
              <a:rPr lang="it-IT" dirty="0" err="1"/>
              <a:t>Skupne</a:t>
            </a:r>
            <a:r>
              <a:rPr lang="it-IT" dirty="0"/>
              <a:t> </a:t>
            </a:r>
            <a:r>
              <a:rPr lang="it-IT" dirty="0" err="1"/>
              <a:t>točke</a:t>
            </a:r>
            <a:endParaRPr lang="en-GB" dirty="0"/>
          </a:p>
          <a:p>
            <a:pPr lvl="2"/>
            <a:r>
              <a:rPr lang="it-IT" dirty="0" err="1"/>
              <a:t>Kvalitativni</a:t>
            </a:r>
            <a:r>
              <a:rPr lang="it-IT" dirty="0"/>
              <a:t> </a:t>
            </a:r>
            <a:r>
              <a:rPr lang="it-IT" dirty="0" err="1"/>
              <a:t>pristop</a:t>
            </a:r>
            <a:endParaRPr lang="en-GB" dirty="0"/>
          </a:p>
          <a:p>
            <a:pPr lvl="2"/>
            <a:r>
              <a:rPr lang="it-IT" dirty="0" err="1"/>
              <a:t>Interdisciplinarnost</a:t>
            </a:r>
            <a:r>
              <a:rPr lang="it-IT" dirty="0"/>
              <a:t> </a:t>
            </a:r>
            <a:endParaRPr lang="en-GB" dirty="0"/>
          </a:p>
          <a:p>
            <a:pPr lvl="2"/>
            <a:r>
              <a:rPr lang="it-IT" dirty="0" err="1"/>
              <a:t>Interesna</a:t>
            </a:r>
            <a:r>
              <a:rPr lang="it-IT" dirty="0"/>
              <a:t> </a:t>
            </a:r>
            <a:r>
              <a:rPr lang="it-IT" dirty="0" err="1"/>
              <a:t>deljenost</a:t>
            </a:r>
            <a:r>
              <a:rPr lang="it-IT" dirty="0"/>
              <a:t> </a:t>
            </a:r>
            <a:r>
              <a:rPr lang="it-IT" dirty="0" err="1"/>
              <a:t>družbe</a:t>
            </a:r>
            <a:r>
              <a:rPr lang="it-IT" dirty="0"/>
              <a:t> </a:t>
            </a:r>
            <a:endParaRPr lang="en-GB" dirty="0"/>
          </a:p>
          <a:p>
            <a:pPr lvl="2"/>
            <a:r>
              <a:rPr lang="it-IT" dirty="0" err="1"/>
              <a:t>Poudarja</a:t>
            </a:r>
            <a:r>
              <a:rPr lang="it-IT" dirty="0"/>
              <a:t> </a:t>
            </a:r>
            <a:r>
              <a:rPr lang="it-IT" dirty="0" err="1"/>
              <a:t>razmerja</a:t>
            </a:r>
            <a:r>
              <a:rPr lang="it-IT" dirty="0"/>
              <a:t> </a:t>
            </a:r>
            <a:r>
              <a:rPr lang="it-IT" dirty="0" err="1"/>
              <a:t>moči</a:t>
            </a:r>
            <a:r>
              <a:rPr lang="it-IT" dirty="0"/>
              <a:t>, </a:t>
            </a:r>
            <a:r>
              <a:rPr lang="it-IT" dirty="0" err="1"/>
              <a:t>utrjena</a:t>
            </a:r>
            <a:r>
              <a:rPr lang="it-IT" dirty="0"/>
              <a:t> z </a:t>
            </a:r>
            <a:r>
              <a:rPr lang="it-IT" dirty="0" err="1"/>
              <a:t>ideologijo</a:t>
            </a:r>
            <a:r>
              <a:rPr lang="it-IT" dirty="0"/>
              <a:t> in </a:t>
            </a:r>
            <a:r>
              <a:rPr lang="it-IT" dirty="0" err="1"/>
              <a:t>hegemonijo</a:t>
            </a:r>
            <a:endParaRPr lang="en-GB" dirty="0"/>
          </a:p>
          <a:p>
            <a:pPr lvl="1"/>
            <a:endParaRPr lang="en-GB" dirty="0"/>
          </a:p>
        </p:txBody>
      </p:sp>
    </p:spTree>
    <p:extLst>
      <p:ext uri="{BB962C8B-B14F-4D97-AF65-F5344CB8AC3E}">
        <p14:creationId xmlns:p14="http://schemas.microsoft.com/office/powerpoint/2010/main" val="3005071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836712"/>
            <a:ext cx="8229600" cy="5640288"/>
          </a:xfrm>
        </p:spPr>
        <p:txBody>
          <a:bodyPr/>
          <a:lstStyle/>
          <a:p>
            <a:r>
              <a:rPr lang="sl-SI" sz="2000" dirty="0"/>
              <a:t>Teorija diskurza se dopolni s kvalitativno metodo raziskovanja. Metodološko KDA obsega tri temeljne operacije:</a:t>
            </a:r>
          </a:p>
          <a:p>
            <a:pPr marL="0" indent="0">
              <a:buNone/>
            </a:pPr>
            <a:endParaRPr lang="en-GB" sz="2000" dirty="0"/>
          </a:p>
          <a:p>
            <a:pPr marL="457200" indent="-457200">
              <a:buFont typeface="+mj-lt"/>
              <a:buAutoNum type="arabicPeriod"/>
            </a:pPr>
            <a:r>
              <a:rPr lang="sl-SI" sz="2000" dirty="0"/>
              <a:t>Pretvori informacije v obliko teksta (jezikovne izjave predmet analize)</a:t>
            </a:r>
            <a:endParaRPr lang="en-GB" sz="2000" dirty="0"/>
          </a:p>
          <a:p>
            <a:pPr marL="457200" indent="-457200">
              <a:buFont typeface="+mj-lt"/>
              <a:buAutoNum type="arabicPeriod"/>
            </a:pPr>
            <a:r>
              <a:rPr lang="sl-SI" sz="2000" dirty="0"/>
              <a:t>Izbrane pojme modificira, prenese na izbrani primer analize konstrukcije nekega fenomena (slovenstvo)</a:t>
            </a:r>
            <a:endParaRPr lang="en-GB" sz="2000" dirty="0"/>
          </a:p>
          <a:p>
            <a:pPr marL="457200" indent="-457200">
              <a:buFont typeface="+mj-lt"/>
              <a:buAutoNum type="arabicPeriod"/>
            </a:pPr>
            <a:r>
              <a:rPr lang="sl-SI" sz="2000" dirty="0"/>
              <a:t>Uporaba različnih tehnik ter </a:t>
            </a:r>
            <a:r>
              <a:rPr lang="sl-SI" sz="2000" dirty="0" err="1"/>
              <a:t>kontekstualna</a:t>
            </a:r>
            <a:r>
              <a:rPr lang="sl-SI" sz="2000" dirty="0"/>
              <a:t> interpretacija</a:t>
            </a:r>
            <a:endParaRPr lang="en-GB" sz="2000" dirty="0"/>
          </a:p>
          <a:p>
            <a:pPr marL="457200" indent="-457200">
              <a:buFont typeface="+mj-lt"/>
              <a:buAutoNum type="arabicPeriod"/>
            </a:pPr>
            <a:endParaRPr lang="en-GB" dirty="0"/>
          </a:p>
        </p:txBody>
      </p:sp>
      <p:pic>
        <p:nvPicPr>
          <p:cNvPr id="4" name="Ograda vseb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865" y="3933057"/>
            <a:ext cx="2009775" cy="2276475"/>
          </a:xfrm>
          <a:prstGeom prst="rect">
            <a:avLst/>
          </a:prstGeom>
        </p:spPr>
      </p:pic>
    </p:spTree>
    <p:extLst>
      <p:ext uri="{BB962C8B-B14F-4D97-AF65-F5344CB8AC3E}">
        <p14:creationId xmlns:p14="http://schemas.microsoft.com/office/powerpoint/2010/main" val="407909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grada vsebine 4"/>
          <p:cNvSpPr>
            <a:spLocks noGrp="1"/>
          </p:cNvSpPr>
          <p:nvPr>
            <p:ph idx="1"/>
          </p:nvPr>
        </p:nvSpPr>
        <p:spPr>
          <a:xfrm>
            <a:off x="937549" y="980728"/>
            <a:ext cx="10000527" cy="2862067"/>
          </a:xfrm>
        </p:spPr>
        <p:txBody>
          <a:bodyPr>
            <a:normAutofit/>
          </a:bodyPr>
          <a:lstStyle/>
          <a:p>
            <a:pPr marL="0" indent="0" algn="just">
              <a:buNone/>
            </a:pPr>
            <a:r>
              <a:rPr lang="sl-SI" sz="1800" dirty="0"/>
              <a:t>Pogosto se uporablja pri študiji primera – osredotočanje na empirična spoznanja pri čemer so bistveni družbeni, politični, zgodovinski, kulturni in ostali konteksti</a:t>
            </a:r>
          </a:p>
          <a:p>
            <a:pPr algn="just"/>
            <a:endParaRPr lang="en-GB" sz="1800" dirty="0"/>
          </a:p>
          <a:p>
            <a:pPr marL="0" indent="0" algn="just">
              <a:buNone/>
            </a:pPr>
            <a:r>
              <a:rPr lang="sl-SI" sz="1800" dirty="0" err="1"/>
              <a:t>Wodak</a:t>
            </a:r>
            <a:r>
              <a:rPr lang="sl-SI" sz="1800" dirty="0"/>
              <a:t>, </a:t>
            </a:r>
            <a:r>
              <a:rPr lang="sl-SI" sz="1800" dirty="0" err="1"/>
              <a:t>Fairclough</a:t>
            </a:r>
            <a:r>
              <a:rPr lang="sl-SI" sz="1800" dirty="0"/>
              <a:t> – prestop iz teorije k empiričnemu</a:t>
            </a:r>
          </a:p>
          <a:p>
            <a:pPr algn="just"/>
            <a:endParaRPr lang="en-GB" sz="1800" dirty="0"/>
          </a:p>
          <a:p>
            <a:pPr marL="0" indent="0" algn="just">
              <a:buNone/>
            </a:pPr>
            <a:r>
              <a:rPr lang="sl-SI" sz="1800" dirty="0"/>
              <a:t>Šola KAD mi metodološko in teoretsko homogena, imajo pa skupen pogled na to, kako izvajati jezikovno in </a:t>
            </a:r>
            <a:r>
              <a:rPr lang="sl-SI" sz="1800" dirty="0" err="1"/>
              <a:t>semiotsko</a:t>
            </a:r>
            <a:r>
              <a:rPr lang="sl-SI" sz="1800" dirty="0"/>
              <a:t> analizo – ukvarjajo se z oblastjo, dominacijo, hegemonijo, neenakostjo in diskurzivnimi procesi njihovega razglašanja, legitimiranja in reproduciranja</a:t>
            </a:r>
          </a:p>
          <a:p>
            <a:pPr algn="just"/>
            <a:endParaRPr lang="en-GB" sz="1800" dirty="0"/>
          </a:p>
          <a:p>
            <a:pPr algn="just"/>
            <a:endParaRPr lang="en-GB" sz="1800" dirty="0"/>
          </a:p>
        </p:txBody>
      </p:sp>
      <p:pic>
        <p:nvPicPr>
          <p:cNvPr id="3" name="Ograda vseb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709" y="3661132"/>
            <a:ext cx="5156442" cy="2268445"/>
          </a:xfrm>
          <a:prstGeom prst="rect">
            <a:avLst/>
          </a:prstGeom>
        </p:spPr>
      </p:pic>
      <p:sp>
        <p:nvSpPr>
          <p:cNvPr id="2" name="Rectangle 1"/>
          <p:cNvSpPr/>
          <p:nvPr/>
        </p:nvSpPr>
        <p:spPr>
          <a:xfrm>
            <a:off x="1053296" y="4120867"/>
            <a:ext cx="3125165" cy="1200329"/>
          </a:xfrm>
          <a:prstGeom prst="rect">
            <a:avLst/>
          </a:prstGeom>
        </p:spPr>
        <p:txBody>
          <a:bodyPr wrap="square">
            <a:spAutoFit/>
          </a:bodyPr>
          <a:lstStyle/>
          <a:p>
            <a:pPr algn="just"/>
            <a:r>
              <a:rPr lang="sl-SI"/>
              <a:t>Po Wodak in Fairclough – značilnosti družbeno-kulturnih procesov in struktur so deloma jezikovno-diskurzivne</a:t>
            </a:r>
            <a:endParaRPr lang="en-GB" dirty="0"/>
          </a:p>
        </p:txBody>
      </p:sp>
    </p:spTree>
    <p:extLst>
      <p:ext uri="{BB962C8B-B14F-4D97-AF65-F5344CB8AC3E}">
        <p14:creationId xmlns:p14="http://schemas.microsoft.com/office/powerpoint/2010/main" val="813353188"/>
      </p:ext>
    </p:extLst>
  </p:cSld>
  <p:clrMapOvr>
    <a:masterClrMapping/>
  </p:clrMapOvr>
</p:sld>
</file>

<file path=ppt/theme/theme1.xml><?xml version="1.0" encoding="utf-8"?>
<a:theme xmlns:a="http://schemas.openxmlformats.org/drawingml/2006/main" name="Officeova tema">
  <a:themeElements>
    <a:clrScheme name="FUDŠ tema">
      <a:dk1>
        <a:srgbClr val="111E6C"/>
      </a:dk1>
      <a:lt1>
        <a:srgbClr val="FFFFFF"/>
      </a:lt1>
      <a:dk2>
        <a:srgbClr val="111E6C"/>
      </a:dk2>
      <a:lt2>
        <a:srgbClr val="FFFFFF"/>
      </a:lt2>
      <a:accent1>
        <a:srgbClr val="FFE391"/>
      </a:accent1>
      <a:accent2>
        <a:srgbClr val="F98E2C"/>
      </a:accent2>
      <a:accent3>
        <a:srgbClr val="FCD1AA"/>
      </a:accent3>
      <a:accent4>
        <a:srgbClr val="374FDF"/>
      </a:accent4>
      <a:accent5>
        <a:srgbClr val="BCC4F4"/>
      </a:accent5>
      <a:accent6>
        <a:srgbClr val="BFBFBF"/>
      </a:accent6>
      <a:hlink>
        <a:srgbClr val="F98E2C"/>
      </a:hlink>
      <a:folHlink>
        <a:srgbClr val="FFE391"/>
      </a:folHlink>
    </a:clrScheme>
    <a:fontScheme name="FUDŠ tema">
      <a:majorFont>
        <a:latin typeface="Open Sans"/>
        <a:ea typeface=""/>
        <a:cs typeface=""/>
      </a:majorFont>
      <a:minorFont>
        <a:latin typeface="Open Sans"/>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dstavitev27" id="{B3E5CFD1-55C1-47AF-A592-18206DE40D75}" vid="{D47FE34A-82FD-44A4-AD1F-D9EB7D0E4BDC}"/>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Officeova tema</Template>
  <TotalTime>48</TotalTime>
  <Words>894</Words>
  <Application>Microsoft Macintosh PowerPoint</Application>
  <PresentationFormat>Widescreen</PresentationFormat>
  <Paragraphs>97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Open Sans</vt:lpstr>
      <vt:lpstr>Officeova tema</vt:lpstr>
      <vt:lpstr>Raziskovalni projekt Vloga EU v trajnostnem razvoju</vt:lpstr>
      <vt:lpstr>PowerPoint Presentation</vt:lpstr>
      <vt:lpstr>PowerPoint Presentation</vt:lpstr>
      <vt:lpstr>Kritična diskurziva analiza trajnostnih ciljev: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Andreja Vezovnik, Diskurz 2009 FDV</vt:lpstr>
      <vt:lpstr> v Vezovnik 2009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Raziskovalni projekt Vloga EU v trajnostnem razvoju</dc:title>
  <dc:creator>Tea Golob</dc:creator>
  <cp:lastModifiedBy>Tea Golob</cp:lastModifiedBy>
  <cp:revision>5</cp:revision>
  <dcterms:created xsi:type="dcterms:W3CDTF">2021-01-18T10:31:43Z</dcterms:created>
  <dcterms:modified xsi:type="dcterms:W3CDTF">2021-02-05T09:21:55Z</dcterms:modified>
</cp:coreProperties>
</file>