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1" r:id="rId5"/>
    <p:sldId id="263" r:id="rId6"/>
    <p:sldId id="262" r:id="rId7"/>
    <p:sldId id="265" r:id="rId8"/>
    <p:sldId id="264" r:id="rId9"/>
    <p:sldId id="266" r:id="rId10"/>
    <p:sldId id="267" r:id="rId11"/>
    <p:sldId id="269" r:id="rId12"/>
    <p:sldId id="270" r:id="rId13"/>
    <p:sldId id="26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4"/>
    <p:restoredTop sz="94118"/>
  </p:normalViewPr>
  <p:slideViewPr>
    <p:cSldViewPr snapToGrid="0" snapToObjects="1">
      <p:cViewPr varScale="1">
        <p:scale>
          <a:sx n="77" d="100"/>
          <a:sy n="77" d="100"/>
        </p:scale>
        <p:origin x="5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CBBA-24DE-244E-81EF-BD9D64B6700E}" type="datetimeFigureOut">
              <a:rPr lang="en-US" smtClean="0"/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7D14-8535-0640-B6DA-B400D612C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26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CBBA-24DE-244E-81EF-BD9D64B6700E}" type="datetimeFigureOut">
              <a:rPr lang="en-US" smtClean="0"/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7D14-8535-0640-B6DA-B400D612C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34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CBBA-24DE-244E-81EF-BD9D64B6700E}" type="datetimeFigureOut">
              <a:rPr lang="en-US" smtClean="0"/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7D14-8535-0640-B6DA-B400D612C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37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CBBA-24DE-244E-81EF-BD9D64B6700E}" type="datetimeFigureOut">
              <a:rPr lang="en-US" smtClean="0"/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7D14-8535-0640-B6DA-B400D612C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29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CBBA-24DE-244E-81EF-BD9D64B6700E}" type="datetimeFigureOut">
              <a:rPr lang="en-US" smtClean="0"/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7D14-8535-0640-B6DA-B400D612C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0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CBBA-24DE-244E-81EF-BD9D64B6700E}" type="datetimeFigureOut">
              <a:rPr lang="en-US" smtClean="0"/>
              <a:t>9/28/20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7D14-8535-0640-B6DA-B400D612C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07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CBBA-24DE-244E-81EF-BD9D64B6700E}" type="datetimeFigureOut">
              <a:rPr lang="en-US" smtClean="0"/>
              <a:t>9/28/20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7D14-8535-0640-B6DA-B400D612C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41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CBBA-24DE-244E-81EF-BD9D64B6700E}" type="datetimeFigureOut">
              <a:rPr lang="en-US" smtClean="0"/>
              <a:t>9/28/20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7D14-8535-0640-B6DA-B400D612C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94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CBBA-24DE-244E-81EF-BD9D64B6700E}" type="datetimeFigureOut">
              <a:rPr lang="en-US" smtClean="0"/>
              <a:t>9/28/20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7D14-8535-0640-B6DA-B400D612C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8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CBBA-24DE-244E-81EF-BD9D64B6700E}" type="datetimeFigureOut">
              <a:rPr lang="en-US" smtClean="0"/>
              <a:t>9/28/20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7D14-8535-0640-B6DA-B400D612C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79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CBBA-24DE-244E-81EF-BD9D64B6700E}" type="datetimeFigureOut">
              <a:rPr lang="en-US" smtClean="0"/>
              <a:t>9/28/20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7D14-8535-0640-B6DA-B400D612C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61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5CBBA-24DE-244E-81EF-BD9D64B6700E}" type="datetimeFigureOut">
              <a:rPr lang="en-US" smtClean="0"/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D7D14-8535-0640-B6DA-B400D612C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0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l.wikipedia.org/wiki/Slika:Simmel_01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heingold.com/vc/book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634990"/>
          </a:xfrm>
        </p:spPr>
        <p:txBody>
          <a:bodyPr>
            <a:normAutofit fontScale="90000"/>
          </a:bodyPr>
          <a:lstStyle/>
          <a:p>
            <a:r>
              <a:rPr lang="en-US" sz="4800" smtClean="0"/>
              <a:t/>
            </a:r>
            <a:br>
              <a:rPr lang="en-US" sz="4800" smtClean="0"/>
            </a:br>
            <a:r>
              <a:rPr lang="en-US" sz="4800"/>
              <a:t/>
            </a:r>
            <a:br>
              <a:rPr lang="en-US" sz="4800"/>
            </a:br>
            <a:r>
              <a:rPr lang="en-US" sz="4800" dirty="0" err="1" smtClean="0"/>
              <a:t>Skupnost</a:t>
            </a:r>
            <a:r>
              <a:rPr lang="en-US" sz="4800" dirty="0" smtClean="0"/>
              <a:t> v </a:t>
            </a:r>
            <a:r>
              <a:rPr lang="en-US" sz="4800" dirty="0" err="1" smtClean="0"/>
              <a:t>sodobnem</a:t>
            </a:r>
            <a:r>
              <a:rPr lang="en-US" sz="4800" dirty="0" smtClean="0"/>
              <a:t> </a:t>
            </a:r>
            <a:r>
              <a:rPr lang="en-US" sz="4800" dirty="0" err="1" smtClean="0"/>
              <a:t>družbenem</a:t>
            </a:r>
            <a:r>
              <a:rPr lang="en-US" sz="4800" dirty="0" smtClean="0"/>
              <a:t> </a:t>
            </a:r>
            <a:r>
              <a:rPr lang="en-US" sz="4800" dirty="0" err="1" smtClean="0"/>
              <a:t>konteksu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19900"/>
            <a:ext cx="9144000" cy="2225021"/>
          </a:xfrm>
        </p:spPr>
        <p:txBody>
          <a:bodyPr>
            <a:normAutofit lnSpcReduction="10000"/>
          </a:bodyPr>
          <a:lstStyle/>
          <a:p>
            <a:endParaRPr lang="sl-SI" b="1" dirty="0" smtClean="0"/>
          </a:p>
          <a:p>
            <a:r>
              <a:rPr lang="en-US" dirty="0" err="1" smtClean="0"/>
              <a:t>Raziskovalni</a:t>
            </a:r>
            <a:r>
              <a:rPr lang="en-US" dirty="0" smtClean="0"/>
              <a:t> seminar -</a:t>
            </a:r>
            <a:r>
              <a:rPr lang="sl-SI" b="1" dirty="0" smtClean="0"/>
              <a:t>Jean </a:t>
            </a:r>
            <a:r>
              <a:rPr lang="sl-SI" b="1" dirty="0" smtClean="0"/>
              <a:t>Monnet Module</a:t>
            </a:r>
          </a:p>
          <a:p>
            <a:r>
              <a:rPr lang="sl-SI" b="1" dirty="0" smtClean="0"/>
              <a:t>Krepitev </a:t>
            </a:r>
            <a:r>
              <a:rPr lang="sl-SI" b="1" dirty="0"/>
              <a:t>civilne iniciative za trajnostni razvoj v Evropi - </a:t>
            </a:r>
            <a:r>
              <a:rPr lang="sl-SI" b="1" dirty="0" smtClean="0"/>
              <a:t>Sustain4EU</a:t>
            </a:r>
          </a:p>
          <a:p>
            <a:endParaRPr lang="sl-SI" b="1" dirty="0" smtClean="0"/>
          </a:p>
          <a:p>
            <a:r>
              <a:rPr lang="sl-SI" dirty="0" smtClean="0"/>
              <a:t>Izr. prof. dr. Tea Golob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="" xmlns:a16="http://schemas.microsoft.com/office/drawing/2014/main" xmlns:arto="http://schemas.microsoft.com/office/word/2006/arto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v="urn:schemas-microsoft-com:mac:vml" xmlns:mc="http://schemas.openxmlformats.org/markup-compatibility/2006" xmlns:mo="http://schemas.microsoft.com/office/mac/office/2008/main" xmlns:wpc="http://schemas.microsoft.com/office/word/2010/wordprocessingCanvas" id="{EDEDDC7F-6C9F-2440-958E-9C5E858F2D13}"/>
              </a:ext>
            </a:extLst>
          </p:cNvPr>
          <p:cNvPicPr/>
          <p:nvPr/>
        </p:nvPicPr>
        <p:blipFill rotWithShape="1">
          <a:blip r:embed="rId2"/>
          <a:srcRect r="26550"/>
          <a:stretch/>
        </p:blipFill>
        <p:spPr>
          <a:xfrm>
            <a:off x="1524000" y="1156577"/>
            <a:ext cx="2205318" cy="78112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018" y="891857"/>
            <a:ext cx="1569085" cy="1045845"/>
          </a:xfrm>
          <a:prstGeom prst="rect">
            <a:avLst/>
          </a:prstGeom>
        </p:spPr>
      </p:pic>
      <p:pic>
        <p:nvPicPr>
          <p:cNvPr id="6" name="Picture 5" descr="Domov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="" xmlns:a16="http://schemas.microsoft.com/office/drawing/2014/main" xmlns:arto="http://schemas.microsoft.com/office/word/2006/arto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v="urn:schemas-microsoft-com:mac:vml" xmlns:mc="http://schemas.openxmlformats.org/markup-compatibility/2006" xmlns:mo="http://schemas.microsoft.com/office/mac/office/2008/main" xmlns:wpc="http://schemas.microsoft.com/office/word/2010/wordprocessingCanvas" id="{F0C3678C-2821-D14F-83D5-AF3FF02D14E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638" y="1184910"/>
            <a:ext cx="1387475" cy="45974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536732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7F8799-1BF8-F244-821C-CB191CD57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Virtualno</a:t>
            </a:r>
            <a:r>
              <a:rPr lang="en-US" dirty="0"/>
              <a:t> in “</a:t>
            </a:r>
            <a:r>
              <a:rPr lang="en-US" dirty="0" err="1"/>
              <a:t>realno</a:t>
            </a:r>
            <a:r>
              <a:rPr lang="en-US" dirty="0"/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7949FB-7CB4-4444-8612-9AE76BA634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Zunanji svet v virtualni realnosti</a:t>
            </a:r>
          </a:p>
          <a:p>
            <a:pPr lvl="1"/>
            <a:r>
              <a:rPr lang="sl-SI" dirty="0"/>
              <a:t>Fizična infrastruktura interneta</a:t>
            </a:r>
          </a:p>
          <a:p>
            <a:pPr lvl="1"/>
            <a:r>
              <a:rPr lang="sl-SI" dirty="0"/>
              <a:t>Programska oprema interneta</a:t>
            </a:r>
          </a:p>
          <a:p>
            <a:pPr lvl="1"/>
            <a:r>
              <a:rPr lang="sl-SI" dirty="0"/>
              <a:t>Umeščenost uporabnika v družbeno-kulturno in fizično okolje</a:t>
            </a:r>
          </a:p>
          <a:p>
            <a:r>
              <a:rPr lang="sl-SI" dirty="0"/>
              <a:t>Virtualnost v “realnem” svetu</a:t>
            </a:r>
          </a:p>
          <a:p>
            <a:pPr lvl="1"/>
            <a:r>
              <a:rPr lang="sl-SI" dirty="0"/>
              <a:t>Virtualna narava zamišljenih skupnosti </a:t>
            </a:r>
          </a:p>
          <a:p>
            <a:pPr lvl="1"/>
            <a:r>
              <a:rPr lang="sl-SI" dirty="0"/>
              <a:t>Virtualna narava družbe?</a:t>
            </a:r>
          </a:p>
          <a:p>
            <a:pPr lvl="1"/>
            <a:r>
              <a:rPr lang="sl-SI" dirty="0"/>
              <a:t>Narava fizične realnosti</a:t>
            </a:r>
          </a:p>
          <a:p>
            <a:pPr lvl="1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44006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9BEAEE-3A54-B04F-8458-6ED490093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Internet in </a:t>
            </a:r>
            <a:r>
              <a:rPr lang="en-US" sz="3200" b="1" dirty="0" err="1"/>
              <a:t>virtualne</a:t>
            </a:r>
            <a:r>
              <a:rPr lang="en-US" sz="3200" b="1" dirty="0"/>
              <a:t> </a:t>
            </a:r>
            <a:r>
              <a:rPr lang="en-US" sz="3200" b="1" dirty="0" err="1"/>
              <a:t>skupnosti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86EF09-1A8A-A94B-B064-673C080F3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5469" y="2434501"/>
            <a:ext cx="7958331" cy="4154131"/>
          </a:xfrm>
        </p:spPr>
        <p:txBody>
          <a:bodyPr>
            <a:normAutofit fontScale="77500" lnSpcReduction="20000"/>
          </a:bodyPr>
          <a:lstStyle/>
          <a:p>
            <a:endParaRPr lang="en-US" b="1" dirty="0" smtClean="0"/>
          </a:p>
          <a:p>
            <a:r>
              <a:rPr lang="en-US" dirty="0" smtClean="0"/>
              <a:t>Howard </a:t>
            </a:r>
            <a:r>
              <a:rPr lang="en-US" dirty="0" err="1"/>
              <a:t>Reingold</a:t>
            </a:r>
            <a:r>
              <a:rPr lang="en-US" dirty="0"/>
              <a:t>: </a:t>
            </a:r>
            <a:r>
              <a:rPr lang="en-US" i="1" dirty="0"/>
              <a:t>Virtual Community: Homesteading on the Electronic Frontier</a:t>
            </a:r>
            <a:r>
              <a:rPr lang="en-US" dirty="0"/>
              <a:t> (1993)</a:t>
            </a:r>
          </a:p>
          <a:p>
            <a:pPr lvl="1"/>
            <a:r>
              <a:rPr lang="en-US" dirty="0" err="1"/>
              <a:t>Kot</a:t>
            </a:r>
            <a:r>
              <a:rPr lang="en-US" dirty="0"/>
              <a:t> </a:t>
            </a:r>
            <a:r>
              <a:rPr lang="en-US" dirty="0" err="1"/>
              <a:t>resnična</a:t>
            </a:r>
            <a:r>
              <a:rPr lang="en-US" dirty="0"/>
              <a:t>, </a:t>
            </a:r>
            <a:r>
              <a:rPr lang="en-US" i="1" dirty="0" err="1"/>
              <a:t>globoka</a:t>
            </a:r>
            <a:r>
              <a:rPr lang="en-US" dirty="0"/>
              <a:t> </a:t>
            </a:r>
            <a:r>
              <a:rPr lang="en-US" dirty="0" err="1"/>
              <a:t>skupnost</a:t>
            </a:r>
            <a:r>
              <a:rPr lang="en-US" dirty="0"/>
              <a:t>, </a:t>
            </a:r>
            <a:r>
              <a:rPr lang="en-US" dirty="0" err="1"/>
              <a:t>svet</a:t>
            </a:r>
            <a:r>
              <a:rPr lang="en-US" dirty="0"/>
              <a:t> </a:t>
            </a:r>
            <a:r>
              <a:rPr lang="en-US" dirty="0" err="1"/>
              <a:t>zase</a:t>
            </a:r>
            <a:r>
              <a:rPr lang="en-US" dirty="0"/>
              <a:t>, </a:t>
            </a:r>
            <a:r>
              <a:rPr lang="en-US" dirty="0" err="1"/>
              <a:t>alternativa</a:t>
            </a:r>
            <a:r>
              <a:rPr lang="en-US" dirty="0"/>
              <a:t> </a:t>
            </a:r>
            <a:r>
              <a:rPr lang="en-US" dirty="0" err="1"/>
              <a:t>dosedanjim</a:t>
            </a:r>
            <a:r>
              <a:rPr lang="en-US" dirty="0"/>
              <a:t> </a:t>
            </a:r>
            <a:r>
              <a:rPr lang="en-US" dirty="0" err="1"/>
              <a:t>skupnostim</a:t>
            </a:r>
            <a:r>
              <a:rPr lang="en-US" dirty="0"/>
              <a:t> – v </a:t>
            </a:r>
            <a:r>
              <a:rPr lang="en-US" dirty="0" err="1"/>
              <a:t>dobi</a:t>
            </a:r>
            <a:r>
              <a:rPr lang="en-US" dirty="0"/>
              <a:t>, ko je “</a:t>
            </a:r>
            <a:r>
              <a:rPr lang="en-US" dirty="0" err="1"/>
              <a:t>prebivalcev</a:t>
            </a:r>
            <a:r>
              <a:rPr lang="en-US" dirty="0"/>
              <a:t>” </a:t>
            </a:r>
            <a:r>
              <a:rPr lang="en-US" dirty="0" err="1"/>
              <a:t>interneta</a:t>
            </a:r>
            <a:r>
              <a:rPr lang="en-US" dirty="0"/>
              <a:t> </a:t>
            </a:r>
            <a:r>
              <a:rPr lang="en-US" dirty="0" err="1"/>
              <a:t>še</a:t>
            </a:r>
            <a:r>
              <a:rPr lang="en-US" dirty="0"/>
              <a:t> </a:t>
            </a:r>
            <a:r>
              <a:rPr lang="en-US" dirty="0" err="1"/>
              <a:t>zelo</a:t>
            </a:r>
            <a:r>
              <a:rPr lang="en-US" dirty="0"/>
              <a:t> </a:t>
            </a:r>
            <a:r>
              <a:rPr lang="en-US" dirty="0" err="1"/>
              <a:t>malo</a:t>
            </a:r>
            <a:endParaRPr lang="en-US" dirty="0"/>
          </a:p>
          <a:p>
            <a:r>
              <a:rPr lang="en-US" dirty="0"/>
              <a:t>Manuel Castells: The Information Age (1996), The Internet Galaxy (2001)</a:t>
            </a:r>
          </a:p>
          <a:p>
            <a:pPr lvl="1"/>
            <a:r>
              <a:rPr lang="en-US" dirty="0" err="1"/>
              <a:t>Razlikovanje</a:t>
            </a:r>
            <a:r>
              <a:rPr lang="en-US" dirty="0"/>
              <a:t> med </a:t>
            </a:r>
            <a:r>
              <a:rPr lang="en-US" dirty="0" err="1"/>
              <a:t>dvema</a:t>
            </a:r>
            <a:r>
              <a:rPr lang="en-US" dirty="0"/>
              <a:t> </a:t>
            </a:r>
            <a:r>
              <a:rPr lang="en-US" dirty="0" err="1"/>
              <a:t>zelo</a:t>
            </a:r>
            <a:r>
              <a:rPr lang="en-US" dirty="0"/>
              <a:t> </a:t>
            </a:r>
            <a:r>
              <a:rPr lang="en-US" dirty="0" err="1"/>
              <a:t>različnima</a:t>
            </a:r>
            <a:r>
              <a:rPr lang="en-US" dirty="0"/>
              <a:t> </a:t>
            </a:r>
            <a:r>
              <a:rPr lang="en-US" dirty="0" err="1"/>
              <a:t>populacijama</a:t>
            </a:r>
            <a:r>
              <a:rPr lang="en-US" dirty="0"/>
              <a:t> </a:t>
            </a:r>
            <a:r>
              <a:rPr lang="en-US" dirty="0" err="1"/>
              <a:t>Interneta</a:t>
            </a:r>
            <a:r>
              <a:rPr lang="en-US" dirty="0"/>
              <a:t>: </a:t>
            </a:r>
            <a:r>
              <a:rPr lang="en-US" dirty="0" err="1"/>
              <a:t>redki</a:t>
            </a:r>
            <a:r>
              <a:rPr lang="en-US" dirty="0"/>
              <a:t> </a:t>
            </a:r>
            <a:r>
              <a:rPr lang="en-US" dirty="0" err="1"/>
              <a:t>prebivalci</a:t>
            </a:r>
            <a:r>
              <a:rPr lang="en-US" dirty="0"/>
              <a:t> “</a:t>
            </a:r>
            <a:r>
              <a:rPr lang="en-US" dirty="0" err="1"/>
              <a:t>domačij</a:t>
            </a:r>
            <a:r>
              <a:rPr lang="en-US" dirty="0"/>
              <a:t>” in </a:t>
            </a:r>
            <a:r>
              <a:rPr lang="en-US" dirty="0" err="1"/>
              <a:t>večina</a:t>
            </a:r>
            <a:r>
              <a:rPr lang="en-US" dirty="0"/>
              <a:t> v </a:t>
            </a:r>
            <a:r>
              <a:rPr lang="en-US" dirty="0" err="1"/>
              <a:t>ohlapnih</a:t>
            </a:r>
            <a:r>
              <a:rPr lang="en-US" dirty="0"/>
              <a:t> </a:t>
            </a:r>
            <a:r>
              <a:rPr lang="en-US" dirty="0" err="1"/>
              <a:t>interakcijah</a:t>
            </a:r>
            <a:endParaRPr lang="en-US" dirty="0"/>
          </a:p>
          <a:p>
            <a:pPr lvl="1"/>
            <a:r>
              <a:rPr lang="en-US" dirty="0"/>
              <a:t>Ne </a:t>
            </a:r>
            <a:r>
              <a:rPr lang="en-US" dirty="0" err="1"/>
              <a:t>povsem</a:t>
            </a:r>
            <a:r>
              <a:rPr lang="en-US" dirty="0"/>
              <a:t> nova </a:t>
            </a:r>
            <a:r>
              <a:rPr lang="en-US" dirty="0" err="1"/>
              <a:t>skupost</a:t>
            </a:r>
            <a:r>
              <a:rPr lang="en-US" dirty="0"/>
              <a:t>, </a:t>
            </a:r>
            <a:r>
              <a:rPr lang="en-US" dirty="0" err="1"/>
              <a:t>ampak</a:t>
            </a:r>
            <a:r>
              <a:rPr lang="en-US" dirty="0"/>
              <a:t> </a:t>
            </a:r>
            <a:r>
              <a:rPr lang="en-US" dirty="0" err="1"/>
              <a:t>bolj</a:t>
            </a:r>
            <a:r>
              <a:rPr lang="en-US" dirty="0"/>
              <a:t> </a:t>
            </a:r>
            <a:r>
              <a:rPr lang="en-US" dirty="0" err="1"/>
              <a:t>ohranjanje</a:t>
            </a:r>
            <a:r>
              <a:rPr lang="en-US" dirty="0"/>
              <a:t> </a:t>
            </a:r>
            <a:r>
              <a:rPr lang="en-US" dirty="0" err="1"/>
              <a:t>povezanosti</a:t>
            </a:r>
            <a:r>
              <a:rPr lang="en-US" dirty="0"/>
              <a:t> v </a:t>
            </a:r>
            <a:r>
              <a:rPr lang="en-US" dirty="0" err="1"/>
              <a:t>dobi</a:t>
            </a:r>
            <a:r>
              <a:rPr lang="en-US" dirty="0"/>
              <a:t> </a:t>
            </a:r>
            <a:r>
              <a:rPr lang="en-US" dirty="0" err="1"/>
              <a:t>dramatično</a:t>
            </a:r>
            <a:r>
              <a:rPr lang="en-US" dirty="0"/>
              <a:t> </a:t>
            </a:r>
            <a:r>
              <a:rPr lang="en-US" dirty="0" err="1"/>
              <a:t>povečane</a:t>
            </a:r>
            <a:r>
              <a:rPr lang="en-US" dirty="0"/>
              <a:t> </a:t>
            </a:r>
            <a:r>
              <a:rPr lang="en-US" dirty="0" err="1"/>
              <a:t>mobilnosti</a:t>
            </a:r>
            <a:endParaRPr lang="en-US" dirty="0"/>
          </a:p>
          <a:p>
            <a:pPr lvl="1"/>
            <a:r>
              <a:rPr lang="en-US" dirty="0" err="1"/>
              <a:t>Potencial</a:t>
            </a:r>
            <a:r>
              <a:rPr lang="en-US" dirty="0"/>
              <a:t> za (</a:t>
            </a:r>
            <a:r>
              <a:rPr lang="en-US" dirty="0" err="1"/>
              <a:t>plitve</a:t>
            </a:r>
            <a:r>
              <a:rPr lang="en-US" dirty="0"/>
              <a:t>) </a:t>
            </a:r>
            <a:r>
              <a:rPr lang="en-US" dirty="0" err="1"/>
              <a:t>vezi</a:t>
            </a:r>
            <a:r>
              <a:rPr lang="en-US" dirty="0"/>
              <a:t> med </a:t>
            </a:r>
            <a:r>
              <a:rPr lang="en-US" dirty="0" err="1"/>
              <a:t>zelo</a:t>
            </a:r>
            <a:r>
              <a:rPr lang="en-US" dirty="0"/>
              <a:t> </a:t>
            </a:r>
            <a:r>
              <a:rPr lang="en-US" dirty="0" err="1"/>
              <a:t>raznolikimi</a:t>
            </a:r>
            <a:r>
              <a:rPr lang="en-US" dirty="0"/>
              <a:t> </a:t>
            </a:r>
            <a:r>
              <a:rPr lang="en-US" dirty="0" err="1"/>
              <a:t>ljudmi</a:t>
            </a:r>
            <a:r>
              <a:rPr lang="en-US" dirty="0"/>
              <a:t>: </a:t>
            </a:r>
            <a:r>
              <a:rPr lang="en-US" dirty="0" err="1"/>
              <a:t>dodatna</a:t>
            </a:r>
            <a:r>
              <a:rPr lang="en-US" dirty="0"/>
              <a:t> </a:t>
            </a:r>
            <a:r>
              <a:rPr lang="en-US" dirty="0" err="1"/>
              <a:t>sila</a:t>
            </a:r>
            <a:r>
              <a:rPr lang="en-US" dirty="0"/>
              <a:t> </a:t>
            </a:r>
            <a:r>
              <a:rPr lang="en-US" dirty="0" err="1"/>
              <a:t>povezovanja</a:t>
            </a:r>
            <a:r>
              <a:rPr lang="en-US" dirty="0"/>
              <a:t> in </a:t>
            </a:r>
            <a:r>
              <a:rPr lang="en-US" dirty="0" err="1"/>
              <a:t>grajenja</a:t>
            </a:r>
            <a:r>
              <a:rPr lang="en-US" dirty="0"/>
              <a:t> </a:t>
            </a:r>
            <a:r>
              <a:rPr lang="en-US" dirty="0" err="1"/>
              <a:t>heterogenih</a:t>
            </a:r>
            <a:r>
              <a:rPr lang="en-US" dirty="0"/>
              <a:t> </a:t>
            </a:r>
            <a:r>
              <a:rPr lang="en-US" dirty="0" err="1"/>
              <a:t>skupnosti</a:t>
            </a:r>
            <a:endParaRPr lang="en-US" dirty="0"/>
          </a:p>
          <a:p>
            <a:r>
              <a:rPr lang="en-US" dirty="0"/>
              <a:t>Craig Calhoun: </a:t>
            </a:r>
            <a:r>
              <a:rPr lang="en-US" dirty="0" err="1"/>
              <a:t>virtualno</a:t>
            </a:r>
            <a:r>
              <a:rPr lang="en-US" dirty="0"/>
              <a:t> </a:t>
            </a:r>
            <a:r>
              <a:rPr lang="en-US" dirty="0" err="1"/>
              <a:t>povezovanje</a:t>
            </a:r>
            <a:r>
              <a:rPr lang="en-US" dirty="0"/>
              <a:t> med </a:t>
            </a:r>
            <a:r>
              <a:rPr lang="en-US" dirty="0" err="1"/>
              <a:t>podobnimi</a:t>
            </a:r>
            <a:r>
              <a:rPr lang="en-US" dirty="0"/>
              <a:t>, </a:t>
            </a:r>
            <a:r>
              <a:rPr lang="en-US" dirty="0" err="1"/>
              <a:t>splošna</a:t>
            </a:r>
            <a:r>
              <a:rPr lang="en-US" dirty="0"/>
              <a:t> </a:t>
            </a:r>
            <a:r>
              <a:rPr lang="en-US" dirty="0" err="1"/>
              <a:t>fragmentacija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413047"/>
            <a:ext cx="103825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Globalni</a:t>
            </a:r>
            <a:r>
              <a:rPr lang="en-US" sz="2400" dirty="0" smtClean="0"/>
              <a:t> </a:t>
            </a:r>
            <a:r>
              <a:rPr lang="en-US" sz="2400" dirty="0" err="1" smtClean="0"/>
              <a:t>mediji</a:t>
            </a:r>
            <a:r>
              <a:rPr lang="en-US" sz="2400" dirty="0" smtClean="0"/>
              <a:t> in </a:t>
            </a:r>
            <a:r>
              <a:rPr lang="en-US" sz="2400" dirty="0" err="1" smtClean="0"/>
              <a:t>globalna</a:t>
            </a:r>
            <a:r>
              <a:rPr lang="en-US" sz="2400" dirty="0" smtClean="0"/>
              <a:t> vas (Marshall McLuhan)</a:t>
            </a:r>
          </a:p>
          <a:p>
            <a:pPr lvl="1"/>
            <a:r>
              <a:rPr lang="en-US" sz="2400" dirty="0" err="1" smtClean="0"/>
              <a:t>Končna</a:t>
            </a:r>
            <a:r>
              <a:rPr lang="en-US" sz="2400" dirty="0" smtClean="0"/>
              <a:t> </a:t>
            </a:r>
            <a:r>
              <a:rPr lang="en-US" sz="2400" dirty="0" err="1" smtClean="0"/>
              <a:t>fuzija</a:t>
            </a:r>
            <a:r>
              <a:rPr lang="en-US" sz="2400" dirty="0" smtClean="0"/>
              <a:t> </a:t>
            </a:r>
            <a:r>
              <a:rPr lang="en-US" sz="2400" dirty="0" err="1" smtClean="0"/>
              <a:t>prek</a:t>
            </a:r>
            <a:r>
              <a:rPr lang="en-US" sz="2400" dirty="0" smtClean="0"/>
              <a:t> </a:t>
            </a:r>
            <a:r>
              <a:rPr lang="en-US" sz="2400" dirty="0" err="1" smtClean="0"/>
              <a:t>globalizacije</a:t>
            </a:r>
            <a:r>
              <a:rPr lang="en-US" sz="2400" dirty="0" smtClean="0"/>
              <a:t>: </a:t>
            </a:r>
            <a:r>
              <a:rPr lang="en-US" sz="2400" dirty="0" err="1" smtClean="0"/>
              <a:t>človeštvo</a:t>
            </a:r>
            <a:r>
              <a:rPr lang="en-US" sz="2400" dirty="0" smtClean="0"/>
              <a:t> </a:t>
            </a:r>
            <a:r>
              <a:rPr lang="en-US" sz="2400" dirty="0" err="1" smtClean="0"/>
              <a:t>povezano</a:t>
            </a:r>
            <a:r>
              <a:rPr lang="en-US" sz="2400" dirty="0" smtClean="0"/>
              <a:t> v </a:t>
            </a:r>
            <a:r>
              <a:rPr lang="en-US" sz="2400" dirty="0" err="1" smtClean="0"/>
              <a:t>skupnost</a:t>
            </a:r>
            <a:r>
              <a:rPr lang="en-US" sz="2400" dirty="0" smtClean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78C232C-5196-6B46-923B-194C6F684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69" y="3439109"/>
            <a:ext cx="31750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5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3FE842-2F34-CB42-A753-34B204B47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/>
              <a:t>Nadaljnji</a:t>
            </a:r>
            <a:r>
              <a:rPr lang="en-US" sz="3200" b="1" dirty="0"/>
              <a:t> </a:t>
            </a:r>
            <a:r>
              <a:rPr lang="en-US" sz="3200" b="1" dirty="0" err="1"/>
              <a:t>premiki</a:t>
            </a:r>
            <a:r>
              <a:rPr lang="en-US" sz="3200" b="1" dirty="0"/>
              <a:t>: </a:t>
            </a:r>
            <a:r>
              <a:rPr lang="en-US" sz="3200" b="1" dirty="0" err="1" smtClean="0"/>
              <a:t>mobilni</a:t>
            </a:r>
            <a:r>
              <a:rPr lang="en-US" sz="3200" b="1" dirty="0" smtClean="0"/>
              <a:t> </a:t>
            </a:r>
            <a:r>
              <a:rPr lang="en-US" sz="3200" b="1" dirty="0"/>
              <a:t>internet, </a:t>
            </a:r>
            <a:r>
              <a:rPr lang="en-US" sz="3200" b="1" dirty="0" err="1"/>
              <a:t>inteligentni</a:t>
            </a:r>
            <a:r>
              <a:rPr lang="en-US" sz="3200" b="1" dirty="0"/>
              <a:t> </a:t>
            </a:r>
            <a:r>
              <a:rPr lang="en-US" sz="3200" b="1" dirty="0" err="1"/>
              <a:t>procesi</a:t>
            </a:r>
            <a:r>
              <a:rPr lang="en-US" sz="3200" b="1" dirty="0"/>
              <a:t>, in </a:t>
            </a:r>
            <a:r>
              <a:rPr lang="en-US" sz="3200" b="1" dirty="0" err="1"/>
              <a:t>spletna</a:t>
            </a:r>
            <a:r>
              <a:rPr lang="en-US" sz="3200" b="1" dirty="0"/>
              <a:t> </a:t>
            </a:r>
            <a:r>
              <a:rPr lang="en-US" sz="3200" b="1" dirty="0" err="1"/>
              <a:t>socialna</a:t>
            </a:r>
            <a:r>
              <a:rPr lang="en-US" sz="3200" b="1" dirty="0"/>
              <a:t> </a:t>
            </a:r>
            <a:r>
              <a:rPr lang="en-US" sz="3200" b="1" dirty="0" err="1"/>
              <a:t>omrežja</a:t>
            </a:r>
            <a:r>
              <a:rPr lang="en-US" sz="3200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D6B4738-E3A8-3C40-877A-D4D7050ED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1839" y="1839555"/>
            <a:ext cx="7796540" cy="3997828"/>
          </a:xfrm>
        </p:spPr>
        <p:txBody>
          <a:bodyPr/>
          <a:lstStyle/>
          <a:p>
            <a:r>
              <a:rPr lang="en-US" dirty="0" err="1"/>
              <a:t>Pametni</a:t>
            </a:r>
            <a:r>
              <a:rPr lang="en-US" dirty="0"/>
              <a:t> </a:t>
            </a:r>
            <a:r>
              <a:rPr lang="en-US" dirty="0" err="1"/>
              <a:t>telefon</a:t>
            </a:r>
            <a:r>
              <a:rPr lang="en-US" dirty="0"/>
              <a:t> (</a:t>
            </a:r>
            <a:r>
              <a:rPr lang="en-US" dirty="0" err="1"/>
              <a:t>širša</a:t>
            </a:r>
            <a:r>
              <a:rPr lang="en-US" dirty="0"/>
              <a:t> </a:t>
            </a:r>
            <a:r>
              <a:rPr lang="en-US" dirty="0" err="1"/>
              <a:t>uporaba</a:t>
            </a:r>
            <a:r>
              <a:rPr lang="en-US" dirty="0"/>
              <a:t> od 2007): </a:t>
            </a:r>
            <a:r>
              <a:rPr lang="en-US" dirty="0" err="1"/>
              <a:t>Povezanost</a:t>
            </a:r>
            <a:r>
              <a:rPr lang="en-US" dirty="0"/>
              <a:t> in </a:t>
            </a:r>
            <a:r>
              <a:rPr lang="en-US" dirty="0" err="1"/>
              <a:t>ločenost</a:t>
            </a:r>
            <a:r>
              <a:rPr lang="en-US" dirty="0"/>
              <a:t> </a:t>
            </a:r>
            <a:r>
              <a:rPr lang="en-US" dirty="0" err="1"/>
              <a:t>postaneta</a:t>
            </a:r>
            <a:r>
              <a:rPr lang="en-US" dirty="0"/>
              <a:t> </a:t>
            </a:r>
            <a:r>
              <a:rPr lang="en-US" dirty="0" err="1"/>
              <a:t>dokončno</a:t>
            </a:r>
            <a:r>
              <a:rPr lang="en-US" dirty="0"/>
              <a:t> </a:t>
            </a:r>
            <a:r>
              <a:rPr lang="en-US" dirty="0" err="1"/>
              <a:t>neodvisna</a:t>
            </a:r>
            <a:r>
              <a:rPr lang="en-US" dirty="0"/>
              <a:t> od </a:t>
            </a:r>
            <a:r>
              <a:rPr lang="en-US" dirty="0" err="1"/>
              <a:t>fizičnega</a:t>
            </a:r>
            <a:r>
              <a:rPr lang="en-US" dirty="0"/>
              <a:t> </a:t>
            </a:r>
            <a:r>
              <a:rPr lang="en-US" dirty="0" err="1"/>
              <a:t>prostora</a:t>
            </a:r>
            <a:endParaRPr lang="en-US" dirty="0"/>
          </a:p>
          <a:p>
            <a:r>
              <a:rPr lang="en-US" dirty="0" err="1"/>
              <a:t>Spletna</a:t>
            </a:r>
            <a:r>
              <a:rPr lang="en-US" dirty="0"/>
              <a:t> </a:t>
            </a:r>
            <a:r>
              <a:rPr lang="en-US" dirty="0" err="1"/>
              <a:t>socialna</a:t>
            </a:r>
            <a:r>
              <a:rPr lang="en-US" dirty="0"/>
              <a:t> </a:t>
            </a:r>
            <a:r>
              <a:rPr lang="en-US" dirty="0" err="1"/>
              <a:t>omrežja</a:t>
            </a:r>
            <a:r>
              <a:rPr lang="en-US" dirty="0"/>
              <a:t>: </a:t>
            </a:r>
            <a:r>
              <a:rPr lang="en-US" dirty="0" err="1"/>
              <a:t>novi</a:t>
            </a:r>
            <a:r>
              <a:rPr lang="en-US" dirty="0"/>
              <a:t> </a:t>
            </a:r>
            <a:r>
              <a:rPr lang="en-US" dirty="0" err="1"/>
              <a:t>načini</a:t>
            </a:r>
            <a:r>
              <a:rPr lang="en-US" dirty="0"/>
              <a:t> </a:t>
            </a:r>
            <a:r>
              <a:rPr lang="en-US" dirty="0" err="1"/>
              <a:t>medsebojnega</a:t>
            </a:r>
            <a:r>
              <a:rPr lang="en-US" dirty="0"/>
              <a:t> </a:t>
            </a:r>
            <a:r>
              <a:rPr lang="en-US" dirty="0" err="1"/>
              <a:t>povezovanja</a:t>
            </a:r>
            <a:r>
              <a:rPr lang="en-US" dirty="0"/>
              <a:t> in </a:t>
            </a:r>
            <a:r>
              <a:rPr lang="en-US" dirty="0" err="1"/>
              <a:t>vplivanja</a:t>
            </a:r>
            <a:endParaRPr lang="en-US" dirty="0"/>
          </a:p>
          <a:p>
            <a:r>
              <a:rPr lang="en-US" dirty="0" err="1"/>
              <a:t>Učeči</a:t>
            </a:r>
            <a:r>
              <a:rPr lang="en-US" dirty="0"/>
              <a:t> se </a:t>
            </a:r>
            <a:r>
              <a:rPr lang="en-US" dirty="0" err="1"/>
              <a:t>algoritmi</a:t>
            </a:r>
            <a:endParaRPr lang="en-US" dirty="0"/>
          </a:p>
          <a:p>
            <a:r>
              <a:rPr lang="en-US" dirty="0"/>
              <a:t>Mark Carrigan: </a:t>
            </a:r>
            <a:r>
              <a:rPr lang="en-US" dirty="0" err="1"/>
              <a:t>kako</a:t>
            </a:r>
            <a:r>
              <a:rPr lang="en-US" dirty="0"/>
              <a:t> se </a:t>
            </a:r>
            <a:r>
              <a:rPr lang="en-US" dirty="0" err="1"/>
              <a:t>znajdemo</a:t>
            </a:r>
            <a:r>
              <a:rPr lang="en-US" dirty="0"/>
              <a:t> v </a:t>
            </a:r>
            <a:r>
              <a:rPr lang="en-US" dirty="0" err="1"/>
              <a:t>digitalizirani</a:t>
            </a:r>
            <a:r>
              <a:rPr lang="en-US" dirty="0"/>
              <a:t> </a:t>
            </a:r>
            <a:r>
              <a:rPr lang="en-US" dirty="0" err="1"/>
              <a:t>zgodovini</a:t>
            </a:r>
            <a:r>
              <a:rPr lang="en-US" dirty="0"/>
              <a:t>: med </a:t>
            </a:r>
            <a:r>
              <a:rPr lang="en-US" dirty="0" err="1"/>
              <a:t>kuratorji</a:t>
            </a:r>
            <a:r>
              <a:rPr lang="en-US" dirty="0"/>
              <a:t> in </a:t>
            </a:r>
            <a:r>
              <a:rPr lang="en-US" dirty="0" err="1"/>
              <a:t>algoritmi</a:t>
            </a:r>
            <a:r>
              <a:rPr lang="en-US" dirty="0"/>
              <a:t> 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5D4E8FB-D50C-EE4E-80F4-EBCA61A2F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273" y="1839555"/>
            <a:ext cx="1773812" cy="9239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151A87F-F74E-774A-983B-FEA5BEC5E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85" y="4666324"/>
            <a:ext cx="2002785" cy="6530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B3D975E-6156-BB44-9605-2C2A8C581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491" y="3192455"/>
            <a:ext cx="841375" cy="84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6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17176"/>
            <a:ext cx="10515600" cy="5459787"/>
          </a:xfrm>
        </p:spPr>
        <p:txBody>
          <a:bodyPr/>
          <a:lstStyle/>
          <a:p>
            <a:r>
              <a:rPr lang="en-US" dirty="0" err="1" smtClean="0"/>
              <a:t>Slikovno</a:t>
            </a:r>
            <a:r>
              <a:rPr lang="en-US" dirty="0" smtClean="0"/>
              <a:t>/</a:t>
            </a:r>
            <a:r>
              <a:rPr lang="en-US" dirty="0" err="1" smtClean="0"/>
              <a:t>fotografsko</a:t>
            </a:r>
            <a:r>
              <a:rPr lang="en-US" dirty="0" smtClean="0"/>
              <a:t> </a:t>
            </a:r>
            <a:r>
              <a:rPr lang="en-US" dirty="0" err="1" smtClean="0"/>
              <a:t>gradivo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ppt</a:t>
            </a:r>
            <a:r>
              <a:rPr lang="en-US" dirty="0" smtClean="0"/>
              <a:t>, </a:t>
            </a:r>
            <a:r>
              <a:rPr lang="en-US" dirty="0" err="1" smtClean="0"/>
              <a:t>kjer</a:t>
            </a:r>
            <a:r>
              <a:rPr lang="en-US" dirty="0" smtClean="0"/>
              <a:t> </a:t>
            </a:r>
            <a:r>
              <a:rPr lang="en-US" dirty="0" err="1" smtClean="0"/>
              <a:t>ni</a:t>
            </a:r>
            <a:r>
              <a:rPr lang="en-US" dirty="0" smtClean="0"/>
              <a:t> </a:t>
            </a:r>
            <a:r>
              <a:rPr lang="en-US" dirty="0" err="1" smtClean="0"/>
              <a:t>posebej</a:t>
            </a:r>
            <a:r>
              <a:rPr lang="en-US" dirty="0" smtClean="0"/>
              <a:t> </a:t>
            </a:r>
            <a:r>
              <a:rPr lang="en-US" dirty="0" err="1" smtClean="0"/>
              <a:t>navedeno</a:t>
            </a:r>
            <a:r>
              <a:rPr lang="en-US" dirty="0" smtClean="0"/>
              <a:t>: </a:t>
            </a:r>
            <a:r>
              <a:rPr lang="en-US" dirty="0" err="1" smtClean="0"/>
              <a:t>Pixabay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707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90905" cy="1325563"/>
          </a:xfrm>
        </p:spPr>
        <p:txBody>
          <a:bodyPr/>
          <a:lstStyle/>
          <a:p>
            <a:r>
              <a:rPr lang="en-US" dirty="0" err="1" smtClean="0"/>
              <a:t>Delo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skupinah</a:t>
            </a:r>
            <a:r>
              <a:rPr lang="en-US" dirty="0" smtClean="0"/>
              <a:t> (15 min)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7449" y="3008723"/>
            <a:ext cx="3301538" cy="984079"/>
          </a:xfrm>
        </p:spPr>
        <p:txBody>
          <a:bodyPr/>
          <a:lstStyle/>
          <a:p>
            <a:r>
              <a:rPr lang="en-US" b="1" dirty="0" err="1" smtClean="0"/>
              <a:t>Kaj</a:t>
            </a:r>
            <a:r>
              <a:rPr lang="en-US" b="1" dirty="0" smtClean="0"/>
              <a:t> je to </a:t>
            </a:r>
            <a:r>
              <a:rPr lang="en-US" b="1" dirty="0" err="1" smtClean="0"/>
              <a:t>skupnost</a:t>
            </a:r>
            <a:r>
              <a:rPr lang="en-US" b="1" dirty="0" smtClean="0"/>
              <a:t>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687" y="625304"/>
            <a:ext cx="3276600" cy="218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161" y="4182269"/>
            <a:ext cx="3576639" cy="23844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15" y="1598971"/>
            <a:ext cx="4712430" cy="2098504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540635" y="4182269"/>
            <a:ext cx="3301538" cy="984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Katerim</a:t>
            </a:r>
            <a:r>
              <a:rPr lang="en-US" dirty="0" smtClean="0"/>
              <a:t> </a:t>
            </a:r>
            <a:r>
              <a:rPr lang="en-US" dirty="0" err="1" smtClean="0"/>
              <a:t>skupnostim</a:t>
            </a:r>
            <a:r>
              <a:rPr lang="en-US" dirty="0" smtClean="0"/>
              <a:t> </a:t>
            </a:r>
            <a:r>
              <a:rPr lang="en-US" dirty="0" err="1" smtClean="0"/>
              <a:t>pripadate</a:t>
            </a:r>
            <a:r>
              <a:rPr lang="en-US" dirty="0" smtClean="0"/>
              <a:t>?</a:t>
            </a:r>
          </a:p>
          <a:p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317261" y="4093764"/>
            <a:ext cx="3301538" cy="984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Ali </a:t>
            </a:r>
            <a:r>
              <a:rPr lang="en-US" dirty="0" err="1" smtClean="0"/>
              <a:t>smo</a:t>
            </a:r>
            <a:r>
              <a:rPr lang="en-US" dirty="0" smtClean="0"/>
              <a:t> mi </a:t>
            </a:r>
            <a:r>
              <a:rPr lang="en-US" dirty="0" err="1" smtClean="0"/>
              <a:t>danes</a:t>
            </a:r>
            <a:r>
              <a:rPr lang="en-US" dirty="0" smtClean="0"/>
              <a:t> </a:t>
            </a:r>
            <a:r>
              <a:rPr lang="en-US" dirty="0" err="1" smtClean="0"/>
              <a:t>prisotni</a:t>
            </a:r>
            <a:r>
              <a:rPr lang="en-US" dirty="0" smtClean="0"/>
              <a:t> </a:t>
            </a:r>
            <a:r>
              <a:rPr lang="en-US" dirty="0" err="1" smtClean="0"/>
              <a:t>skupnost</a:t>
            </a:r>
            <a:r>
              <a:rPr lang="en-US" dirty="0" smtClean="0"/>
              <a:t>?</a:t>
            </a:r>
          </a:p>
          <a:p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191404" y="5191262"/>
            <a:ext cx="3301538" cy="984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Kakšna</a:t>
            </a:r>
            <a:r>
              <a:rPr lang="en-US" dirty="0" smtClean="0"/>
              <a:t> je </a:t>
            </a:r>
            <a:r>
              <a:rPr lang="en-US" dirty="0" err="1" smtClean="0"/>
              <a:t>vloga</a:t>
            </a:r>
            <a:r>
              <a:rPr lang="en-US" dirty="0" smtClean="0"/>
              <a:t> </a:t>
            </a:r>
            <a:r>
              <a:rPr lang="en-US" dirty="0" err="1" smtClean="0"/>
              <a:t>tehnologije</a:t>
            </a:r>
            <a:r>
              <a:rPr lang="en-US" dirty="0" smtClean="0"/>
              <a:t>?</a:t>
            </a:r>
          </a:p>
          <a:p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8868987" y="2819256"/>
            <a:ext cx="3301538" cy="9840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Kdaj</a:t>
            </a:r>
            <a:r>
              <a:rPr lang="en-US" dirty="0" smtClean="0"/>
              <a:t> se </a:t>
            </a:r>
            <a:r>
              <a:rPr lang="en-US" dirty="0" err="1" smtClean="0"/>
              <a:t>počutite</a:t>
            </a:r>
            <a:r>
              <a:rPr lang="en-US" dirty="0" smtClean="0"/>
              <a:t> </a:t>
            </a:r>
            <a:r>
              <a:rPr lang="en-US" dirty="0" err="1" smtClean="0"/>
              <a:t>vključene</a:t>
            </a:r>
            <a:r>
              <a:rPr lang="en-US" dirty="0" smtClean="0"/>
              <a:t>, </a:t>
            </a:r>
            <a:r>
              <a:rPr lang="en-US" dirty="0" err="1" smtClean="0"/>
              <a:t>kdaj</a:t>
            </a:r>
            <a:r>
              <a:rPr lang="en-US" dirty="0" smtClean="0"/>
              <a:t> </a:t>
            </a:r>
            <a:r>
              <a:rPr lang="en-US" dirty="0" err="1" smtClean="0"/>
              <a:t>izključene</a:t>
            </a:r>
            <a:r>
              <a:rPr lang="en-US" dirty="0" smtClean="0"/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420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851" y="296691"/>
            <a:ext cx="3291840" cy="329184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77" y="4009802"/>
            <a:ext cx="3584171" cy="22830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8077" y="593482"/>
            <a:ext cx="805641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l-SI" sz="2400" dirty="0" smtClean="0">
                <a:effectLst/>
                <a:latin typeface="Calibri" charset="0"/>
                <a:ea typeface="Calibri" charset="0"/>
                <a:cs typeface="Times New Roman" charset="0"/>
              </a:rPr>
              <a:t>Robert Redfield (1960 [1949]: 4). Štiri ključne značilnosti skupnosti:</a:t>
            </a:r>
            <a:endParaRPr lang="en-GB" sz="24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lvl="1"/>
            <a:r>
              <a:rPr lang="sl-SI" sz="2400" dirty="0" smtClean="0">
                <a:effectLst/>
                <a:latin typeface="Calibri" charset="0"/>
                <a:ea typeface="Calibri" charset="0"/>
                <a:cs typeface="Times New Roman" charset="0"/>
              </a:rPr>
              <a:t>1. majhnost družbene ravni</a:t>
            </a:r>
            <a:endParaRPr lang="en-GB" sz="24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lvl="1"/>
            <a:r>
              <a:rPr lang="sl-SI" sz="2400" dirty="0" smtClean="0">
                <a:effectLst/>
                <a:latin typeface="Calibri" charset="0"/>
                <a:ea typeface="Calibri" charset="0"/>
                <a:cs typeface="Times New Roman" charset="0"/>
              </a:rPr>
              <a:t>2. homogenost aktivnosti in stanja duha članov</a:t>
            </a:r>
            <a:endParaRPr lang="en-GB" sz="24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lvl="1"/>
            <a:r>
              <a:rPr lang="sl-SI" sz="2400" dirty="0" smtClean="0">
                <a:effectLst/>
                <a:latin typeface="Calibri" charset="0"/>
                <a:ea typeface="Calibri" charset="0"/>
                <a:cs typeface="Times New Roman" charset="0"/>
              </a:rPr>
              <a:t>3. zavedanje drugačnosti</a:t>
            </a:r>
            <a:endParaRPr lang="en-GB" sz="24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lvl="1"/>
            <a:r>
              <a:rPr lang="sl-SI" sz="2400" dirty="0" smtClean="0">
                <a:effectLst/>
                <a:latin typeface="Calibri" charset="0"/>
                <a:ea typeface="Calibri" charset="0"/>
                <a:cs typeface="Times New Roman" charset="0"/>
              </a:rPr>
              <a:t>4. samo-zadostnost v smislu širšega razpona potreb skozi čas</a:t>
            </a:r>
            <a:endParaRPr lang="en-GB" sz="24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sl-SI" sz="2400" dirty="0" smtClean="0">
                <a:effectLst/>
                <a:latin typeface="Calibri" charset="0"/>
                <a:ea typeface="Calibri" charset="0"/>
                <a:cs typeface="Times New Roman" charset="0"/>
              </a:rPr>
              <a:t> </a:t>
            </a:r>
            <a:endParaRPr lang="en-GB" sz="24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sl-SI" sz="2400" b="1" dirty="0" smtClean="0">
                <a:effectLst/>
                <a:latin typeface="Calibri" charset="0"/>
                <a:ea typeface="Calibri" charset="0"/>
                <a:cs typeface="Times New Roman" charset="0"/>
              </a:rPr>
              <a:t>Težko najti pravo definicijo – razen, da zadeva ljudi</a:t>
            </a:r>
            <a:endParaRPr lang="en-GB" sz="2400" b="1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16285" y="4075760"/>
            <a:ext cx="63155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sl-SI" sz="2400" dirty="0" smtClean="0">
                <a:effectLst/>
                <a:latin typeface="Calibri" charset="0"/>
                <a:ea typeface="Calibri" charset="0"/>
                <a:cs typeface="Times New Roman" charset="0"/>
              </a:rPr>
              <a:t>Zato govorimo o različnih skupnostih: lokalna ipd</a:t>
            </a:r>
            <a:r>
              <a:rPr lang="sl-SI" dirty="0" smtClean="0">
                <a:effectLst/>
                <a:latin typeface="Calibri" charset="0"/>
                <a:ea typeface="Calibri" charset="0"/>
                <a:cs typeface="Times New Roman" charset="0"/>
              </a:rPr>
              <a:t>.</a:t>
            </a:r>
            <a:endParaRPr lang="en-GB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189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31025"/>
            <a:ext cx="10515600" cy="5245938"/>
          </a:xfrm>
        </p:spPr>
        <p:txBody>
          <a:bodyPr/>
          <a:lstStyle/>
          <a:p>
            <a:r>
              <a:rPr lang="sl-SI" b="1" dirty="0"/>
              <a:t>Tradicionalni antropološki </a:t>
            </a:r>
            <a:r>
              <a:rPr lang="sl-SI" b="1" dirty="0" smtClean="0"/>
              <a:t>pogledi:</a:t>
            </a:r>
          </a:p>
          <a:p>
            <a:endParaRPr lang="sl-SI" b="1" dirty="0" smtClean="0"/>
          </a:p>
          <a:p>
            <a:pPr lvl="1"/>
            <a:r>
              <a:rPr lang="sl-SI" dirty="0" smtClean="0"/>
              <a:t>skupni </a:t>
            </a:r>
            <a:r>
              <a:rPr lang="sl-SI" dirty="0"/>
              <a:t>interesi med ljudmi</a:t>
            </a:r>
            <a:endParaRPr lang="en-GB" dirty="0"/>
          </a:p>
          <a:p>
            <a:pPr lvl="1"/>
            <a:r>
              <a:rPr lang="sl-SI" dirty="0" smtClean="0"/>
              <a:t>skupna </a:t>
            </a:r>
            <a:r>
              <a:rPr lang="sl-SI" dirty="0"/>
              <a:t>ekologija ali lokalnost</a:t>
            </a:r>
            <a:endParaRPr lang="en-GB" dirty="0"/>
          </a:p>
          <a:p>
            <a:pPr lvl="1"/>
            <a:r>
              <a:rPr lang="sl-SI" dirty="0" smtClean="0"/>
              <a:t>skupen </a:t>
            </a:r>
            <a:r>
              <a:rPr lang="sl-SI" dirty="0"/>
              <a:t>družben sistem ali </a:t>
            </a:r>
            <a:r>
              <a:rPr lang="sl-SI" dirty="0" smtClean="0"/>
              <a:t>struktura</a:t>
            </a:r>
          </a:p>
          <a:p>
            <a:pPr lvl="1"/>
            <a:endParaRPr lang="sl-SI" dirty="0"/>
          </a:p>
          <a:p>
            <a:r>
              <a:rPr lang="sl-SI" sz="2000" dirty="0"/>
              <a:t>Frankenburg (1966</a:t>
            </a:r>
            <a:r>
              <a:rPr lang="sl-SI" sz="2000" dirty="0" smtClean="0"/>
              <a:t>)</a:t>
            </a:r>
          </a:p>
          <a:p>
            <a:r>
              <a:rPr lang="en-GB" sz="2000" dirty="0" err="1"/>
              <a:t>Minar</a:t>
            </a:r>
            <a:r>
              <a:rPr lang="en-GB" sz="2000" dirty="0"/>
              <a:t> and Greer (1969</a:t>
            </a:r>
            <a:r>
              <a:rPr lang="en-GB" sz="2000" dirty="0" smtClean="0"/>
              <a:t>)</a:t>
            </a:r>
          </a:p>
          <a:p>
            <a:r>
              <a:rPr lang="sl-SI" sz="2000" dirty="0"/>
              <a:t>Warner (1941) 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243" y="1626437"/>
            <a:ext cx="5040557" cy="279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48393"/>
            <a:ext cx="10515600" cy="55285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err="1" smtClean="0"/>
              <a:t>Evolucijski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pristop</a:t>
            </a:r>
            <a:endParaRPr lang="en-US" sz="3200" b="1" dirty="0" smtClean="0"/>
          </a:p>
          <a:p>
            <a:endParaRPr lang="en-US" dirty="0"/>
          </a:p>
          <a:p>
            <a:r>
              <a:rPr lang="en-US" b="1" dirty="0" smtClean="0"/>
              <a:t>Ferdinand </a:t>
            </a:r>
            <a:r>
              <a:rPr lang="en-US" b="1" dirty="0" err="1" smtClean="0"/>
              <a:t>Tonnies</a:t>
            </a:r>
            <a:r>
              <a:rPr lang="en-US" b="1" dirty="0" smtClean="0"/>
              <a:t>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Skupnost</a:t>
            </a:r>
            <a:r>
              <a:rPr lang="en-US" dirty="0" smtClean="0"/>
              <a:t> (</a:t>
            </a:r>
            <a:r>
              <a:rPr lang="en-US" i="1" dirty="0" err="1" smtClean="0"/>
              <a:t>Gemeinschaft</a:t>
            </a:r>
            <a:r>
              <a:rPr lang="en-US" dirty="0" smtClean="0"/>
              <a:t>) vs. </a:t>
            </a:r>
            <a:r>
              <a:rPr lang="en-US" dirty="0" err="1" smtClean="0"/>
              <a:t>družba</a:t>
            </a:r>
            <a:r>
              <a:rPr lang="en-US" dirty="0" smtClean="0"/>
              <a:t> (</a:t>
            </a:r>
            <a:r>
              <a:rPr lang="en-US" i="1" dirty="0" err="1" smtClean="0"/>
              <a:t>Gesellschaft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Skupnost</a:t>
            </a:r>
            <a:r>
              <a:rPr lang="en-US" dirty="0" smtClean="0"/>
              <a:t> v </a:t>
            </a:r>
            <a:r>
              <a:rPr lang="en-US" dirty="0" err="1" smtClean="0"/>
              <a:t>odnosu</a:t>
            </a:r>
            <a:r>
              <a:rPr lang="en-US" dirty="0" smtClean="0"/>
              <a:t> do: </a:t>
            </a:r>
          </a:p>
          <a:p>
            <a:pPr lvl="2"/>
            <a:r>
              <a:rPr lang="en-US" dirty="0" err="1" smtClean="0"/>
              <a:t>Teritorija</a:t>
            </a:r>
            <a:r>
              <a:rPr lang="en-US" dirty="0" smtClean="0"/>
              <a:t>?</a:t>
            </a:r>
          </a:p>
          <a:p>
            <a:pPr lvl="2"/>
            <a:r>
              <a:rPr lang="en-US" dirty="0" err="1" smtClean="0"/>
              <a:t>Organizacije</a:t>
            </a:r>
            <a:r>
              <a:rPr lang="en-US" dirty="0" smtClean="0"/>
              <a:t>?</a:t>
            </a:r>
          </a:p>
          <a:p>
            <a:pPr lvl="2"/>
            <a:r>
              <a:rPr lang="en-US" dirty="0" err="1" smtClean="0"/>
              <a:t>Države</a:t>
            </a:r>
            <a:r>
              <a:rPr lang="en-US" dirty="0" smtClean="0"/>
              <a:t>?</a:t>
            </a:r>
          </a:p>
          <a:p>
            <a:pPr lvl="2"/>
            <a:r>
              <a:rPr lang="en-US" dirty="0" err="1" smtClean="0"/>
              <a:t>Globalizacije</a:t>
            </a:r>
            <a:r>
              <a:rPr lang="en-US" dirty="0" smtClean="0"/>
              <a:t>?</a:t>
            </a:r>
          </a:p>
          <a:p>
            <a:r>
              <a:rPr lang="en-US" b="1" dirty="0" smtClean="0"/>
              <a:t>Georg Simmel: </a:t>
            </a:r>
          </a:p>
          <a:p>
            <a:pPr lvl="1"/>
            <a:r>
              <a:rPr lang="en-US" dirty="0" err="1" smtClean="0"/>
              <a:t>Velikost</a:t>
            </a:r>
            <a:r>
              <a:rPr lang="en-US" dirty="0" smtClean="0"/>
              <a:t> </a:t>
            </a:r>
            <a:r>
              <a:rPr lang="en-US" dirty="0" err="1" smtClean="0"/>
              <a:t>skupnosti</a:t>
            </a:r>
            <a:r>
              <a:rPr lang="en-US" dirty="0" smtClean="0"/>
              <a:t>: od </a:t>
            </a:r>
            <a:r>
              <a:rPr lang="en-US" dirty="0" err="1" smtClean="0"/>
              <a:t>diade</a:t>
            </a:r>
            <a:r>
              <a:rPr lang="en-US" dirty="0" smtClean="0"/>
              <a:t> k </a:t>
            </a:r>
            <a:r>
              <a:rPr lang="en-US" dirty="0" err="1" smtClean="0"/>
              <a:t>triadi</a:t>
            </a:r>
            <a:r>
              <a:rPr lang="en-US" dirty="0" smtClean="0"/>
              <a:t> in k </a:t>
            </a:r>
            <a:r>
              <a:rPr lang="en-US" dirty="0" err="1" smtClean="0"/>
              <a:t>večji</a:t>
            </a:r>
            <a:r>
              <a:rPr lang="en-US" dirty="0" smtClean="0"/>
              <a:t> </a:t>
            </a:r>
            <a:r>
              <a:rPr lang="en-US" dirty="0" err="1" smtClean="0"/>
              <a:t>skupini</a:t>
            </a:r>
            <a:r>
              <a:rPr lang="en-US" dirty="0" smtClean="0"/>
              <a:t>)</a:t>
            </a:r>
          </a:p>
          <a:p>
            <a:r>
              <a:rPr lang="sl-SI" b="1" dirty="0" smtClean="0"/>
              <a:t>Émile </a:t>
            </a:r>
            <a:r>
              <a:rPr lang="en-US" b="1" dirty="0" smtClean="0"/>
              <a:t>Durkheim: </a:t>
            </a:r>
          </a:p>
          <a:p>
            <a:pPr lvl="1"/>
            <a:r>
              <a:rPr lang="en-US" dirty="0" err="1" smtClean="0"/>
              <a:t>Heterogenost</a:t>
            </a:r>
            <a:r>
              <a:rPr lang="en-US" dirty="0" smtClean="0"/>
              <a:t>: </a:t>
            </a:r>
            <a:r>
              <a:rPr lang="en-US" dirty="0" err="1" smtClean="0"/>
              <a:t>mehanska</a:t>
            </a:r>
            <a:r>
              <a:rPr lang="en-US" dirty="0" smtClean="0"/>
              <a:t> </a:t>
            </a:r>
            <a:r>
              <a:rPr lang="en-US" dirty="0" err="1" smtClean="0"/>
              <a:t>ali</a:t>
            </a:r>
            <a:r>
              <a:rPr lang="en-US" dirty="0" smtClean="0"/>
              <a:t> </a:t>
            </a:r>
            <a:r>
              <a:rPr lang="en-US" dirty="0" err="1" smtClean="0"/>
              <a:t>organska</a:t>
            </a:r>
            <a:r>
              <a:rPr lang="en-US" dirty="0" smtClean="0"/>
              <a:t> </a:t>
            </a:r>
            <a:r>
              <a:rPr lang="en-US" dirty="0" err="1" smtClean="0"/>
              <a:t>solidarnost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pic>
        <p:nvPicPr>
          <p:cNvPr id="4" name="Picture 2" descr="Simmel 01.JPG">
            <a:hlinkClick r:id="rId2"/>
            <a:extLst>
              <a:ext uri="{FF2B5EF4-FFF2-40B4-BE49-F238E27FC236}">
                <a16:creationId xmlns="" xmlns:a16="http://schemas.microsoft.com/office/drawing/2014/main" id="{66FBA3B4-EF3F-D54B-BCD7-7BD3C58D3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5260" y="648393"/>
            <a:ext cx="1825207" cy="2436652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912914F-68B2-314A-A59C-28C247C19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1929" y="3982346"/>
            <a:ext cx="2591871" cy="236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05502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47898"/>
            <a:ext cx="10267604" cy="2610197"/>
          </a:xfrm>
        </p:spPr>
        <p:txBody>
          <a:bodyPr>
            <a:normAutofit/>
          </a:bodyPr>
          <a:lstStyle/>
          <a:p>
            <a:r>
              <a:rPr lang="en-US" sz="3200" b="1" dirty="0" err="1" smtClean="0"/>
              <a:t>Simbolni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preobrat</a:t>
            </a:r>
            <a:endParaRPr lang="en-US" sz="3200" b="1" dirty="0"/>
          </a:p>
          <a:p>
            <a:endParaRPr lang="en-US" sz="3200" b="1" dirty="0"/>
          </a:p>
          <a:p>
            <a:pPr lvl="1"/>
            <a:r>
              <a:rPr lang="sl-SI" dirty="0"/>
              <a:t>funkcionalizem in strukturalizem sta se umaknila pogledom, da je kulturna realnost stvar konteksta in intepretacije – spremenil se je tudi pogled </a:t>
            </a:r>
            <a:r>
              <a:rPr lang="sl-SI" dirty="0" smtClean="0"/>
              <a:t>naskupnost</a:t>
            </a:r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335" y="3225338"/>
            <a:ext cx="4500902" cy="25270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381341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>
              <a:buFont typeface="Arial" charset="0"/>
              <a:buChar char="•"/>
            </a:pPr>
            <a:r>
              <a:rPr lang="sl-SI" sz="2400" dirty="0" smtClean="0"/>
              <a:t>Poudarek na tem, kako skupnost pridobi kulturni pomen in kako so ti pomeni povezani z drugimi.</a:t>
            </a:r>
          </a:p>
          <a:p>
            <a:pPr marL="800100" lvl="1" indent="-342900">
              <a:buFont typeface="Arial" charset="0"/>
              <a:buChar char="•"/>
            </a:pPr>
            <a:endParaRPr lang="en-GB" sz="24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b="1" dirty="0" smtClean="0"/>
              <a:t>Barth 1969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 smtClean="0"/>
              <a:t>Cohen 1985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87134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 smtClean="0">
                <a:latin typeface="+mn-lt"/>
              </a:rPr>
              <a:t>Prerez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dirty="0" err="1" smtClean="0">
                <a:latin typeface="+mn-lt"/>
              </a:rPr>
              <a:t>značilnosti</a:t>
            </a:r>
            <a:r>
              <a:rPr lang="en-US" sz="3200" b="1" dirty="0" smtClean="0">
                <a:latin typeface="+mn-lt"/>
              </a:rPr>
              <a:t>:</a:t>
            </a:r>
            <a:endParaRPr lang="en-US" sz="3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4331" y="1526575"/>
            <a:ext cx="10515600" cy="4351338"/>
          </a:xfrm>
        </p:spPr>
        <p:txBody>
          <a:bodyPr/>
          <a:lstStyle/>
          <a:p>
            <a:r>
              <a:rPr lang="en-US" b="1" dirty="0" err="1" smtClean="0"/>
              <a:t>Strukturne</a:t>
            </a:r>
            <a:r>
              <a:rPr lang="en-US" b="1" dirty="0" smtClean="0"/>
              <a:t> in </a:t>
            </a:r>
            <a:r>
              <a:rPr lang="en-US" b="1" dirty="0" err="1" smtClean="0"/>
              <a:t>kulturne</a:t>
            </a:r>
            <a:r>
              <a:rPr lang="en-US" b="1" dirty="0" smtClean="0"/>
              <a:t>:</a:t>
            </a:r>
          </a:p>
          <a:p>
            <a:pPr lvl="1"/>
            <a:r>
              <a:rPr lang="en-US" dirty="0" err="1" smtClean="0"/>
              <a:t>Kot</a:t>
            </a:r>
            <a:r>
              <a:rPr lang="en-US" dirty="0" smtClean="0"/>
              <a:t> </a:t>
            </a:r>
            <a:r>
              <a:rPr lang="en-US" dirty="0" err="1" smtClean="0"/>
              <a:t>preplet</a:t>
            </a:r>
            <a:r>
              <a:rPr lang="en-US" dirty="0" smtClean="0"/>
              <a:t> </a:t>
            </a:r>
            <a:r>
              <a:rPr lang="en-US" dirty="0" err="1" smtClean="0"/>
              <a:t>komunikacij</a:t>
            </a:r>
            <a:r>
              <a:rPr lang="en-US" dirty="0" smtClean="0"/>
              <a:t> in </a:t>
            </a:r>
            <a:r>
              <a:rPr lang="en-US" dirty="0" err="1" smtClean="0"/>
              <a:t>interakcij</a:t>
            </a:r>
            <a:r>
              <a:rPr lang="en-US" dirty="0" smtClean="0"/>
              <a:t> med </a:t>
            </a:r>
            <a:r>
              <a:rPr lang="en-US" dirty="0" err="1" smtClean="0"/>
              <a:t>ljudmi</a:t>
            </a:r>
            <a:r>
              <a:rPr lang="en-US" dirty="0" smtClean="0"/>
              <a:t> – </a:t>
            </a:r>
            <a:r>
              <a:rPr lang="en-US" dirty="0" err="1" smtClean="0"/>
              <a:t>obstajajo</a:t>
            </a:r>
            <a:r>
              <a:rPr lang="en-US" dirty="0" smtClean="0"/>
              <a:t> </a:t>
            </a:r>
            <a:r>
              <a:rPr lang="en-US" dirty="0" err="1" smtClean="0"/>
              <a:t>skozi</a:t>
            </a:r>
            <a:r>
              <a:rPr lang="en-US" dirty="0" smtClean="0"/>
              <a:t> </a:t>
            </a:r>
            <a:r>
              <a:rPr lang="en-US" dirty="0" err="1" smtClean="0"/>
              <a:t>objektivnost</a:t>
            </a:r>
            <a:r>
              <a:rPr lang="en-US" dirty="0" smtClean="0"/>
              <a:t> “</a:t>
            </a:r>
            <a:r>
              <a:rPr lang="en-US" dirty="0" err="1" smtClean="0"/>
              <a:t>resničnih</a:t>
            </a:r>
            <a:r>
              <a:rPr lang="en-US" dirty="0" smtClean="0"/>
              <a:t>” </a:t>
            </a:r>
            <a:r>
              <a:rPr lang="en-US" dirty="0" err="1" smtClean="0"/>
              <a:t>interakcij</a:t>
            </a:r>
            <a:r>
              <a:rPr lang="en-US" dirty="0" smtClean="0"/>
              <a:t> (</a:t>
            </a:r>
            <a:r>
              <a:rPr lang="en-US" dirty="0" err="1" smtClean="0"/>
              <a:t>kot</a:t>
            </a:r>
            <a:r>
              <a:rPr lang="en-US" dirty="0" smtClean="0"/>
              <a:t> del </a:t>
            </a:r>
            <a:r>
              <a:rPr lang="en-US" dirty="0" err="1" smtClean="0"/>
              <a:t>družbene</a:t>
            </a:r>
            <a:r>
              <a:rPr lang="en-US" dirty="0" smtClean="0"/>
              <a:t> </a:t>
            </a:r>
            <a:r>
              <a:rPr lang="en-US" dirty="0" err="1" smtClean="0"/>
              <a:t>strukture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Kot</a:t>
            </a:r>
            <a:r>
              <a:rPr lang="en-US" dirty="0" smtClean="0"/>
              <a:t> </a:t>
            </a:r>
            <a:r>
              <a:rPr lang="en-US" dirty="0" err="1" smtClean="0"/>
              <a:t>predstava</a:t>
            </a:r>
            <a:r>
              <a:rPr lang="en-US" dirty="0" smtClean="0"/>
              <a:t> o </a:t>
            </a:r>
            <a:r>
              <a:rPr lang="en-US" dirty="0" err="1" smtClean="0"/>
              <a:t>skupni</a:t>
            </a:r>
            <a:r>
              <a:rPr lang="en-US" dirty="0" smtClean="0"/>
              <a:t> </a:t>
            </a:r>
            <a:r>
              <a:rPr lang="en-US" dirty="0" err="1" smtClean="0"/>
              <a:t>pripadnosti</a:t>
            </a:r>
            <a:r>
              <a:rPr lang="en-US" dirty="0" smtClean="0"/>
              <a:t> in </a:t>
            </a:r>
            <a:r>
              <a:rPr lang="en-US" dirty="0" err="1" smtClean="0"/>
              <a:t>viru</a:t>
            </a:r>
            <a:r>
              <a:rPr lang="en-US" dirty="0" smtClean="0"/>
              <a:t> </a:t>
            </a:r>
            <a:r>
              <a:rPr lang="en-US" dirty="0" err="1" smtClean="0"/>
              <a:t>skupne</a:t>
            </a:r>
            <a:r>
              <a:rPr lang="en-US" dirty="0" smtClean="0"/>
              <a:t> </a:t>
            </a:r>
            <a:r>
              <a:rPr lang="en-US" dirty="0" err="1" smtClean="0"/>
              <a:t>identitete</a:t>
            </a:r>
            <a:r>
              <a:rPr lang="en-US" dirty="0" smtClean="0"/>
              <a:t> – </a:t>
            </a:r>
            <a:r>
              <a:rPr lang="en-US" dirty="0" err="1" smtClean="0"/>
              <a:t>obstajajo</a:t>
            </a:r>
            <a:r>
              <a:rPr lang="en-US" dirty="0" smtClean="0"/>
              <a:t> </a:t>
            </a:r>
            <a:r>
              <a:rPr lang="en-US" dirty="0" err="1" smtClean="0"/>
              <a:t>skozi</a:t>
            </a:r>
            <a:r>
              <a:rPr lang="en-US" dirty="0" smtClean="0"/>
              <a:t> (inter)</a:t>
            </a:r>
            <a:r>
              <a:rPr lang="en-US" dirty="0" err="1" smtClean="0"/>
              <a:t>subjektivno</a:t>
            </a:r>
            <a:r>
              <a:rPr lang="en-US" dirty="0" smtClean="0"/>
              <a:t> </a:t>
            </a:r>
            <a:r>
              <a:rPr lang="en-US" dirty="0" err="1" smtClean="0"/>
              <a:t>predstavo</a:t>
            </a:r>
            <a:r>
              <a:rPr lang="en-US" dirty="0" smtClean="0"/>
              <a:t> </a:t>
            </a:r>
            <a:r>
              <a:rPr lang="en-US" dirty="0" err="1" smtClean="0"/>
              <a:t>ljudi</a:t>
            </a:r>
            <a:r>
              <a:rPr lang="en-US" dirty="0" smtClean="0"/>
              <a:t> o </a:t>
            </a:r>
            <a:r>
              <a:rPr lang="en-US" dirty="0" err="1" smtClean="0"/>
              <a:t>skupnih</a:t>
            </a:r>
            <a:r>
              <a:rPr lang="en-US" dirty="0" smtClean="0"/>
              <a:t> </a:t>
            </a:r>
            <a:r>
              <a:rPr lang="en-US" dirty="0" err="1" smtClean="0"/>
              <a:t>lastnostih</a:t>
            </a:r>
            <a:r>
              <a:rPr lang="en-US" dirty="0" smtClean="0"/>
              <a:t> in </a:t>
            </a:r>
            <a:r>
              <a:rPr lang="en-US" dirty="0" err="1" smtClean="0"/>
              <a:t>skupni</a:t>
            </a:r>
            <a:r>
              <a:rPr lang="en-US" dirty="0" smtClean="0"/>
              <a:t> </a:t>
            </a:r>
            <a:r>
              <a:rPr lang="en-US" dirty="0" err="1" smtClean="0"/>
              <a:t>pripadnosti</a:t>
            </a:r>
            <a:r>
              <a:rPr lang="en-US" dirty="0" smtClean="0"/>
              <a:t> (</a:t>
            </a:r>
            <a:r>
              <a:rPr lang="en-US" dirty="0" err="1" smtClean="0"/>
              <a:t>kot</a:t>
            </a:r>
            <a:r>
              <a:rPr lang="en-US" dirty="0" smtClean="0"/>
              <a:t> del </a:t>
            </a:r>
            <a:r>
              <a:rPr lang="en-US" dirty="0" err="1" smtClean="0"/>
              <a:t>kulture</a:t>
            </a:r>
            <a:r>
              <a:rPr lang="en-US" dirty="0" smtClean="0"/>
              <a:t>)</a:t>
            </a:r>
          </a:p>
          <a:p>
            <a:pPr lvl="1"/>
            <a:endParaRPr lang="en-US" sz="2000" dirty="0" smtClean="0"/>
          </a:p>
          <a:p>
            <a:r>
              <a:rPr lang="en-US" b="1" dirty="0" err="1" smtClean="0"/>
              <a:t>Globina</a:t>
            </a:r>
            <a:endParaRPr lang="en-US" b="1" dirty="0" smtClean="0"/>
          </a:p>
          <a:p>
            <a:pPr lvl="1"/>
            <a:r>
              <a:rPr lang="en-US" dirty="0" err="1" smtClean="0"/>
              <a:t>Globoke</a:t>
            </a:r>
            <a:r>
              <a:rPr lang="en-US" dirty="0" smtClean="0"/>
              <a:t> (thick): </a:t>
            </a:r>
            <a:r>
              <a:rPr lang="en-US" dirty="0" err="1" smtClean="0"/>
              <a:t>trdne</a:t>
            </a:r>
            <a:r>
              <a:rPr lang="en-US" dirty="0" smtClean="0"/>
              <a:t>, </a:t>
            </a:r>
            <a:r>
              <a:rPr lang="en-US" dirty="0" err="1" smtClean="0"/>
              <a:t>tesne</a:t>
            </a:r>
            <a:r>
              <a:rPr lang="en-US" dirty="0" smtClean="0"/>
              <a:t>, </a:t>
            </a:r>
            <a:r>
              <a:rPr lang="en-US" dirty="0" err="1" smtClean="0"/>
              <a:t>trajne</a:t>
            </a:r>
            <a:r>
              <a:rPr lang="en-US" dirty="0" smtClean="0"/>
              <a:t>, </a:t>
            </a:r>
            <a:r>
              <a:rPr lang="en-US" dirty="0" err="1" smtClean="0"/>
              <a:t>močne</a:t>
            </a:r>
            <a:r>
              <a:rPr lang="en-US" dirty="0" smtClean="0"/>
              <a:t> </a:t>
            </a:r>
            <a:r>
              <a:rPr lang="en-US" dirty="0" err="1" smtClean="0"/>
              <a:t>vezi</a:t>
            </a:r>
            <a:endParaRPr lang="en-US" dirty="0" smtClean="0"/>
          </a:p>
          <a:p>
            <a:pPr lvl="1"/>
            <a:r>
              <a:rPr lang="en-US" dirty="0" err="1" smtClean="0"/>
              <a:t>Plitve</a:t>
            </a:r>
            <a:r>
              <a:rPr lang="en-US" dirty="0" smtClean="0"/>
              <a:t> (thin): </a:t>
            </a:r>
            <a:r>
              <a:rPr lang="en-US" dirty="0" err="1" smtClean="0"/>
              <a:t>šibke</a:t>
            </a:r>
            <a:r>
              <a:rPr lang="en-US" dirty="0" smtClean="0"/>
              <a:t>, </a:t>
            </a:r>
            <a:r>
              <a:rPr lang="en-US" dirty="0" err="1" smtClean="0"/>
              <a:t>ohlapne</a:t>
            </a:r>
            <a:r>
              <a:rPr lang="en-US" dirty="0" smtClean="0"/>
              <a:t>, </a:t>
            </a:r>
            <a:r>
              <a:rPr lang="en-US" dirty="0" err="1" smtClean="0"/>
              <a:t>minljive</a:t>
            </a:r>
            <a:r>
              <a:rPr lang="en-US" dirty="0" smtClean="0"/>
              <a:t>, </a:t>
            </a:r>
            <a:r>
              <a:rPr lang="en-US" dirty="0" err="1" smtClean="0"/>
              <a:t>šibke</a:t>
            </a:r>
            <a:r>
              <a:rPr lang="en-US" dirty="0" smtClean="0"/>
              <a:t> </a:t>
            </a:r>
            <a:r>
              <a:rPr lang="en-US" dirty="0" err="1" smtClean="0"/>
              <a:t>vezi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516" y="4001294"/>
            <a:ext cx="2507905" cy="196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32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947651"/>
            <a:ext cx="7108767" cy="2078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err="1" smtClean="0"/>
              <a:t>Sodobni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pogledi</a:t>
            </a:r>
            <a:endParaRPr lang="en-US" sz="3200" b="1" dirty="0" smtClean="0"/>
          </a:p>
          <a:p>
            <a:endParaRPr lang="en-US" sz="3200" b="1" dirty="0"/>
          </a:p>
          <a:p>
            <a:r>
              <a:rPr lang="en-US" sz="3200" dirty="0" err="1" smtClean="0"/>
              <a:t>Skupnost</a:t>
            </a:r>
            <a:r>
              <a:rPr lang="en-US" sz="3200" dirty="0" smtClean="0"/>
              <a:t> </a:t>
            </a:r>
            <a:r>
              <a:rPr lang="en-US" sz="3200" dirty="0" err="1" smtClean="0"/>
              <a:t>ločena</a:t>
            </a:r>
            <a:r>
              <a:rPr lang="en-US" sz="3200" dirty="0" smtClean="0"/>
              <a:t> od </a:t>
            </a:r>
            <a:r>
              <a:rPr lang="en-US" sz="3200" dirty="0" err="1" smtClean="0"/>
              <a:t>fizičnega</a:t>
            </a:r>
            <a:r>
              <a:rPr lang="en-US" sz="3200" dirty="0" smtClean="0"/>
              <a:t> </a:t>
            </a:r>
            <a:r>
              <a:rPr lang="en-US" sz="3200" dirty="0" err="1" smtClean="0"/>
              <a:t>prostora</a:t>
            </a:r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3657600" y="2808116"/>
            <a:ext cx="65282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400" dirty="0" err="1" smtClean="0"/>
              <a:t>Zamišljena</a:t>
            </a:r>
            <a:r>
              <a:rPr lang="en-US" sz="2400" dirty="0" smtClean="0"/>
              <a:t> </a:t>
            </a:r>
            <a:r>
              <a:rPr lang="en-US" sz="2400" dirty="0" err="1" smtClean="0"/>
              <a:t>skupnost</a:t>
            </a:r>
            <a:r>
              <a:rPr lang="en-US" sz="2400" dirty="0" smtClean="0"/>
              <a:t> (Benedict Anderson, 1983)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dirty="0" smtClean="0">
                <a:hlinkClick r:id="rId2"/>
              </a:rPr>
              <a:t>Virtualna skupnost </a:t>
            </a:r>
            <a:r>
              <a:rPr lang="en-US" sz="2400" dirty="0" smtClean="0"/>
              <a:t>(Howard Rheingold, 1993)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DF53FFE-2056-4C4A-A6CD-A694A62E0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588" y="784104"/>
            <a:ext cx="2875155" cy="167256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153192"/>
            <a:ext cx="2801877" cy="18747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65323" y="4101468"/>
            <a:ext cx="47041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sl-SI" sz="2400" dirty="0" smtClean="0">
                <a:effectLst/>
                <a:ea typeface="Calibri" charset="0"/>
              </a:rPr>
              <a:t>Melvin Webber 1963 – community without propinquity</a:t>
            </a:r>
            <a:endParaRPr lang="en-GB" sz="2400" dirty="0" smtClean="0">
              <a:effectLst/>
              <a:ea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sl-SI" sz="2400" dirty="0" smtClean="0">
                <a:effectLst/>
                <a:ea typeface="Calibri" charset="0"/>
              </a:rPr>
              <a:t>Barry Wellman 1979 – non-local community</a:t>
            </a:r>
            <a:endParaRPr lang="en-GB" sz="2400" dirty="0">
              <a:effectLst/>
              <a:ea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8167" y="3421395"/>
            <a:ext cx="50352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charset="0"/>
              <a:buChar char="•"/>
            </a:pPr>
            <a:r>
              <a:rPr lang="sl-SI" sz="2400" dirty="0" smtClean="0"/>
              <a:t>Amit &amp; Rapport</a:t>
            </a:r>
            <a:r>
              <a:rPr lang="en-GB" sz="2400" dirty="0" smtClean="0">
                <a:effectLst/>
              </a:rPr>
              <a:t> </a:t>
            </a:r>
          </a:p>
          <a:p>
            <a:pPr marL="914400" lvl="1" indent="-457200">
              <a:buFont typeface="Arial" charset="0"/>
              <a:buChar char="•"/>
            </a:pPr>
            <a:r>
              <a:rPr lang="en-GB" sz="2400" dirty="0" err="1" smtClean="0"/>
              <a:t>Delanty</a:t>
            </a:r>
            <a:endParaRPr lang="en-GB" sz="2400" dirty="0" smtClean="0"/>
          </a:p>
          <a:p>
            <a:pPr marL="914400" lvl="1" indent="-457200">
              <a:buFont typeface="Arial" charset="0"/>
              <a:buChar char="•"/>
            </a:pPr>
            <a:r>
              <a:rPr lang="en-GB" sz="2400" dirty="0" err="1" smtClean="0"/>
              <a:t>Appadurai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6913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62105" cy="4351338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Kaj</a:t>
            </a:r>
            <a:r>
              <a:rPr lang="en-US" sz="2400" dirty="0" smtClean="0"/>
              <a:t> je to </a:t>
            </a:r>
            <a:r>
              <a:rPr lang="en-US" sz="2400" dirty="0" err="1" smtClean="0"/>
              <a:t>virtualna</a:t>
            </a:r>
            <a:r>
              <a:rPr lang="en-US" sz="2400" dirty="0" smtClean="0"/>
              <a:t> </a:t>
            </a:r>
            <a:r>
              <a:rPr lang="en-US" sz="2400" dirty="0" err="1" smtClean="0"/>
              <a:t>skupnost</a:t>
            </a:r>
            <a:r>
              <a:rPr lang="en-US" sz="2400" dirty="0" smtClean="0"/>
              <a:t>? Ali se </a:t>
            </a:r>
            <a:r>
              <a:rPr lang="en-US" sz="2400" dirty="0" err="1" smtClean="0"/>
              <a:t>razlikuje</a:t>
            </a:r>
            <a:r>
              <a:rPr lang="en-US" sz="2400" dirty="0" smtClean="0"/>
              <a:t> od (ne)</a:t>
            </a:r>
            <a:r>
              <a:rPr lang="en-US" sz="2400" dirty="0" err="1" smtClean="0"/>
              <a:t>virtualne</a:t>
            </a:r>
            <a:r>
              <a:rPr lang="en-US" sz="2400" dirty="0" smtClean="0"/>
              <a:t>? V </a:t>
            </a:r>
            <a:r>
              <a:rPr lang="en-US" sz="2400" dirty="0" err="1" smtClean="0"/>
              <a:t>čem</a:t>
            </a:r>
            <a:r>
              <a:rPr lang="en-US" sz="2400" dirty="0" smtClean="0"/>
              <a:t> ja oz. ne?</a:t>
            </a:r>
          </a:p>
          <a:p>
            <a:r>
              <a:rPr lang="en-US" sz="2400" dirty="0" err="1" smtClean="0"/>
              <a:t>Kakšna</a:t>
            </a:r>
            <a:r>
              <a:rPr lang="en-US" sz="2400" dirty="0" smtClean="0"/>
              <a:t> je </a:t>
            </a:r>
            <a:r>
              <a:rPr lang="en-US" sz="2400" dirty="0" err="1" smtClean="0"/>
              <a:t>vloga</a:t>
            </a:r>
            <a:r>
              <a:rPr lang="en-US" sz="2400" dirty="0" smtClean="0"/>
              <a:t> in </a:t>
            </a:r>
            <a:r>
              <a:rPr lang="en-US" sz="2400" dirty="0" err="1" smtClean="0"/>
              <a:t>namen</a:t>
            </a:r>
            <a:r>
              <a:rPr lang="en-US" sz="2400" dirty="0" smtClean="0"/>
              <a:t> </a:t>
            </a:r>
            <a:r>
              <a:rPr lang="en-US" sz="2400" dirty="0" err="1" smtClean="0"/>
              <a:t>virtualnih</a:t>
            </a:r>
            <a:r>
              <a:rPr lang="en-US" sz="2400" dirty="0" smtClean="0"/>
              <a:t> </a:t>
            </a:r>
            <a:r>
              <a:rPr lang="en-US" sz="2400" dirty="0" err="1" smtClean="0"/>
              <a:t>skupnosti</a:t>
            </a:r>
            <a:r>
              <a:rPr lang="en-US" sz="2400" dirty="0" smtClean="0"/>
              <a:t>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Delo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skupinah</a:t>
            </a:r>
            <a:r>
              <a:rPr lang="en-US" dirty="0" smtClean="0"/>
              <a:t> (15 min)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33" y="1147158"/>
            <a:ext cx="4289367" cy="28595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57800" y="4397057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Ali </a:t>
            </a:r>
            <a:r>
              <a:rPr lang="en-US" sz="2400" dirty="0" err="1" smtClean="0"/>
              <a:t>ste</a:t>
            </a:r>
            <a:r>
              <a:rPr lang="en-US" sz="2400" dirty="0" smtClean="0"/>
              <a:t> del </a:t>
            </a:r>
            <a:r>
              <a:rPr lang="en-US" sz="2400" dirty="0" err="1" smtClean="0"/>
              <a:t>kakšne</a:t>
            </a:r>
            <a:r>
              <a:rPr lang="en-US" sz="2400" dirty="0" smtClean="0"/>
              <a:t> </a:t>
            </a:r>
            <a:r>
              <a:rPr lang="en-US" sz="2400" dirty="0" err="1" smtClean="0"/>
              <a:t>virtualne</a:t>
            </a:r>
            <a:r>
              <a:rPr lang="en-US" sz="2400" dirty="0" smtClean="0"/>
              <a:t> </a:t>
            </a:r>
            <a:r>
              <a:rPr lang="en-US" sz="2400" dirty="0" err="1" smtClean="0"/>
              <a:t>skupnosti</a:t>
            </a:r>
            <a:r>
              <a:rPr lang="en-US" sz="2400" dirty="0" smtClean="0"/>
              <a:t>?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Se </a:t>
            </a:r>
            <a:r>
              <a:rPr lang="en-US" sz="2400" dirty="0" err="1" smtClean="0"/>
              <a:t>vam</a:t>
            </a:r>
            <a:r>
              <a:rPr lang="en-US" sz="2400" dirty="0" smtClean="0"/>
              <a:t> </a:t>
            </a:r>
            <a:r>
              <a:rPr lang="en-US" sz="2400" dirty="0" err="1" smtClean="0"/>
              <a:t>zdijo</a:t>
            </a:r>
            <a:r>
              <a:rPr lang="en-US" sz="2400" dirty="0" smtClean="0"/>
              <a:t> </a:t>
            </a:r>
            <a:r>
              <a:rPr lang="en-US" sz="2400" dirty="0" err="1" smtClean="0"/>
              <a:t>stiki</a:t>
            </a:r>
            <a:r>
              <a:rPr lang="en-US" sz="2400" dirty="0" smtClean="0"/>
              <a:t> </a:t>
            </a:r>
            <a:r>
              <a:rPr lang="en-US" sz="2400" dirty="0" err="1" smtClean="0"/>
              <a:t>primerljivi</a:t>
            </a:r>
            <a:r>
              <a:rPr lang="en-US" sz="2400" dirty="0" smtClean="0"/>
              <a:t> v </a:t>
            </a:r>
            <a:r>
              <a:rPr lang="en-US" sz="2400" dirty="0" err="1" smtClean="0"/>
              <a:t>virtualni</a:t>
            </a:r>
            <a:r>
              <a:rPr lang="en-US" sz="2400" dirty="0" smtClean="0"/>
              <a:t> in </a:t>
            </a:r>
            <a:r>
              <a:rPr lang="en-US" sz="2400" dirty="0" err="1" smtClean="0"/>
              <a:t>virtualni</a:t>
            </a:r>
            <a:r>
              <a:rPr lang="en-US" sz="2400" dirty="0" smtClean="0"/>
              <a:t> </a:t>
            </a:r>
            <a:r>
              <a:rPr lang="en-US" sz="2400" dirty="0" err="1" smtClean="0"/>
              <a:t>skupnosti</a:t>
            </a:r>
            <a:r>
              <a:rPr lang="en-US" sz="2400" dirty="0" smtClean="0"/>
              <a:t>?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Ali </a:t>
            </a:r>
            <a:r>
              <a:rPr lang="en-US" sz="2400" dirty="0" err="1" smtClean="0"/>
              <a:t>tehnologija</a:t>
            </a:r>
            <a:r>
              <a:rPr lang="en-US" sz="2400" dirty="0" smtClean="0"/>
              <a:t> </a:t>
            </a:r>
            <a:r>
              <a:rPr lang="en-US" sz="2400" dirty="0" err="1" smtClean="0"/>
              <a:t>povezuje</a:t>
            </a:r>
            <a:r>
              <a:rPr lang="en-US" sz="2400" dirty="0" smtClean="0"/>
              <a:t> </a:t>
            </a:r>
            <a:r>
              <a:rPr lang="en-US" sz="2400" dirty="0" err="1" smtClean="0"/>
              <a:t>ali</a:t>
            </a:r>
            <a:r>
              <a:rPr lang="en-US" sz="2400" dirty="0" smtClean="0"/>
              <a:t> </a:t>
            </a:r>
            <a:r>
              <a:rPr lang="en-US" sz="2400" dirty="0" err="1" smtClean="0"/>
              <a:t>razdružuje</a:t>
            </a:r>
            <a:r>
              <a:rPr lang="en-US" sz="2400" dirty="0" smtClean="0"/>
              <a:t>? </a:t>
            </a:r>
            <a:r>
              <a:rPr lang="en-US" sz="2400" dirty="0" err="1" smtClean="0"/>
              <a:t>Zakaj</a:t>
            </a:r>
            <a:r>
              <a:rPr lang="en-US" sz="2400" dirty="0" smtClean="0"/>
              <a:t>?</a:t>
            </a:r>
            <a:endParaRPr lang="en-US" sz="24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6" y="3698600"/>
            <a:ext cx="4545694" cy="26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44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620</Words>
  <Application>Microsoft Macintosh PowerPoint</Application>
  <PresentationFormat>Widescreen</PresentationFormat>
  <Paragraphs>98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Calibri Light</vt:lpstr>
      <vt:lpstr>Times New Roman</vt:lpstr>
      <vt:lpstr>Arial</vt:lpstr>
      <vt:lpstr>Office Theme</vt:lpstr>
      <vt:lpstr>  Skupnost v sodobnem družbenem konteksu</vt:lpstr>
      <vt:lpstr>Delo po skupinah (15 min)</vt:lpstr>
      <vt:lpstr>PowerPoint Presentation</vt:lpstr>
      <vt:lpstr>PowerPoint Presentation</vt:lpstr>
      <vt:lpstr>PowerPoint Presentation</vt:lpstr>
      <vt:lpstr>PowerPoint Presentation</vt:lpstr>
      <vt:lpstr>Prerez značilnosti:</vt:lpstr>
      <vt:lpstr>PowerPoint Presentation</vt:lpstr>
      <vt:lpstr>Delo po skupinah (15 min)</vt:lpstr>
      <vt:lpstr>Virtualno in “realno”</vt:lpstr>
      <vt:lpstr>Internet in virtualne skupnosti</vt:lpstr>
      <vt:lpstr>Nadaljnji premiki: mobilni internet, inteligentni procesi, in spletna socialna omrežja 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Skupnost v sodobnem družbenem konteksu</dc:title>
  <dc:creator>Tea Golob</dc:creator>
  <cp:lastModifiedBy>Tea Golob</cp:lastModifiedBy>
  <cp:revision>13</cp:revision>
  <dcterms:created xsi:type="dcterms:W3CDTF">2020-09-28T07:46:59Z</dcterms:created>
  <dcterms:modified xsi:type="dcterms:W3CDTF">2020-09-28T08:50:16Z</dcterms:modified>
</cp:coreProperties>
</file>