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66" r:id="rId3"/>
    <p:sldId id="269" r:id="rId4"/>
    <p:sldId id="267" r:id="rId5"/>
    <p:sldId id="259" r:id="rId6"/>
    <p:sldId id="260" r:id="rId7"/>
    <p:sldId id="271" r:id="rId8"/>
    <p:sldId id="258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42"/>
    <p:restoredTop sz="94118"/>
  </p:normalViewPr>
  <p:slideViewPr>
    <p:cSldViewPr snapToGrid="0" snapToObjects="1">
      <p:cViewPr varScale="1">
        <p:scale>
          <a:sx n="111" d="100"/>
          <a:sy n="111" d="100"/>
        </p:scale>
        <p:origin x="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F6292-445D-2049-97C6-529B82729651}" type="datetimeFigureOut">
              <a:rPr lang="en-US" smtClean="0"/>
              <a:t>2/28/22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E010B-BD18-4B42-AE31-1E3B771C2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99AE4-9646-E64D-ADBC-BE79E311EA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0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8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8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6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9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1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38D28-96CC-F445-AE23-D7B0060CBCB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4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ustain4eu.fuds.si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3499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2. </a:t>
            </a:r>
            <a:r>
              <a:rPr lang="en-US" sz="4400" dirty="0" err="1"/>
              <a:t>okrogla</a:t>
            </a:r>
            <a:r>
              <a:rPr lang="en-US" sz="4400" dirty="0"/>
              <a:t> </a:t>
            </a:r>
            <a:r>
              <a:rPr lang="en-US" sz="4400" dirty="0" err="1"/>
              <a:t>miza</a:t>
            </a:r>
            <a:r>
              <a:rPr lang="en-US" sz="4400" dirty="0"/>
              <a:t> v </a:t>
            </a:r>
            <a:r>
              <a:rPr lang="en-US" sz="4400" dirty="0" err="1"/>
              <a:t>okviru</a:t>
            </a:r>
            <a:r>
              <a:rPr lang="en-US" sz="4400" dirty="0"/>
              <a:t> </a:t>
            </a:r>
            <a:r>
              <a:rPr lang="en-US" sz="4400" dirty="0" err="1"/>
              <a:t>zimskega</a:t>
            </a:r>
            <a:r>
              <a:rPr lang="en-US" sz="4400" dirty="0"/>
              <a:t> </a:t>
            </a:r>
            <a:r>
              <a:rPr lang="en-US" sz="4400" dirty="0" err="1"/>
              <a:t>tabora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57353"/>
            <a:ext cx="9144000" cy="249381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err="1"/>
              <a:t>Evropsko</a:t>
            </a:r>
            <a:r>
              <a:rPr lang="en-GB" b="1" dirty="0"/>
              <a:t> </a:t>
            </a:r>
            <a:r>
              <a:rPr lang="en-GB" b="1" dirty="0" err="1"/>
              <a:t>civilno</a:t>
            </a:r>
            <a:r>
              <a:rPr lang="en-GB" b="1" dirty="0"/>
              <a:t> </a:t>
            </a:r>
            <a:r>
              <a:rPr lang="en-GB" b="1" dirty="0" err="1"/>
              <a:t>delovanje</a:t>
            </a:r>
            <a:r>
              <a:rPr lang="en-GB" b="1" dirty="0"/>
              <a:t> in </a:t>
            </a:r>
            <a:r>
              <a:rPr lang="en-GB" b="1" dirty="0" err="1"/>
              <a:t>trajnostni</a:t>
            </a:r>
            <a:r>
              <a:rPr lang="en-GB" b="1" dirty="0"/>
              <a:t> </a:t>
            </a:r>
            <a:r>
              <a:rPr lang="en-GB" b="1" dirty="0" err="1"/>
              <a:t>razvoj</a:t>
            </a:r>
            <a:endParaRPr lang="en-SI" b="1" dirty="0"/>
          </a:p>
          <a:p>
            <a:r>
              <a:rPr lang="en-GB" i="1" dirty="0"/>
              <a:t>Sustain4EU: Enhancing European Civic Practices and Sustainability</a:t>
            </a:r>
          </a:p>
          <a:p>
            <a:r>
              <a:rPr lang="en-SI" b="1" dirty="0"/>
              <a:t>Individual responsibility in relation to social and environmental sustainable development on a local, national and European level.</a:t>
            </a:r>
            <a:endParaRPr lang="en-SI" dirty="0"/>
          </a:p>
          <a:p>
            <a:r>
              <a:rPr lang="en-GB" i="1" dirty="0"/>
              <a:t> </a:t>
            </a:r>
            <a:endParaRPr lang="en-GB" dirty="0"/>
          </a:p>
          <a:p>
            <a:endParaRPr lang="en-GB" dirty="0"/>
          </a:p>
          <a:p>
            <a:r>
              <a:rPr lang="en-GB" dirty="0"/>
              <a:t>1. </a:t>
            </a:r>
            <a:r>
              <a:rPr lang="en-GB" dirty="0" err="1"/>
              <a:t>marec</a:t>
            </a:r>
            <a:r>
              <a:rPr lang="en-GB" dirty="0"/>
              <a:t>  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DDC7F-6C9F-2440-958E-9C5E858F2D13}"/>
              </a:ext>
            </a:extLst>
          </p:cNvPr>
          <p:cNvPicPr/>
          <p:nvPr/>
        </p:nvPicPr>
        <p:blipFill rotWithShape="1">
          <a:blip r:embed="rId3"/>
          <a:srcRect r="26550"/>
          <a:stretch/>
        </p:blipFill>
        <p:spPr>
          <a:xfrm>
            <a:off x="1524000" y="1097570"/>
            <a:ext cx="2205318" cy="7811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33" y="104328"/>
            <a:ext cx="2900856" cy="1828800"/>
          </a:xfrm>
          <a:prstGeom prst="rect">
            <a:avLst/>
          </a:prstGeom>
        </p:spPr>
      </p:pic>
      <p:pic>
        <p:nvPicPr>
          <p:cNvPr id="6" name="Picture 5" descr="Domov">
            <a:extLst>
              <a:ext uri="{FF2B5EF4-FFF2-40B4-BE49-F238E27FC236}">
                <a16:creationId xmlns:a16="http://schemas.microsoft.com/office/drawing/2014/main" id="{F0C3678C-2821-D14F-83D5-AF3FF02D14E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885" y="1258262"/>
            <a:ext cx="1387475" cy="459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17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9D56B-D774-9D48-A0D8-8A3646E86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778"/>
            <a:ext cx="10515600" cy="5443185"/>
          </a:xfrm>
        </p:spPr>
        <p:txBody>
          <a:bodyPr>
            <a:normAutofit/>
          </a:bodyPr>
          <a:lstStyle/>
          <a:p>
            <a:r>
              <a:rPr lang="sl-SI" sz="2400" dirty="0"/>
              <a:t>Predstavitev izbranih študentskih del s poudarkom na družbenem učinku in vklučitvi deležnikov </a:t>
            </a:r>
          </a:p>
          <a:p>
            <a:pPr lvl="2"/>
            <a:endParaRPr lang="sl-SI" dirty="0"/>
          </a:p>
          <a:p>
            <a:pPr lvl="1" fontAlgn="base"/>
            <a:r>
              <a:rPr lang="en-SI" dirty="0"/>
              <a:t>Pia Dujić Vrtačnik: Najpogostejši izzivi s katerimi se soočajo mladostniki (primer CONA Most, NVO)</a:t>
            </a:r>
            <a:endParaRPr lang="en-SI" sz="2800" dirty="0"/>
          </a:p>
          <a:p>
            <a:pPr lvl="1" fontAlgn="base"/>
            <a:r>
              <a:rPr lang="en-SI" dirty="0"/>
              <a:t>Sonja Čuk: Integracija priseljencev, vloga vrtcev in šole</a:t>
            </a:r>
            <a:endParaRPr lang="en-SI" sz="2800" dirty="0"/>
          </a:p>
          <a:p>
            <a:pPr lvl="1"/>
            <a:endParaRPr lang="en-SI" dirty="0"/>
          </a:p>
          <a:p>
            <a:r>
              <a:rPr lang="sl-SI" dirty="0"/>
              <a:t> </a:t>
            </a:r>
            <a:r>
              <a:rPr lang="sl-SI" sz="2400" dirty="0"/>
              <a:t>Pogovor z deležniki </a:t>
            </a:r>
            <a:endParaRPr lang="en-SI" dirty="0"/>
          </a:p>
          <a:p>
            <a:pPr lvl="1"/>
            <a:r>
              <a:rPr lang="en-SI" dirty="0"/>
              <a:t>    Erika Zu</a:t>
            </a:r>
            <a:r>
              <a:rPr lang="sl-SI" dirty="0"/>
              <a:t>o</a:t>
            </a:r>
            <a:r>
              <a:rPr lang="en-SI" dirty="0"/>
              <a:t>dar, Občina Ajdovščina / Municipality of Ajdovščina</a:t>
            </a:r>
            <a:endParaRPr lang="en-SI" sz="2800" dirty="0"/>
          </a:p>
          <a:p>
            <a:pPr lvl="1"/>
            <a:r>
              <a:rPr lang="en-SI" dirty="0"/>
              <a:t>    Marjan Huč, Platforma Sloga, NVO/NGO</a:t>
            </a:r>
            <a:endParaRPr lang="en-SI" sz="2800" dirty="0"/>
          </a:p>
          <a:p>
            <a:pPr lvl="3"/>
            <a:endParaRPr lang="en-SI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88357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DED03E-1C60-2B4B-93C9-64F6BEA29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023" y="699911"/>
            <a:ext cx="10001953" cy="5059363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6DCE7E0-06D0-E046-AA01-05A2FB80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222" y="5850312"/>
            <a:ext cx="54864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I" altLang="en-SI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Associate Prof. Tea Golob, PhD The Modul leader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I" altLang="en-SI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SI" altLang="en-SI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SI" altLang="en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7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AA7E-7081-F14B-BB9D-2F57FFB26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681038"/>
            <a:ext cx="10515600" cy="5629451"/>
          </a:xfrm>
        </p:spPr>
        <p:txBody>
          <a:bodyPr>
            <a:normAutofit/>
          </a:bodyPr>
          <a:lstStyle/>
          <a:p>
            <a:r>
              <a:rPr lang="sl-SI" dirty="0"/>
              <a:t>Modul </a:t>
            </a:r>
            <a:r>
              <a:rPr lang="sl-SI" b="1" dirty="0"/>
              <a:t>Sustain4EU </a:t>
            </a:r>
            <a:r>
              <a:rPr lang="sl-SI" dirty="0"/>
              <a:t>je učni program, ki želi okrepiti </a:t>
            </a:r>
          </a:p>
          <a:p>
            <a:endParaRPr lang="sl-SI" dirty="0"/>
          </a:p>
          <a:p>
            <a:pPr lvl="1" algn="just"/>
            <a:r>
              <a:rPr lang="sl-SI" sz="2000" dirty="0"/>
              <a:t>zavedanje o izzivih s katerimi se sooča Evropska Unija in so vezani predvsem na posledice pomanjkanja odgovornega delovanja v družbenem in naravnem okolju; </a:t>
            </a:r>
          </a:p>
          <a:p>
            <a:pPr lvl="1" algn="just"/>
            <a:endParaRPr lang="sl-SI" sz="2000" dirty="0"/>
          </a:p>
          <a:p>
            <a:pPr lvl="1" algn="just"/>
            <a:r>
              <a:rPr lang="sl-SI" sz="2000" dirty="0"/>
              <a:t>vlogo državljanov EU-ja v blažitvi teh posledic in njihovem doprinosu k družbeni koheziji in okoljski trajnosti.</a:t>
            </a:r>
          </a:p>
          <a:p>
            <a:pPr lvl="1" algn="just"/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lvl="1" algn="just"/>
            <a:endParaRPr lang="sl-SI" sz="2000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8CA76-4814-4844-9307-1AB1D54F3B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49" y="3680420"/>
            <a:ext cx="2899092" cy="19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88894"/>
            <a:ext cx="10515600" cy="5388069"/>
          </a:xfrm>
        </p:spPr>
        <p:txBody>
          <a:bodyPr>
            <a:normAutofit lnSpcReduction="10000"/>
          </a:bodyPr>
          <a:lstStyle/>
          <a:p>
            <a:pPr algn="just"/>
            <a:r>
              <a:rPr lang="sl-SI" dirty="0"/>
              <a:t>Že sam naslov modula v angleškem jeziku odraža namen aktivnosti – aktivirati trajnostno vedenje na individualni ravni, ki bo omogočilo trajnosten razvoj EU-ja, in sicer skozi:</a:t>
            </a:r>
            <a:endParaRPr lang="en-GB" dirty="0"/>
          </a:p>
          <a:p>
            <a:pPr algn="just"/>
            <a:endParaRPr lang="en-GB" dirty="0"/>
          </a:p>
          <a:p>
            <a:pPr lvl="1" algn="just"/>
            <a:r>
              <a:rPr lang="sl-SI" b="1" dirty="0"/>
              <a:t>Učenje: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ponuditi najnovejše znanje, prosto dostopne učne materiale, rezultate raziskav ipd. na način, ki odraža ko-kreativno ustvarjanje znanja med akademsko sfero, deležniki in študenti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endParaRPr lang="en-GB" dirty="0"/>
          </a:p>
          <a:p>
            <a:pPr lvl="1" algn="just"/>
            <a:r>
              <a:rPr lang="sl-SI" b="1" dirty="0"/>
              <a:t>Delovanje</a:t>
            </a:r>
            <a:r>
              <a:rPr lang="sl-SI" dirty="0"/>
              <a:t>: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spodbujati akcijsko raziskovanje na temo trajnosti in EU državljanskih praks na način prenašanja teorije in znanja v prakso skozi študentske raziskovalne aktivnosti in s tem tudi pomovirati civilno vključenost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r>
              <a:rPr lang="sl-SI" b="1" dirty="0"/>
              <a:t>Povezovanje:</a:t>
            </a:r>
            <a:r>
              <a:rPr lang="sl-SI" dirty="0"/>
              <a:t>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ponuditi priložnosti za deljenje izkušenj in znanja med vsemi akterji na podlagi organizacije aktivnega družbenega sodelovanja na lokalni in transnacionalni evropski ravni.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9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7176"/>
            <a:ext cx="10515600" cy="5459787"/>
          </a:xfrm>
        </p:spPr>
        <p:txBody>
          <a:bodyPr/>
          <a:lstStyle/>
          <a:p>
            <a:r>
              <a:rPr lang="sl-SI" dirty="0"/>
              <a:t>Namen modula je obogatiti predavanja in celoten pedagoški proces z dodatnimi vsebinami, ki bi spodbudile odgovorno delovanje študentov in okrepile njihovo zavedanje o pomembnosti trajnostnega razvoja. </a:t>
            </a:r>
            <a:endParaRPr lang="en-GB" dirty="0"/>
          </a:p>
          <a:p>
            <a:endParaRPr lang="en-GB" dirty="0"/>
          </a:p>
          <a:p>
            <a:r>
              <a:rPr lang="sl-SI" dirty="0"/>
              <a:t>Ena od osrednjih zadolžitev študentov je raziskovalno delo, pri kateri morajo obravnavati konkreten problem v lokalnem, nacionalnem, ali evropskem okolju, ki zadeva večjo okoljsko, socialno in osebno odgovornost.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Ograda vseb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4514118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5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sl-SI" sz="4000" b="1" dirty="0"/>
              <a:t>Način raziskovalnega pristopa in zbiranja podatkov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5672"/>
            <a:ext cx="5759824" cy="4351338"/>
          </a:xfrm>
        </p:spPr>
        <p:txBody>
          <a:bodyPr>
            <a:normAutofit/>
          </a:bodyPr>
          <a:lstStyle/>
          <a:p>
            <a:r>
              <a:rPr lang="sl-SI" b="1" dirty="0"/>
              <a:t>Pristop: Akcijsko raziskovanje</a:t>
            </a:r>
          </a:p>
          <a:p>
            <a:endParaRPr lang="en-GB" dirty="0"/>
          </a:p>
          <a:p>
            <a:r>
              <a:rPr lang="sl-SI" dirty="0"/>
              <a:t>Samo-reflektivno raziskovanje, zakaj počnemo kar počnemo in kako </a:t>
            </a:r>
            <a:r>
              <a:rPr lang="sl-SI" sz="2000" dirty="0"/>
              <a:t>(Donald Schön (1983).</a:t>
            </a:r>
          </a:p>
          <a:p>
            <a:endParaRPr lang="en-GB" sz="2000" dirty="0"/>
          </a:p>
          <a:p>
            <a:r>
              <a:rPr lang="sl-SI" dirty="0"/>
              <a:t>Sistematično zbiranje informacij, ki je namenjeno neposredni družbeni spremembi </a:t>
            </a:r>
            <a:r>
              <a:rPr lang="sl-SI" sz="2000" dirty="0"/>
              <a:t>(Bogdan and Biklen 1992)</a:t>
            </a:r>
            <a:endParaRPr lang="en-GB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1305672"/>
            <a:ext cx="3877234" cy="38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37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1274"/>
            <a:ext cx="10515600" cy="5345690"/>
          </a:xfrm>
        </p:spPr>
        <p:txBody>
          <a:bodyPr>
            <a:normAutofit/>
          </a:bodyPr>
          <a:lstStyle/>
          <a:p>
            <a:r>
              <a:rPr lang="en-GB" sz="2400" b="1" dirty="0"/>
              <a:t>Sustain4EU European Research</a:t>
            </a:r>
          </a:p>
          <a:p>
            <a:endParaRPr lang="en-GB" sz="2400" dirty="0"/>
          </a:p>
          <a:p>
            <a:r>
              <a:rPr lang="en-GB" sz="2400" dirty="0"/>
              <a:t>UNESCO MOST research entitled Youth and responsibility</a:t>
            </a:r>
          </a:p>
          <a:p>
            <a:r>
              <a:rPr lang="en-GB" sz="2400" dirty="0"/>
              <a:t>Slovenian Research Agency project - Advancing social and environmental sustainability: Exploring and predicting responsible behaviour in Slovenia https://</a:t>
            </a:r>
            <a:r>
              <a:rPr lang="en-GB" sz="2400" dirty="0" err="1"/>
              <a:t>www.sustainableaction.fuds.si</a:t>
            </a:r>
            <a:r>
              <a:rPr lang="en-GB" sz="2400" dirty="0"/>
              <a:t>/; </a:t>
            </a:r>
          </a:p>
          <a:p>
            <a:r>
              <a:rPr lang="en-GB" sz="2400" dirty="0" err="1"/>
              <a:t>Interreg</a:t>
            </a:r>
            <a:r>
              <a:rPr lang="en-GB" sz="2400" dirty="0"/>
              <a:t> CE 1223 INNO WISE - Technologies, Competences and Social Innovation for Work Integration Social Enterprises,</a:t>
            </a:r>
          </a:p>
          <a:p>
            <a:r>
              <a:rPr lang="en-GB" sz="2400" dirty="0"/>
              <a:t>Bilateral research project with the University of </a:t>
            </a:r>
            <a:r>
              <a:rPr lang="en-GB" sz="2400" dirty="0" err="1"/>
              <a:t>Manoa</a:t>
            </a:r>
            <a:r>
              <a:rPr lang="en-GB" sz="2400" dirty="0"/>
              <a:t>, Hawaii, USA referring to the responsible transnational citizenship and youth.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0" y="528542"/>
            <a:ext cx="2079749" cy="166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0" y="4668279"/>
            <a:ext cx="2278563" cy="1663800"/>
          </a:xfrm>
          <a:prstGeom prst="rect">
            <a:avLst/>
          </a:prstGeom>
        </p:spPr>
      </p:pic>
      <p:pic>
        <p:nvPicPr>
          <p:cNvPr id="6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915" y="4907666"/>
            <a:ext cx="2549437" cy="14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41614-FD9F-CE47-AD80-D6808DC7C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787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S</a:t>
            </a:r>
            <a:r>
              <a:rPr lang="en-SI" sz="2800" dirty="0"/>
              <a:t>pletna stran: </a:t>
            </a:r>
            <a:r>
              <a:rPr lang="en-GB" sz="2800" dirty="0">
                <a:hlinkClick r:id="rId2"/>
              </a:rPr>
              <a:t>https://www.sustain4eu.fuds.si/</a:t>
            </a:r>
            <a:br>
              <a:rPr lang="en-GB" dirty="0"/>
            </a:br>
            <a:endParaRPr lang="en-S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6A89B8-4E4A-5543-9EEE-AA9237870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92350"/>
            <a:ext cx="10515600" cy="4217887"/>
          </a:xfrm>
        </p:spPr>
      </p:pic>
    </p:spTree>
    <p:extLst>
      <p:ext uri="{BB962C8B-B14F-4D97-AF65-F5344CB8AC3E}">
        <p14:creationId xmlns:p14="http://schemas.microsoft.com/office/powerpoint/2010/main" val="33466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488</Words>
  <Application>Microsoft Macintosh PowerPoint</Application>
  <PresentationFormat>Widescreen</PresentationFormat>
  <Paragraphs>53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  2. okrogla miza v okviru zimskega tabora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Način raziskovalnega pristopa in zbiranja podatkov </vt:lpstr>
      <vt:lpstr>PowerPoint Presentation</vt:lpstr>
      <vt:lpstr>Spletna stran: https://www.sustain4eu.fuds.si/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12th Slovenian Social Science Conference </dc:title>
  <dc:creator>Tea Golob</dc:creator>
  <cp:lastModifiedBy>Tea Golob</cp:lastModifiedBy>
  <cp:revision>13</cp:revision>
  <dcterms:created xsi:type="dcterms:W3CDTF">2020-11-24T07:04:41Z</dcterms:created>
  <dcterms:modified xsi:type="dcterms:W3CDTF">2022-03-01T08:05:43Z</dcterms:modified>
</cp:coreProperties>
</file>