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4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7" r:id="rId9"/>
    <p:sldId id="264" r:id="rId10"/>
    <p:sldId id="265" r:id="rId11"/>
    <p:sldId id="268" r:id="rId12"/>
    <p:sldId id="266" r:id="rId13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1E6C"/>
    <a:srgbClr val="FFE3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5" d="100"/>
          <a:sy n="65" d="100"/>
        </p:scale>
        <p:origin x="3082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0D216B-9E59-4EB9-90C3-667475126623}" type="datetimeFigureOut">
              <a:rPr lang="sl-SI" smtClean="0"/>
              <a:t>18. 01. 21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55E93C-8C5A-460F-A7C1-A7117214B11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85825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 hasCustomPrompt="1"/>
          </p:nvPr>
        </p:nvSpPr>
        <p:spPr>
          <a:xfrm>
            <a:off x="1524000" y="978946"/>
            <a:ext cx="9144000" cy="2377439"/>
          </a:xfrm>
        </p:spPr>
        <p:txBody>
          <a:bodyPr anchor="b">
            <a:normAutofit/>
          </a:bodyPr>
          <a:lstStyle>
            <a:lvl1pPr algn="ctr">
              <a:defRPr sz="5000">
                <a:solidFill>
                  <a:srgbClr val="111E6C"/>
                </a:solidFill>
              </a:defRPr>
            </a:lvl1pPr>
          </a:lstStyle>
          <a:p>
            <a:r>
              <a:rPr lang="sl-SI" dirty="0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55807"/>
            <a:ext cx="9144000" cy="1635284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784475" algn="l"/>
              </a:tabLst>
              <a:defRPr lang="sl-SI" b="0" i="0" baseline="0" smtClean="0">
                <a:solidFill>
                  <a:srgbClr val="111E6C"/>
                </a:solidFill>
                <a:effectLst/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/>
              <a:t>Click to edit Master subtitle style</a:t>
            </a:r>
            <a:endParaRPr lang="sl-SI" dirty="0"/>
          </a:p>
        </p:txBody>
      </p:sp>
      <p:pic>
        <p:nvPicPr>
          <p:cNvPr id="15" name="Slika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312" y="5669281"/>
            <a:ext cx="1701375" cy="59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58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236317" y="1704513"/>
            <a:ext cx="10515600" cy="4407473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7C180-F4AF-4931-A3FB-0F5B18F066AE}" type="datetimeFigureOut">
              <a:rPr lang="sl-SI" smtClean="0"/>
              <a:t>18. 01. 21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/>
              <a:t>IME PREDMETA, Predavatelj/ica</a:t>
            </a: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F195-1D02-4CC0-BCB3-3D059B404E7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84321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236317" y="365125"/>
            <a:ext cx="8336183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7C180-F4AF-4931-A3FB-0F5B18F066AE}" type="datetimeFigureOut">
              <a:rPr lang="sl-SI" smtClean="0"/>
              <a:t>18. 01. 21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/>
              <a:t>IME PREDMETA, Predavatelj/ica</a:t>
            </a: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F195-1D02-4CC0-BCB3-3D059B404E7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175010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97263-9877-B349-87FC-F30C3BAC3A74}" type="datetimeFigureOut">
              <a:rPr lang="en-US" smtClean="0"/>
              <a:t>1/18/21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188A-72C1-E445-8C75-6A12697A6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14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l-SI" dirty="0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7C180-F4AF-4931-A3FB-0F5B18F066AE}" type="datetimeFigureOut">
              <a:rPr lang="sl-SI" smtClean="0"/>
              <a:t>18. 01. 21</a:t>
            </a:fld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/>
              <a:t>IME PREDMETA, Predavatelj/ica</a:t>
            </a: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F195-1D02-4CC0-BCB3-3D059B404E7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3766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6318" y="160337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236318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7C180-F4AF-4931-A3FB-0F5B18F066AE}" type="datetimeFigureOut">
              <a:rPr lang="sl-SI" smtClean="0"/>
              <a:t>18. 01. 21</a:t>
            </a:fld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F195-1D02-4CC0-BCB3-3D059B404E7C}" type="slidenum">
              <a:rPr lang="sl-SI" smtClean="0"/>
              <a:t>‹#›</a:t>
            </a:fld>
            <a:endParaRPr lang="sl-SI"/>
          </a:p>
        </p:txBody>
      </p:sp>
      <p:sp>
        <p:nvSpPr>
          <p:cNvPr id="7" name="Označba mesta noge 5"/>
          <p:cNvSpPr>
            <a:spLocks noGrp="1"/>
          </p:cNvSpPr>
          <p:nvPr>
            <p:ph type="ftr" sz="quarter" idx="11"/>
          </p:nvPr>
        </p:nvSpPr>
        <p:spPr>
          <a:xfrm>
            <a:off x="236317" y="6354572"/>
            <a:ext cx="4114800" cy="366903"/>
          </a:xfrm>
        </p:spPr>
        <p:txBody>
          <a:bodyPr/>
          <a:lstStyle/>
          <a:p>
            <a:r>
              <a:rPr lang="sl-SI" dirty="0"/>
              <a:t>IME PREDMETA, Predavatelj/ica</a:t>
            </a:r>
          </a:p>
        </p:txBody>
      </p:sp>
    </p:spTree>
    <p:extLst>
      <p:ext uri="{BB962C8B-B14F-4D97-AF65-F5344CB8AC3E}">
        <p14:creationId xmlns:p14="http://schemas.microsoft.com/office/powerpoint/2010/main" val="2794365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236317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5570318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7C180-F4AF-4931-A3FB-0F5B18F066AE}" type="datetimeFigureOut">
              <a:rPr lang="sl-SI" smtClean="0"/>
              <a:t>18. 01. 21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/>
              <a:t>IME PREDMETA, Predavatelj/ica</a:t>
            </a: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F195-1D02-4CC0-BCB3-3D059B404E7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87670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236318" y="1783703"/>
            <a:ext cx="5157787" cy="64947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236318" y="2614034"/>
            <a:ext cx="5157787" cy="35540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5568730" y="1783867"/>
            <a:ext cx="5183188" cy="64947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5568730" y="2635623"/>
            <a:ext cx="5183188" cy="355404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l-SI" dirty="0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7C180-F4AF-4931-A3FB-0F5B18F066AE}" type="datetimeFigureOut">
              <a:rPr lang="sl-SI" smtClean="0"/>
              <a:t>18. 01. 21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/>
              <a:t>IME PREDMETA, Predavatelj/ica</a:t>
            </a:r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F195-1D02-4CC0-BCB3-3D059B404E7C}" type="slidenum">
              <a:rPr lang="sl-SI" smtClean="0"/>
              <a:t>‹#›</a:t>
            </a:fld>
            <a:endParaRPr lang="sl-SI"/>
          </a:p>
        </p:txBody>
      </p:sp>
      <p:sp>
        <p:nvSpPr>
          <p:cNvPr id="10" name="Naslov 1"/>
          <p:cNvSpPr>
            <a:spLocks noGrp="1"/>
          </p:cNvSpPr>
          <p:nvPr>
            <p:ph type="title"/>
          </p:nvPr>
        </p:nvSpPr>
        <p:spPr>
          <a:xfrm>
            <a:off x="236317" y="315008"/>
            <a:ext cx="9667238" cy="126625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26680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7C180-F4AF-4931-A3FB-0F5B18F066AE}" type="datetimeFigureOut">
              <a:rPr lang="sl-SI" smtClean="0"/>
              <a:t>18. 01. 21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/>
              <a:t>IME PREDMETA, Predavatelj/ica</a:t>
            </a:r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F195-1D02-4CC0-BCB3-3D059B404E7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81590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7C180-F4AF-4931-A3FB-0F5B18F066AE}" type="datetimeFigureOut">
              <a:rPr lang="sl-SI" smtClean="0"/>
              <a:t>18. 01. 21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/>
              <a:t>IME PREDMETA, Predavatelj/ica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F195-1D02-4CC0-BCB3-3D059B404E7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92570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631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579718" y="987425"/>
            <a:ext cx="6805458" cy="499697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236317" y="217281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7C180-F4AF-4931-A3FB-0F5B18F066AE}" type="datetimeFigureOut">
              <a:rPr lang="sl-SI" smtClean="0"/>
              <a:t>18. 01. 21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/>
              <a:t>IME PREDMETA, Predavatelj/ica</a:t>
            </a: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F195-1D02-4CC0-BCB3-3D059B404E7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97699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6318" y="457200"/>
            <a:ext cx="447015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sl-SI" dirty="0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099671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7C180-F4AF-4931-A3FB-0F5B18F066AE}" type="datetimeFigureOut">
              <a:rPr lang="sl-SI" smtClean="0"/>
              <a:t>18. 01. 21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/>
              <a:t>IME PREDMETA, Predavatelj/ica</a:t>
            </a: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F195-1D02-4CC0-BCB3-3D059B404E7C}" type="slidenum">
              <a:rPr lang="sl-SI" smtClean="0"/>
              <a:t>‹#›</a:t>
            </a:fld>
            <a:endParaRPr lang="sl-SI"/>
          </a:p>
        </p:txBody>
      </p:sp>
      <p:sp>
        <p:nvSpPr>
          <p:cNvPr id="8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236317" y="2172810"/>
            <a:ext cx="447015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6861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236317" y="315008"/>
            <a:ext cx="9667238" cy="12662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l-SI" dirty="0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236317" y="176064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dirty="0"/>
              <a:t>Uredite sloge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596916" y="6354572"/>
            <a:ext cx="13066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236317" y="6354572"/>
            <a:ext cx="4114800" cy="366903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sl-SI" dirty="0"/>
              <a:t>IME PREDMETA, Predavatelj/ica</a:t>
            </a: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9903555" y="6356350"/>
            <a:ext cx="8483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sl-SI" dirty="0"/>
              <a:t>Št. Strani</a:t>
            </a:r>
          </a:p>
        </p:txBody>
      </p:sp>
      <p:pic>
        <p:nvPicPr>
          <p:cNvPr id="14" name="Picture 2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11863449" y="0"/>
            <a:ext cx="328551" cy="6858000"/>
          </a:xfrm>
          <a:prstGeom prst="rect">
            <a:avLst/>
          </a:prstGeom>
          <a:solidFill>
            <a:srgbClr val="111E6C"/>
          </a:solidFill>
        </p:spPr>
      </p:pic>
      <p:pic>
        <p:nvPicPr>
          <p:cNvPr id="13" name="Slika 12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868" y="275922"/>
            <a:ext cx="1459414" cy="51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780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11E6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11E6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11E6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rgbClr val="111E6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11E6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11E6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47" userDrawn="1">
          <p15:clr>
            <a:srgbClr val="F26B43"/>
          </p15:clr>
        </p15:guide>
        <p15:guide id="2" pos="75" userDrawn="1">
          <p15:clr>
            <a:srgbClr val="F26B43"/>
          </p15:clr>
        </p15:guide>
        <p15:guide id="3" orient="horz" pos="73" userDrawn="1">
          <p15:clr>
            <a:srgbClr val="F26B43"/>
          </p15:clr>
        </p15:guide>
        <p15:guide id="4" pos="760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f.uni-lj.si/profiles/gradiva2/2_SEMINAR_Akcijsko%20raziskovanje_Janez_2_KROG.pdf" TargetMode="External"/><Relationship Id="rId2" Type="http://schemas.openxmlformats.org/officeDocument/2006/relationships/hyperlink" Target="https://infed.org/mobi/action-research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56577"/>
            <a:ext cx="9144000" cy="2634990"/>
          </a:xfrm>
        </p:spPr>
        <p:txBody>
          <a:bodyPr>
            <a:normAutofit/>
          </a:bodyPr>
          <a:lstStyle/>
          <a:p>
            <a:br>
              <a:rPr lang="en-US" sz="4800" dirty="0"/>
            </a:br>
            <a:br>
              <a:rPr lang="en-US" sz="4800" dirty="0"/>
            </a:br>
            <a:r>
              <a:rPr lang="en-US" sz="4800" dirty="0" err="1"/>
              <a:t>Akcijsko</a:t>
            </a:r>
            <a:r>
              <a:rPr lang="en-US" sz="4800" dirty="0"/>
              <a:t> </a:t>
            </a:r>
            <a:r>
              <a:rPr lang="en-US" sz="4800" dirty="0" err="1"/>
              <a:t>raziskovanje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19900"/>
            <a:ext cx="9144000" cy="2225021"/>
          </a:xfrm>
        </p:spPr>
        <p:txBody>
          <a:bodyPr>
            <a:normAutofit fontScale="92500"/>
          </a:bodyPr>
          <a:lstStyle/>
          <a:p>
            <a:endParaRPr lang="sl-SI" b="1" dirty="0"/>
          </a:p>
          <a:p>
            <a:r>
              <a:rPr lang="en-US" dirty="0" err="1"/>
              <a:t>Raziskovalni</a:t>
            </a:r>
            <a:r>
              <a:rPr lang="en-US" dirty="0"/>
              <a:t> </a:t>
            </a:r>
            <a:r>
              <a:rPr lang="en-US" dirty="0" err="1"/>
              <a:t>projekt</a:t>
            </a:r>
            <a:r>
              <a:rPr lang="en-US" dirty="0"/>
              <a:t> -</a:t>
            </a:r>
            <a:r>
              <a:rPr lang="sl-SI" b="1" dirty="0"/>
              <a:t>Jean Monnet Module</a:t>
            </a:r>
          </a:p>
          <a:p>
            <a:r>
              <a:rPr lang="sl-SI" b="1" dirty="0"/>
              <a:t>Krepitev civilne iniciative za trajnostni razvoj v Evropi - Sustain4EU</a:t>
            </a:r>
          </a:p>
          <a:p>
            <a:endParaRPr lang="sl-SI" b="1" dirty="0"/>
          </a:p>
          <a:p>
            <a:r>
              <a:rPr lang="sl-SI" dirty="0"/>
              <a:t>Izr. prof. dr. Tea Golob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EDDC7F-6C9F-2440-958E-9C5E858F2D13}"/>
              </a:ext>
            </a:extLst>
          </p:cNvPr>
          <p:cNvPicPr/>
          <p:nvPr/>
        </p:nvPicPr>
        <p:blipFill rotWithShape="1">
          <a:blip r:embed="rId2"/>
          <a:srcRect r="26550"/>
          <a:stretch/>
        </p:blipFill>
        <p:spPr>
          <a:xfrm>
            <a:off x="1524000" y="1156577"/>
            <a:ext cx="2205318" cy="781125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018" y="891857"/>
            <a:ext cx="1569085" cy="1045845"/>
          </a:xfrm>
          <a:prstGeom prst="rect">
            <a:avLst/>
          </a:prstGeom>
        </p:spPr>
      </p:pic>
      <p:pic>
        <p:nvPicPr>
          <p:cNvPr id="6" name="Picture 5" descr="Domov">
            <a:extLst>
              <a:ext uri="{FF2B5EF4-FFF2-40B4-BE49-F238E27FC236}">
                <a16:creationId xmlns:a16="http://schemas.microsoft.com/office/drawing/2014/main" id="{F0C3678C-2821-D14F-83D5-AF3FF02D14E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638" y="1184910"/>
            <a:ext cx="1387475" cy="4597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2838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651" y="546100"/>
            <a:ext cx="9667238" cy="1266253"/>
          </a:xfrm>
        </p:spPr>
        <p:txBody>
          <a:bodyPr/>
          <a:lstStyle/>
          <a:p>
            <a:r>
              <a:rPr lang="sl-SI" sz="3200" b="1" dirty="0"/>
              <a:t>Ključne značilnosti:</a:t>
            </a:r>
            <a:br>
              <a:rPr lang="en-GB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sl-SI" dirty="0"/>
              <a:t>vedno uteleša določene vrednote, poglede, ideologije raziskovalca in okolja</a:t>
            </a:r>
            <a:endParaRPr lang="en-GB" dirty="0"/>
          </a:p>
          <a:p>
            <a:pPr lvl="1"/>
            <a:r>
              <a:rPr lang="sl-SI" dirty="0"/>
              <a:t>vedno je prisotna osebna dimenzija, razmišljanje o lastni vlogi, načinu delovanja</a:t>
            </a:r>
            <a:endParaRPr lang="en-GB" dirty="0"/>
          </a:p>
          <a:p>
            <a:pPr lvl="1"/>
            <a:r>
              <a:rPr lang="sl-SI" dirty="0"/>
              <a:t>ni linearna, vprašanja zgoščena okole delovanja</a:t>
            </a:r>
            <a:endParaRPr lang="en-GB" dirty="0"/>
          </a:p>
          <a:p>
            <a:pPr lvl="1"/>
            <a:r>
              <a:rPr lang="sl-SI" dirty="0"/>
              <a:t>raziskava od znotraj</a:t>
            </a:r>
            <a:endParaRPr lang="en-GB" dirty="0"/>
          </a:p>
          <a:p>
            <a:endParaRPr lang="en-US" dirty="0"/>
          </a:p>
        </p:txBody>
      </p:sp>
      <p:pic>
        <p:nvPicPr>
          <p:cNvPr id="4" name="Ograda vseb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681" y="4035425"/>
            <a:ext cx="2771775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231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Community action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 err="1"/>
              <a:t>Skupnost</a:t>
            </a:r>
            <a:r>
              <a:rPr lang="en-US" dirty="0"/>
              <a:t> </a:t>
            </a:r>
            <a:r>
              <a:rPr lang="en-US" dirty="0" err="1"/>
              <a:t>kot</a:t>
            </a:r>
            <a:r>
              <a:rPr lang="en-US" dirty="0"/>
              <a:t> </a:t>
            </a:r>
            <a:r>
              <a:rPr lang="en-US" dirty="0" err="1"/>
              <a:t>enota</a:t>
            </a:r>
            <a:r>
              <a:rPr lang="en-US" dirty="0"/>
              <a:t> </a:t>
            </a:r>
            <a:r>
              <a:rPr lang="en-US" dirty="0" err="1"/>
              <a:t>analize</a:t>
            </a:r>
            <a:endParaRPr lang="en-US" dirty="0"/>
          </a:p>
          <a:p>
            <a:pPr lvl="1"/>
            <a:r>
              <a:rPr lang="en-US" dirty="0" err="1"/>
              <a:t>Krepi</a:t>
            </a:r>
            <a:r>
              <a:rPr lang="en-US" dirty="0"/>
              <a:t> </a:t>
            </a:r>
            <a:r>
              <a:rPr lang="en-US" dirty="0" err="1"/>
              <a:t>zavezništvo</a:t>
            </a:r>
            <a:r>
              <a:rPr lang="en-US" dirty="0"/>
              <a:t> med </a:t>
            </a:r>
            <a:r>
              <a:rPr lang="en-US" dirty="0" err="1"/>
              <a:t>različnimi</a:t>
            </a:r>
            <a:r>
              <a:rPr lang="en-US" dirty="0"/>
              <a:t> </a:t>
            </a:r>
            <a:r>
              <a:rPr lang="en-US" dirty="0" err="1"/>
              <a:t>deležniki</a:t>
            </a:r>
            <a:r>
              <a:rPr lang="en-US" dirty="0"/>
              <a:t> v </a:t>
            </a:r>
            <a:r>
              <a:rPr lang="en-US" dirty="0" err="1"/>
              <a:t>skupnosti</a:t>
            </a:r>
            <a:r>
              <a:rPr lang="en-US" dirty="0"/>
              <a:t> z </a:t>
            </a:r>
            <a:r>
              <a:rPr lang="en-US" dirty="0" err="1"/>
              <a:t>namenom</a:t>
            </a:r>
            <a:r>
              <a:rPr lang="en-US" dirty="0"/>
              <a:t> </a:t>
            </a:r>
            <a:r>
              <a:rPr lang="en-US" dirty="0" err="1"/>
              <a:t>raziskovanja</a:t>
            </a:r>
            <a:r>
              <a:rPr lang="en-US" dirty="0"/>
              <a:t> in </a:t>
            </a:r>
            <a:r>
              <a:rPr lang="en-US" dirty="0" err="1"/>
              <a:t>reževanja</a:t>
            </a:r>
            <a:r>
              <a:rPr lang="en-US" dirty="0"/>
              <a:t> </a:t>
            </a:r>
            <a:r>
              <a:rPr lang="en-US" dirty="0" err="1"/>
              <a:t>problemov</a:t>
            </a:r>
            <a:r>
              <a:rPr lang="en-US" dirty="0"/>
              <a:t> v </a:t>
            </a:r>
            <a:r>
              <a:rPr lang="en-US" dirty="0" err="1"/>
              <a:t>loklani</a:t>
            </a:r>
            <a:r>
              <a:rPr lang="en-US" dirty="0"/>
              <a:t> </a:t>
            </a:r>
            <a:r>
              <a:rPr lang="en-US" dirty="0" err="1"/>
              <a:t>skupnosti</a:t>
            </a:r>
            <a:endParaRPr lang="en-US" dirty="0"/>
          </a:p>
          <a:p>
            <a:pPr lvl="1"/>
            <a:r>
              <a:rPr lang="en-US" dirty="0"/>
              <a:t>Tri </a:t>
            </a:r>
            <a:r>
              <a:rPr lang="en-US" dirty="0" err="1"/>
              <a:t>pomembne</a:t>
            </a:r>
            <a:r>
              <a:rPr lang="en-US" dirty="0"/>
              <a:t> </a:t>
            </a:r>
            <a:r>
              <a:rPr lang="en-US" dirty="0" err="1"/>
              <a:t>značilnosti</a:t>
            </a:r>
            <a:r>
              <a:rPr lang="en-US" dirty="0"/>
              <a:t>:</a:t>
            </a:r>
          </a:p>
          <a:p>
            <a:pPr lvl="1"/>
            <a:r>
              <a:rPr lang="en-US" dirty="0" err="1"/>
              <a:t>Vključuje</a:t>
            </a:r>
            <a:r>
              <a:rPr lang="en-US" dirty="0"/>
              <a:t> </a:t>
            </a:r>
            <a:r>
              <a:rPr lang="en-US" dirty="0" err="1"/>
              <a:t>različne</a:t>
            </a:r>
            <a:r>
              <a:rPr lang="en-US" dirty="0"/>
              <a:t> </a:t>
            </a:r>
            <a:r>
              <a:rPr lang="en-US" dirty="0" err="1"/>
              <a:t>partnerje</a:t>
            </a:r>
            <a:r>
              <a:rPr lang="en-US" dirty="0"/>
              <a:t> in </a:t>
            </a:r>
            <a:r>
              <a:rPr lang="en-US" dirty="0" err="1"/>
              <a:t>tako</a:t>
            </a:r>
            <a:r>
              <a:rPr lang="en-US" dirty="0"/>
              <a:t> </a:t>
            </a:r>
            <a:r>
              <a:rPr lang="en-US" dirty="0" err="1"/>
              <a:t>povečuje</a:t>
            </a:r>
            <a:r>
              <a:rPr lang="en-US" dirty="0"/>
              <a:t> </a:t>
            </a:r>
            <a:r>
              <a:rPr lang="en-US" dirty="0" err="1"/>
              <a:t>kredibilnost</a:t>
            </a:r>
            <a:r>
              <a:rPr lang="en-US" dirty="0"/>
              <a:t>, </a:t>
            </a:r>
            <a:r>
              <a:rPr lang="en-US" dirty="0" err="1"/>
              <a:t>demokratično</a:t>
            </a:r>
            <a:r>
              <a:rPr lang="en-US" dirty="0"/>
              <a:t> in </a:t>
            </a:r>
            <a:r>
              <a:rPr lang="en-US" dirty="0" err="1"/>
              <a:t>premišljeno</a:t>
            </a:r>
            <a:r>
              <a:rPr lang="en-US" dirty="0"/>
              <a:t> </a:t>
            </a:r>
            <a:r>
              <a:rPr lang="en-US" dirty="0" err="1"/>
              <a:t>raziskovanje</a:t>
            </a:r>
            <a:endParaRPr lang="en-US" dirty="0"/>
          </a:p>
          <a:p>
            <a:pPr lvl="1"/>
            <a:r>
              <a:rPr lang="en-US" dirty="0" err="1"/>
              <a:t>Vodijo</a:t>
            </a:r>
            <a:r>
              <a:rPr lang="en-US" dirty="0"/>
              <a:t> </a:t>
            </a:r>
            <a:r>
              <a:rPr lang="en-US" dirty="0" err="1"/>
              <a:t>ga</a:t>
            </a:r>
            <a:r>
              <a:rPr lang="en-US" dirty="0"/>
              <a:t> </a:t>
            </a:r>
            <a:r>
              <a:rPr lang="en-US" dirty="0" err="1"/>
              <a:t>lokalno</a:t>
            </a:r>
            <a:r>
              <a:rPr lang="en-US" dirty="0"/>
              <a:t> </a:t>
            </a:r>
            <a:r>
              <a:rPr lang="en-US" dirty="0" err="1"/>
              <a:t>definirani</a:t>
            </a:r>
            <a:r>
              <a:rPr lang="en-US" dirty="0"/>
              <a:t> </a:t>
            </a:r>
            <a:r>
              <a:rPr lang="en-US" dirty="0" err="1"/>
              <a:t>problemi</a:t>
            </a:r>
            <a:r>
              <a:rPr lang="en-US" dirty="0"/>
              <a:t>, </a:t>
            </a:r>
            <a:r>
              <a:rPr lang="en-US" dirty="0" err="1"/>
              <a:t>usmerjen</a:t>
            </a:r>
            <a:r>
              <a:rPr lang="en-US" dirty="0"/>
              <a:t> k </a:t>
            </a:r>
            <a:r>
              <a:rPr lang="en-US" dirty="0" err="1"/>
              <a:t>družbeni</a:t>
            </a:r>
            <a:r>
              <a:rPr lang="en-US" dirty="0"/>
              <a:t> </a:t>
            </a:r>
            <a:r>
              <a:rPr lang="en-US" dirty="0" err="1"/>
              <a:t>pravičnosti</a:t>
            </a:r>
            <a:endParaRPr lang="en-US" dirty="0"/>
          </a:p>
          <a:p>
            <a:pPr lvl="1"/>
            <a:r>
              <a:rPr lang="en-US" dirty="0" err="1"/>
              <a:t>Nanaša</a:t>
            </a:r>
            <a:r>
              <a:rPr lang="en-US" dirty="0"/>
              <a:t> se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izobraževanje</a:t>
            </a:r>
            <a:r>
              <a:rPr lang="en-US" dirty="0"/>
              <a:t> in </a:t>
            </a:r>
            <a:r>
              <a:rPr lang="en-US" dirty="0" err="1"/>
              <a:t>opolnomočenje</a:t>
            </a:r>
            <a:r>
              <a:rPr lang="en-US" dirty="0"/>
              <a:t> </a:t>
            </a:r>
            <a:r>
              <a:rPr lang="en-US" dirty="0" err="1"/>
              <a:t>skupnosti</a:t>
            </a:r>
            <a:r>
              <a:rPr lang="en-US" dirty="0"/>
              <a:t>. </a:t>
            </a:r>
            <a:r>
              <a:rPr lang="en-US" dirty="0" err="1"/>
              <a:t>Spodbuja</a:t>
            </a:r>
            <a:r>
              <a:rPr lang="en-US" dirty="0"/>
              <a:t> </a:t>
            </a:r>
            <a:r>
              <a:rPr lang="en-US" dirty="0" err="1"/>
              <a:t>ljudi</a:t>
            </a:r>
            <a:r>
              <a:rPr lang="en-US" dirty="0"/>
              <a:t>, da </a:t>
            </a:r>
            <a:r>
              <a:rPr lang="en-US" dirty="0" err="1"/>
              <a:t>pridobijo</a:t>
            </a:r>
            <a:r>
              <a:rPr lang="en-US" dirty="0"/>
              <a:t> </a:t>
            </a:r>
            <a:r>
              <a:rPr lang="en-US" dirty="0" err="1"/>
              <a:t>nove</a:t>
            </a:r>
            <a:r>
              <a:rPr lang="en-US" dirty="0"/>
              <a:t> </a:t>
            </a:r>
            <a:r>
              <a:rPr lang="en-US" dirty="0" err="1"/>
              <a:t>veščine</a:t>
            </a:r>
            <a:r>
              <a:rPr lang="en-US" dirty="0"/>
              <a:t>, </a:t>
            </a:r>
            <a:r>
              <a:rPr lang="en-US" dirty="0" err="1"/>
              <a:t>razmišljajo</a:t>
            </a:r>
            <a:r>
              <a:rPr lang="en-US" dirty="0"/>
              <a:t> o </a:t>
            </a:r>
            <a:r>
              <a:rPr lang="en-US" dirty="0" err="1"/>
              <a:t>svojem</a:t>
            </a:r>
            <a:r>
              <a:rPr lang="en-US" dirty="0"/>
              <a:t> </a:t>
            </a:r>
            <a:r>
              <a:rPr lang="en-US" dirty="0" err="1"/>
              <a:t>položaju</a:t>
            </a:r>
            <a:r>
              <a:rPr lang="en-US" dirty="0"/>
              <a:t> v </a:t>
            </a:r>
            <a:r>
              <a:rPr lang="en-US" dirty="0" err="1"/>
              <a:t>družbi</a:t>
            </a:r>
            <a:r>
              <a:rPr lang="en-US" dirty="0"/>
              <a:t> in </a:t>
            </a:r>
            <a:r>
              <a:rPr lang="en-US" dirty="0" err="1"/>
              <a:t>delujejo</a:t>
            </a:r>
            <a:r>
              <a:rPr lang="en-US" dirty="0"/>
              <a:t> v </a:t>
            </a:r>
            <a:r>
              <a:rPr lang="en-US" dirty="0" err="1"/>
              <a:t>tej</a:t>
            </a:r>
            <a:r>
              <a:rPr lang="en-US" dirty="0"/>
              <a:t> </a:t>
            </a:r>
            <a:r>
              <a:rPr lang="en-US" dirty="0" err="1"/>
              <a:t>smeri</a:t>
            </a:r>
            <a:endParaRPr lang="en-US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669925"/>
            <a:ext cx="1740305" cy="152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8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200" b="1" dirty="0"/>
              <a:t>Viri na katerih temelji gradivo ppt: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sl-SI" dirty="0"/>
              <a:t> Noffke in Somekh 2011 Action research, v: Somekh in Lewin (2011) Theory and Methods in Social Research </a:t>
            </a:r>
          </a:p>
          <a:p>
            <a:pPr lvl="1"/>
            <a:r>
              <a:rPr lang="sl-SI" dirty="0">
                <a:hlinkClick r:id="rId2"/>
              </a:rPr>
              <a:t>https://infed.org/mobi/action-research/</a:t>
            </a:r>
            <a:endParaRPr lang="sl-SI" dirty="0"/>
          </a:p>
          <a:p>
            <a:pPr lvl="1"/>
            <a:r>
              <a:rPr lang="sl-SI" dirty="0"/>
              <a:t>Janez Vogrinc, Akcijsko raziskovanje 2011, </a:t>
            </a:r>
            <a:r>
              <a:rPr lang="sl-SI" dirty="0">
                <a:hlinkClick r:id="rId3" invalidUrl="http://www.pef.uni-lj.si/profiles/gradiva2/2_SEMINAR_Akcijsko raziskovanje_Janez_2_KROG.pdf"/>
              </a:rPr>
              <a:t>http://www.pef.uni-lj.si/profiles/gradiva2/2_SEMINAR_Akcijsko%20raziskovanje_Janez_2_KROG.pdf</a:t>
            </a:r>
            <a:endParaRPr lang="sl-SI" dirty="0"/>
          </a:p>
          <a:p>
            <a:pPr lvl="1"/>
            <a:r>
              <a:rPr lang="sl-SI" dirty="0"/>
              <a:t>Julie L. Ozanne and Laurel Anderson. 2010. Community Action Research</a:t>
            </a:r>
          </a:p>
          <a:p>
            <a:endParaRPr lang="sl-SI" dirty="0"/>
          </a:p>
          <a:p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829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98" y="326297"/>
            <a:ext cx="9667238" cy="1266253"/>
          </a:xfrm>
        </p:spPr>
        <p:txBody>
          <a:bodyPr>
            <a:normAutofit/>
          </a:bodyPr>
          <a:lstStyle/>
          <a:p>
            <a:r>
              <a:rPr lang="en-US" sz="3200" b="1" dirty="0"/>
              <a:t>KAJ JE TO?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sl-SI" dirty="0"/>
          </a:p>
          <a:p>
            <a:pPr lvl="2"/>
            <a:r>
              <a:rPr lang="sl-SI" dirty="0"/>
              <a:t>Široka paleta praks raziskovanja</a:t>
            </a:r>
            <a:endParaRPr lang="en-GB" dirty="0"/>
          </a:p>
          <a:p>
            <a:pPr lvl="2"/>
            <a:r>
              <a:rPr lang="sl-SI" dirty="0"/>
              <a:t>Ni linearni proces ustvarjanja znanja – združuje razvoj prakse/delovanja z generiranje raziskovalnega znanja c cikličnem proces</a:t>
            </a:r>
            <a:endParaRPr lang="en-GB" dirty="0"/>
          </a:p>
          <a:p>
            <a:pPr lvl="2"/>
            <a:r>
              <a:rPr lang="sl-SI" dirty="0"/>
              <a:t>Delovanje ustvarja znanje in teorijo – te pa potem testiramo – kar vodi v novo ustvarjanje znanj-ponovno testiramo...</a:t>
            </a:r>
            <a:endParaRPr lang="en-GB" dirty="0"/>
          </a:p>
          <a:p>
            <a:pPr lvl="2"/>
            <a:r>
              <a:rPr lang="sl-SI" dirty="0"/>
              <a:t>Ni raziskava o družbenih fenomenih, ampak v družbenih fenomenih, od znotraj</a:t>
            </a:r>
            <a:endParaRPr lang="en-GB" dirty="0"/>
          </a:p>
          <a:p>
            <a:pPr lvl="2"/>
            <a:r>
              <a:rPr lang="sl-SI" dirty="0"/>
              <a:t>Sodelovanje med raziskovalcem in subjektom raziskave</a:t>
            </a:r>
            <a:endParaRPr lang="en-GB" dirty="0"/>
          </a:p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379" y="746014"/>
            <a:ext cx="2106726" cy="151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21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27000"/>
            <a:ext cx="10515600" cy="5378941"/>
          </a:xfrm>
        </p:spPr>
        <p:txBody>
          <a:bodyPr/>
          <a:lstStyle/>
          <a:p>
            <a:pPr lvl="1"/>
            <a:r>
              <a:rPr lang="sl-SI" dirty="0"/>
              <a:t>Veliko raziskav ima poudarek na družbeni in ekonomski pravičnosti</a:t>
            </a:r>
            <a:endParaRPr lang="en-GB" dirty="0"/>
          </a:p>
          <a:p>
            <a:pPr lvl="1"/>
            <a:endParaRPr lang="en-GB" dirty="0"/>
          </a:p>
          <a:p>
            <a:pPr lvl="1"/>
            <a:r>
              <a:rPr lang="sl-SI" dirty="0"/>
              <a:t>Korenine v aktivizmu – začetek 20. Stoletja, feministične in anti-rasistične korenine, izvor v družbenem boju, pobembna vloga postkolonialističnih gibanj</a:t>
            </a:r>
            <a:endParaRPr lang="en-GB" dirty="0"/>
          </a:p>
          <a:p>
            <a:pPr lvl="1"/>
            <a:r>
              <a:rPr lang="sl-SI" dirty="0"/>
              <a:t> PAR (participatory action research) – v organizacijskem delovanju in NVO-jih</a:t>
            </a:r>
            <a:endParaRPr lang="en-GB" dirty="0"/>
          </a:p>
          <a:p>
            <a:pPr lvl="1"/>
            <a:endParaRPr lang="en-GB" dirty="0"/>
          </a:p>
          <a:p>
            <a:pPr lvl="1"/>
            <a:r>
              <a:rPr lang="sl-SI" dirty="0"/>
              <a:t>Paulo Freire – research with emancipatory ends</a:t>
            </a:r>
            <a:endParaRPr lang="en-GB" dirty="0"/>
          </a:p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866" y="3745087"/>
            <a:ext cx="2157366" cy="143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470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Kurt Lewin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118100" cy="4351338"/>
          </a:xfrm>
        </p:spPr>
        <p:txBody>
          <a:bodyPr>
            <a:normAutofit/>
          </a:bodyPr>
          <a:lstStyle/>
          <a:p>
            <a:pPr lvl="0"/>
            <a:r>
              <a:rPr lang="sl-SI" sz="2400" dirty="0"/>
              <a:t>WWII</a:t>
            </a:r>
            <a:endParaRPr lang="en-GB" sz="2400" dirty="0"/>
          </a:p>
          <a:p>
            <a:pPr lvl="0"/>
            <a:r>
              <a:rPr lang="sl-SI" sz="2400" dirty="0"/>
              <a:t>Psiholog in begunec in nacistične Nemčije</a:t>
            </a:r>
            <a:endParaRPr lang="en-GB" sz="2400" dirty="0"/>
          </a:p>
          <a:p>
            <a:pPr lvl="0"/>
            <a:r>
              <a:rPr lang="sl-SI" sz="2400" dirty="0"/>
              <a:t>Demokratični procesi in predsodki</a:t>
            </a:r>
            <a:endParaRPr lang="en-GB" sz="2400" dirty="0"/>
          </a:p>
          <a:p>
            <a:pPr lvl="0"/>
            <a:r>
              <a:rPr lang="sl-SI" sz="2400" dirty="0"/>
              <a:t>Razdelil AR na tri cikle, na niz korakov v spirali, v akterih vsak sestoji iz načrtovanja, akcije in ocene doseženega rezultata </a:t>
            </a:r>
            <a:r>
              <a:rPr lang="mr-IN" sz="2400" dirty="0"/>
              <a:t>–</a:t>
            </a:r>
            <a:r>
              <a:rPr lang="sl-SI" sz="2400" dirty="0"/>
              <a:t> so emd seboj povezani</a:t>
            </a:r>
            <a:endParaRPr lang="en-GB" sz="24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300" y="1027906"/>
            <a:ext cx="53975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94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97775"/>
            <a:ext cx="10515600" cy="5279188"/>
          </a:xfrm>
        </p:spPr>
        <p:txBody>
          <a:bodyPr>
            <a:normAutofit fontScale="85000" lnSpcReduction="20000"/>
          </a:bodyPr>
          <a:lstStyle/>
          <a:p>
            <a:pPr lvl="0" algn="just"/>
            <a:r>
              <a:rPr lang="sl-SI" dirty="0"/>
              <a:t>V USA ponoven razcvet v 80s, predvsem na področju izobraževanja in samo-učenja učiteljev</a:t>
            </a:r>
            <a:endParaRPr lang="en-GB" dirty="0"/>
          </a:p>
          <a:p>
            <a:pPr algn="just"/>
            <a:endParaRPr lang="en-GB" dirty="0"/>
          </a:p>
          <a:p>
            <a:pPr lvl="0" algn="just"/>
            <a:r>
              <a:rPr lang="sl-SI" dirty="0"/>
              <a:t>AR kot raziskava za izboljšanje lastnega delovanja znotraj skupine; poudarek na zunanjih pomočnikih strokovnajkih; vprašanje razmerja moči</a:t>
            </a:r>
            <a:r>
              <a:rPr lang="en-GB" dirty="0"/>
              <a:t> - </a:t>
            </a:r>
            <a:r>
              <a:rPr lang="sl-SI" dirty="0">
                <a:solidFill>
                  <a:schemeClr val="accent6">
                    <a:lumMod val="75000"/>
                  </a:schemeClr>
                </a:solidFill>
              </a:rPr>
              <a:t>Samo-reflektivno raziskovanje, zakaj počnemo kar počnemo in kako (Donald Schön (1983).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  <a:p>
            <a:pPr algn="just"/>
            <a:endParaRPr lang="en-GB" dirty="0"/>
          </a:p>
          <a:p>
            <a:pPr algn="just"/>
            <a:r>
              <a:rPr lang="sl-SI" dirty="0"/>
              <a:t>Raziskava nekoga od zunaj, ki prode v izbrano situacijo in vključi 'insiderje' v raziskavo - </a:t>
            </a:r>
            <a:r>
              <a:rPr lang="sl-SI" dirty="0">
                <a:solidFill>
                  <a:schemeClr val="accent6">
                    <a:lumMod val="75000"/>
                  </a:schemeClr>
                </a:solidFill>
              </a:rPr>
              <a:t>Sistematično zbiranje informacij, ki je namenjeno neposredni družbeni spremembi (Bogdan and Biklen 1992)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  <a:p>
            <a:pPr lvl="0" algn="just"/>
            <a:endParaRPr lang="en-GB" dirty="0"/>
          </a:p>
          <a:p>
            <a:pPr algn="just"/>
            <a:endParaRPr lang="en-GB" dirty="0"/>
          </a:p>
          <a:p>
            <a:pPr lvl="1" algn="just"/>
            <a:r>
              <a:rPr lang="sl-SI" sz="2800" dirty="0"/>
              <a:t>Profesionalni</a:t>
            </a:r>
            <a:endParaRPr lang="en-GB" sz="2800" dirty="0"/>
          </a:p>
          <a:p>
            <a:pPr lvl="1" algn="just"/>
            <a:r>
              <a:rPr lang="sl-SI" sz="2800" dirty="0"/>
              <a:t>Osebni</a:t>
            </a:r>
            <a:endParaRPr lang="en-GB" sz="2800" dirty="0"/>
          </a:p>
          <a:p>
            <a:pPr lvl="1" algn="just"/>
            <a:r>
              <a:rPr lang="sl-SI" sz="2800" dirty="0"/>
              <a:t>Politični</a:t>
            </a:r>
            <a:endParaRPr lang="en-GB" sz="2800" dirty="0"/>
          </a:p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493" y="4192940"/>
            <a:ext cx="2288823" cy="22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696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3200" b="1" dirty="0"/>
              <a:t>Raziskovalni načrt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28776"/>
            <a:ext cx="10515600" cy="4351338"/>
          </a:xfrm>
        </p:spPr>
        <p:txBody>
          <a:bodyPr/>
          <a:lstStyle/>
          <a:p>
            <a:pPr lvl="0"/>
            <a:r>
              <a:rPr lang="sl-SI" sz="2400" dirty="0"/>
              <a:t>Ne začne se nujno z raziskovalnim vprašanjem, je prožen raziskovalni načrt</a:t>
            </a:r>
            <a:endParaRPr lang="en-GB" sz="2400" dirty="0"/>
          </a:p>
          <a:p>
            <a:pPr lvl="0"/>
            <a:r>
              <a:rPr lang="sl-SI" sz="2400" dirty="0"/>
              <a:t>Gonilo je želja po spremembi/inovaciji, raziskovanje se razgradi na posamezne urezničljive korake, vsak pa je usmerjen v dejavnost s konkretnimi cilji (število odvisno od problema)</a:t>
            </a:r>
            <a:endParaRPr lang="en-GB" sz="2400" dirty="0"/>
          </a:p>
          <a:p>
            <a:pPr lvl="0"/>
            <a:r>
              <a:rPr lang="sl-SI" sz="2400" dirty="0"/>
              <a:t>Skozi proces načrtovanja akcij/delovanja (intervencij v družbeno situacijo) se poglablja razumevanje družbenih procesov in razvoj novih strategij za izboljšavo</a:t>
            </a:r>
            <a:endParaRPr lang="en-GB" sz="2400" dirty="0"/>
          </a:p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890" y="4232032"/>
            <a:ext cx="3436019" cy="179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63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3200" b="1" dirty="0"/>
              <a:t>Na začetku nekaj splošnih odločitev:</a:t>
            </a:r>
            <a:br>
              <a:rPr lang="en-GB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6785"/>
            <a:ext cx="10515600" cy="4880178"/>
          </a:xfrm>
        </p:spPr>
        <p:txBody>
          <a:bodyPr>
            <a:normAutofit/>
          </a:bodyPr>
          <a:lstStyle/>
          <a:p>
            <a:pPr lvl="0"/>
            <a:r>
              <a:rPr lang="sl-SI" sz="2400" dirty="0"/>
              <a:t>Kdo bo vključen? Ali bo študija posameznikovega delovanja v točno definiranih postavitvah (bolnišnični oddelek), ali širše (študija organizacijskih spremeb v šoli)</a:t>
            </a:r>
            <a:endParaRPr lang="en-GB" sz="2400" dirty="0"/>
          </a:p>
          <a:p>
            <a:pPr lvl="0"/>
            <a:r>
              <a:rPr lang="sl-SI" sz="2400" dirty="0"/>
              <a:t>V vsakem primeru treba razrešiti, kdo bo sodeloval</a:t>
            </a:r>
            <a:endParaRPr lang="en-GB" sz="2400" dirty="0"/>
          </a:p>
          <a:p>
            <a:pPr lvl="0"/>
            <a:r>
              <a:rPr lang="sl-SI" sz="2400" dirty="0"/>
              <a:t>Postopoma se lahko vključuje več in več ljudi</a:t>
            </a:r>
            <a:endParaRPr lang="en-GB" sz="2400" dirty="0"/>
          </a:p>
          <a:p>
            <a:pPr lvl="0"/>
            <a:r>
              <a:rPr lang="sl-SI" sz="2400" dirty="0"/>
              <a:t>Etična vprašanja</a:t>
            </a:r>
            <a:endParaRPr lang="en-GB" sz="2400" dirty="0"/>
          </a:p>
          <a:p>
            <a:pPr lvl="0"/>
            <a:r>
              <a:rPr lang="sl-SI" sz="2400" dirty="0"/>
              <a:t>Je kolaborativen proces</a:t>
            </a:r>
            <a:endParaRPr lang="en-GB" sz="2400" dirty="0"/>
          </a:p>
          <a:p>
            <a:pPr lvl="0"/>
            <a:r>
              <a:rPr lang="sl-SI" sz="2400" dirty="0"/>
              <a:t>Kvalitativni in kvantitativni podatki</a:t>
            </a:r>
            <a:endParaRPr lang="en-GB" sz="2400" dirty="0"/>
          </a:p>
          <a:p>
            <a:pPr lvl="0"/>
            <a:r>
              <a:rPr lang="sl-SI" sz="2400" dirty="0"/>
              <a:t>Ključno je delovanje in to vpliva na metode</a:t>
            </a:r>
            <a:endParaRPr lang="en-GB" sz="2400" dirty="0"/>
          </a:p>
          <a:p>
            <a:pPr lvl="1"/>
            <a:r>
              <a:rPr lang="sl-SI" sz="2000" dirty="0"/>
              <a:t>Če želimo vplivati na policy – večji poudarek na kvantitativne metode</a:t>
            </a:r>
            <a:endParaRPr lang="en-GB" sz="2000" dirty="0"/>
          </a:p>
          <a:p>
            <a:pPr lvl="1"/>
            <a:r>
              <a:rPr lang="sl-SI" sz="2000" dirty="0"/>
              <a:t>Mikro okolje – kvalitativne</a:t>
            </a:r>
            <a:endParaRPr lang="en-GB" sz="2000" dirty="0"/>
          </a:p>
          <a:p>
            <a:pPr lvl="1"/>
            <a:r>
              <a:rPr lang="sl-SI" sz="2000" dirty="0"/>
              <a:t>Triangulacija</a:t>
            </a:r>
            <a:endParaRPr lang="en-GB" sz="2000" dirty="0"/>
          </a:p>
          <a:p>
            <a:endParaRPr lang="en-US" dirty="0"/>
          </a:p>
        </p:txBody>
      </p:sp>
      <p:pic>
        <p:nvPicPr>
          <p:cNvPr id="4" name="Ograda vseb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579586"/>
            <a:ext cx="1981200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340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8806" y="326297"/>
            <a:ext cx="9667238" cy="1266253"/>
          </a:xfrm>
        </p:spPr>
        <p:txBody>
          <a:bodyPr/>
          <a:lstStyle/>
          <a:p>
            <a:r>
              <a:rPr lang="en-US" dirty="0" err="1"/>
              <a:t>Potek</a:t>
            </a:r>
            <a:r>
              <a:rPr lang="en-US" dirty="0"/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55462"/>
            <a:ext cx="10515600" cy="4351338"/>
          </a:xfrm>
        </p:spPr>
        <p:txBody>
          <a:bodyPr>
            <a:normAutofit/>
          </a:bodyPr>
          <a:lstStyle/>
          <a:p>
            <a:pPr lvl="1"/>
            <a:r>
              <a:rPr lang="en-US" dirty="0" err="1"/>
              <a:t>Vprašanje</a:t>
            </a:r>
            <a:r>
              <a:rPr lang="en-US" dirty="0"/>
              <a:t>: </a:t>
            </a:r>
            <a:r>
              <a:rPr lang="en-US" dirty="0" err="1"/>
              <a:t>kaj</a:t>
            </a:r>
            <a:r>
              <a:rPr lang="en-US" dirty="0"/>
              <a:t> me </a:t>
            </a:r>
            <a:r>
              <a:rPr lang="en-US" dirty="0" err="1"/>
              <a:t>zanima</a:t>
            </a:r>
            <a:r>
              <a:rPr lang="en-US" dirty="0"/>
              <a:t>?</a:t>
            </a:r>
          </a:p>
          <a:p>
            <a:pPr lvl="1"/>
            <a:r>
              <a:rPr lang="en-US" dirty="0" err="1"/>
              <a:t>Raziskava</a:t>
            </a:r>
            <a:r>
              <a:rPr lang="en-US" dirty="0"/>
              <a:t> </a:t>
            </a:r>
            <a:r>
              <a:rPr lang="en-US" dirty="0" err="1"/>
              <a:t>terena</a:t>
            </a:r>
            <a:r>
              <a:rPr lang="en-US" dirty="0"/>
              <a:t>: </a:t>
            </a:r>
            <a:r>
              <a:rPr lang="en-US" dirty="0" err="1"/>
              <a:t>kaj</a:t>
            </a:r>
            <a:r>
              <a:rPr lang="en-US" dirty="0"/>
              <a:t> se </a:t>
            </a:r>
            <a:r>
              <a:rPr lang="en-US" dirty="0" err="1"/>
              <a:t>zdaj</a:t>
            </a:r>
            <a:r>
              <a:rPr lang="en-US" dirty="0"/>
              <a:t> </a:t>
            </a:r>
            <a:r>
              <a:rPr lang="en-US" dirty="0" err="1"/>
              <a:t>dogaja</a:t>
            </a:r>
            <a:endParaRPr lang="en-US" dirty="0"/>
          </a:p>
          <a:p>
            <a:pPr lvl="1"/>
            <a:r>
              <a:rPr lang="en-US" dirty="0" err="1"/>
              <a:t>Kaj</a:t>
            </a:r>
            <a:r>
              <a:rPr lang="en-US" dirty="0"/>
              <a:t> </a:t>
            </a:r>
            <a:r>
              <a:rPr lang="en-US" dirty="0" err="1"/>
              <a:t>želim</a:t>
            </a:r>
            <a:r>
              <a:rPr lang="en-US" dirty="0"/>
              <a:t> </a:t>
            </a:r>
            <a:r>
              <a:rPr lang="en-US" dirty="0" err="1"/>
              <a:t>doseč</a:t>
            </a:r>
            <a:r>
              <a:rPr lang="en-US" dirty="0"/>
              <a:t>, </a:t>
            </a:r>
            <a:r>
              <a:rPr lang="en-US" dirty="0" err="1"/>
              <a:t>kaj</a:t>
            </a:r>
            <a:r>
              <a:rPr lang="en-US" dirty="0"/>
              <a:t> </a:t>
            </a:r>
            <a:r>
              <a:rPr lang="en-US" dirty="0" err="1"/>
              <a:t>lahko</a:t>
            </a:r>
            <a:r>
              <a:rPr lang="en-US" dirty="0"/>
              <a:t> </a:t>
            </a:r>
            <a:r>
              <a:rPr lang="en-US" dirty="0" err="1"/>
              <a:t>naredimi</a:t>
            </a:r>
            <a:r>
              <a:rPr lang="en-US" dirty="0"/>
              <a:t>?</a:t>
            </a:r>
          </a:p>
          <a:p>
            <a:pPr lvl="1"/>
            <a:r>
              <a:rPr lang="en-US" dirty="0" err="1"/>
              <a:t>Načrt</a:t>
            </a:r>
            <a:r>
              <a:rPr lang="en-US" dirty="0"/>
              <a:t> </a:t>
            </a:r>
            <a:r>
              <a:rPr lang="en-US" dirty="0" err="1"/>
              <a:t>akcije</a:t>
            </a:r>
            <a:r>
              <a:rPr lang="en-US" dirty="0"/>
              <a:t>, </a:t>
            </a:r>
            <a:r>
              <a:rPr lang="en-US" dirty="0" err="1"/>
              <a:t>koraki</a:t>
            </a:r>
            <a:r>
              <a:rPr lang="en-US" dirty="0"/>
              <a:t> </a:t>
            </a:r>
            <a:r>
              <a:rPr lang="en-US" dirty="0" err="1"/>
              <a:t>usmerjeni</a:t>
            </a:r>
            <a:r>
              <a:rPr lang="en-US" dirty="0"/>
              <a:t> k </a:t>
            </a:r>
            <a:r>
              <a:rPr lang="en-US" dirty="0" err="1"/>
              <a:t>akciji</a:t>
            </a:r>
            <a:r>
              <a:rPr lang="en-US" dirty="0"/>
              <a:t>, </a:t>
            </a:r>
            <a:r>
              <a:rPr lang="en-US" dirty="0" err="1"/>
              <a:t>določim</a:t>
            </a:r>
            <a:r>
              <a:rPr lang="en-US" dirty="0"/>
              <a:t> </a:t>
            </a:r>
            <a:r>
              <a:rPr lang="en-US" dirty="0" err="1"/>
              <a:t>kaj</a:t>
            </a:r>
            <a:r>
              <a:rPr lang="en-US" dirty="0"/>
              <a:t> </a:t>
            </a:r>
            <a:r>
              <a:rPr lang="en-US" dirty="0" err="1"/>
              <a:t>bom</a:t>
            </a:r>
            <a:r>
              <a:rPr lang="en-US" dirty="0"/>
              <a:t> </a:t>
            </a:r>
            <a:r>
              <a:rPr lang="en-US" dirty="0" err="1"/>
              <a:t>storil</a:t>
            </a:r>
            <a:r>
              <a:rPr lang="en-US" dirty="0"/>
              <a:t> in </a:t>
            </a:r>
            <a:r>
              <a:rPr lang="en-US" dirty="0" err="1"/>
              <a:t>kdo</a:t>
            </a:r>
            <a:r>
              <a:rPr lang="en-US" dirty="0"/>
              <a:t> </a:t>
            </a:r>
            <a:r>
              <a:rPr lang="en-US" dirty="0" err="1"/>
              <a:t>bo</a:t>
            </a:r>
            <a:r>
              <a:rPr lang="en-US" dirty="0"/>
              <a:t> </a:t>
            </a:r>
            <a:r>
              <a:rPr lang="en-US" dirty="0" err="1"/>
              <a:t>sodeloval</a:t>
            </a:r>
            <a:endParaRPr lang="en-US" dirty="0"/>
          </a:p>
          <a:p>
            <a:pPr lvl="1"/>
            <a:r>
              <a:rPr lang="en-US" dirty="0" err="1"/>
              <a:t>Natančen</a:t>
            </a:r>
            <a:r>
              <a:rPr lang="en-US" dirty="0"/>
              <a:t> </a:t>
            </a:r>
            <a:r>
              <a:rPr lang="en-US" dirty="0" err="1"/>
              <a:t>urnik</a:t>
            </a:r>
            <a:endParaRPr lang="en-US" dirty="0"/>
          </a:p>
          <a:p>
            <a:pPr lvl="1"/>
            <a:r>
              <a:rPr lang="en-US" dirty="0" err="1"/>
              <a:t>Določimo</a:t>
            </a:r>
            <a:r>
              <a:rPr lang="en-US" dirty="0"/>
              <a:t> </a:t>
            </a:r>
            <a:r>
              <a:rPr lang="en-US" dirty="0" err="1"/>
              <a:t>način</a:t>
            </a:r>
            <a:r>
              <a:rPr lang="en-US" dirty="0"/>
              <a:t>, </a:t>
            </a:r>
            <a:r>
              <a:rPr lang="en-US" dirty="0" err="1"/>
              <a:t>kako</a:t>
            </a:r>
            <a:r>
              <a:rPr lang="en-US" dirty="0"/>
              <a:t> </a:t>
            </a:r>
            <a:r>
              <a:rPr lang="en-US" dirty="0" err="1"/>
              <a:t>bomo</a:t>
            </a:r>
            <a:r>
              <a:rPr lang="en-US" dirty="0"/>
              <a:t> </a:t>
            </a:r>
            <a:r>
              <a:rPr lang="en-US" dirty="0" err="1"/>
              <a:t>spremljali</a:t>
            </a:r>
            <a:r>
              <a:rPr lang="en-US" dirty="0"/>
              <a:t> </a:t>
            </a:r>
            <a:r>
              <a:rPr lang="en-US" dirty="0" err="1"/>
              <a:t>učinke</a:t>
            </a:r>
            <a:endParaRPr lang="en-US" dirty="0"/>
          </a:p>
          <a:p>
            <a:pPr lvl="1"/>
            <a:r>
              <a:rPr lang="en-US" dirty="0" err="1"/>
              <a:t>Gremo</a:t>
            </a:r>
            <a:r>
              <a:rPr lang="en-US" dirty="0"/>
              <a:t> v </a:t>
            </a:r>
            <a:r>
              <a:rPr lang="en-US" dirty="0" err="1"/>
              <a:t>akcijo</a:t>
            </a:r>
            <a:r>
              <a:rPr lang="mr-IN" dirty="0"/>
              <a:t>…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 err="1"/>
              <a:t>Potem</a:t>
            </a:r>
            <a:r>
              <a:rPr lang="en-US" dirty="0"/>
              <a:t> v </a:t>
            </a:r>
            <a:r>
              <a:rPr lang="en-US" dirty="0" err="1"/>
              <a:t>raziskavi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korake</a:t>
            </a:r>
            <a:r>
              <a:rPr lang="en-US" dirty="0"/>
              <a:t> </a:t>
            </a:r>
            <a:r>
              <a:rPr lang="en-US" dirty="0" err="1"/>
              <a:t>ponovimo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562" y="1016000"/>
            <a:ext cx="2354340" cy="168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217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48393"/>
            <a:ext cx="10515600" cy="5528570"/>
          </a:xfrm>
        </p:spPr>
        <p:txBody>
          <a:bodyPr>
            <a:normAutofit/>
          </a:bodyPr>
          <a:lstStyle/>
          <a:p>
            <a:pPr lvl="0"/>
            <a:r>
              <a:rPr lang="sl-SI" sz="2400" dirty="0"/>
              <a:t>Dodana vrednost: izboljšava splošne družbene situacije v kateri se raziskoujejo prakse – lokalno in tudi globalno</a:t>
            </a:r>
            <a:endParaRPr lang="en-GB" sz="2400" dirty="0"/>
          </a:p>
          <a:p>
            <a:endParaRPr lang="en-GB" sz="2400" dirty="0"/>
          </a:p>
          <a:p>
            <a:pPr lvl="0"/>
            <a:r>
              <a:rPr lang="sl-SI" sz="2400" dirty="0"/>
              <a:t>Primer: a community organising story (Noffke in Somekh 2011, 98)</a:t>
            </a:r>
            <a:endParaRPr lang="en-GB" sz="2400" dirty="0"/>
          </a:p>
          <a:p>
            <a:pPr lvl="1"/>
            <a:r>
              <a:rPr lang="sl-SI" sz="2000" dirty="0"/>
              <a:t>Raziskovalna skupina se je ukvarjala z vrzelmi med dosežki različinh etničnih skupin v soseski</a:t>
            </a:r>
            <a:endParaRPr lang="en-GB" sz="2000" dirty="0"/>
          </a:p>
          <a:p>
            <a:pPr lvl="1"/>
            <a:r>
              <a:rPr lang="sl-SI" sz="2000" dirty="0"/>
              <a:t>Temeljito poznavanje skupnosti: </a:t>
            </a:r>
            <a:endParaRPr lang="en-GB" sz="2000" dirty="0"/>
          </a:p>
          <a:p>
            <a:pPr lvl="2"/>
            <a:r>
              <a:rPr lang="sl-SI" sz="2000" dirty="0"/>
              <a:t>globje razumevanje delovanja staršev</a:t>
            </a:r>
            <a:endParaRPr lang="en-GB" sz="2000" dirty="0"/>
          </a:p>
          <a:p>
            <a:pPr lvl="2"/>
            <a:r>
              <a:rPr lang="sl-SI" sz="2000" dirty="0"/>
              <a:t>policy making</a:t>
            </a:r>
            <a:endParaRPr lang="en-GB" sz="2000" dirty="0"/>
          </a:p>
          <a:p>
            <a:pPr lvl="2"/>
            <a:r>
              <a:rPr lang="sl-SI" sz="2000" dirty="0"/>
              <a:t>budget making</a:t>
            </a:r>
            <a:endParaRPr lang="en-GB" sz="2000" dirty="0"/>
          </a:p>
          <a:p>
            <a:pPr lvl="1"/>
            <a:r>
              <a:rPr lang="sl-SI" sz="2000" dirty="0"/>
              <a:t>zakaj je v drugih soseskah situacija boljša, zakaj imajo boljše pogoje in rezultate</a:t>
            </a:r>
            <a:endParaRPr lang="en-GB" sz="2000" dirty="0"/>
          </a:p>
          <a:p>
            <a:endParaRPr lang="en-US" dirty="0"/>
          </a:p>
        </p:txBody>
      </p:sp>
      <p:pic>
        <p:nvPicPr>
          <p:cNvPr id="4" name="Ograda vseb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588" y="4616748"/>
            <a:ext cx="4121076" cy="156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6244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FUDŠ tema">
      <a:dk1>
        <a:srgbClr val="111E6C"/>
      </a:dk1>
      <a:lt1>
        <a:srgbClr val="FFFFFF"/>
      </a:lt1>
      <a:dk2>
        <a:srgbClr val="111E6C"/>
      </a:dk2>
      <a:lt2>
        <a:srgbClr val="FFFFFF"/>
      </a:lt2>
      <a:accent1>
        <a:srgbClr val="FFE391"/>
      </a:accent1>
      <a:accent2>
        <a:srgbClr val="F98E2C"/>
      </a:accent2>
      <a:accent3>
        <a:srgbClr val="FCD1AA"/>
      </a:accent3>
      <a:accent4>
        <a:srgbClr val="374FDF"/>
      </a:accent4>
      <a:accent5>
        <a:srgbClr val="BCC4F4"/>
      </a:accent5>
      <a:accent6>
        <a:srgbClr val="BFBFBF"/>
      </a:accent6>
      <a:hlink>
        <a:srgbClr val="F98E2C"/>
      </a:hlink>
      <a:folHlink>
        <a:srgbClr val="FFE391"/>
      </a:folHlink>
    </a:clrScheme>
    <a:fontScheme name="FUDŠ tema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dstavitev27" id="{B3E5CFD1-55C1-47AF-A592-18206DE40D75}" vid="{D47FE34A-82FD-44A4-AD1F-D9EB7D0E4BDC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Officeova tema</Template>
  <TotalTime>3</TotalTime>
  <Words>751</Words>
  <Application>Microsoft Macintosh PowerPoint</Application>
  <PresentationFormat>Widescreen</PresentationFormat>
  <Paragraphs>86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Open Sans</vt:lpstr>
      <vt:lpstr>Officeova tema</vt:lpstr>
      <vt:lpstr>  Akcijsko raziskovanje</vt:lpstr>
      <vt:lpstr>KAJ JE TO?</vt:lpstr>
      <vt:lpstr>PowerPoint Presentation</vt:lpstr>
      <vt:lpstr>Kurt Lewin</vt:lpstr>
      <vt:lpstr>PowerPoint Presentation</vt:lpstr>
      <vt:lpstr>Raziskovalni načrt</vt:lpstr>
      <vt:lpstr>Na začetku nekaj splošnih odločitev: </vt:lpstr>
      <vt:lpstr>Potek:</vt:lpstr>
      <vt:lpstr>PowerPoint Presentation</vt:lpstr>
      <vt:lpstr>Ključne značilnosti: </vt:lpstr>
      <vt:lpstr>Community action research</vt:lpstr>
      <vt:lpstr>Viri na katerih temelji gradivo ppt: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Akcijsko raziskovanje</dc:title>
  <dc:creator>Tea Golob</dc:creator>
  <cp:lastModifiedBy>Tea Golob</cp:lastModifiedBy>
  <cp:revision>1</cp:revision>
  <dcterms:created xsi:type="dcterms:W3CDTF">2021-01-18T10:20:49Z</dcterms:created>
  <dcterms:modified xsi:type="dcterms:W3CDTF">2021-01-18T10:24:42Z</dcterms:modified>
</cp:coreProperties>
</file>