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7" r:id="rId2"/>
    <p:sldId id="261" r:id="rId3"/>
    <p:sldId id="259" r:id="rId4"/>
    <p:sldId id="264" r:id="rId5"/>
    <p:sldId id="267" r:id="rId6"/>
    <p:sldId id="266" r:id="rId7"/>
    <p:sldId id="269" r:id="rId8"/>
    <p:sldId id="268" r:id="rId9"/>
    <p:sldId id="271" r:id="rId10"/>
    <p:sldId id="272" r:id="rId11"/>
    <p:sldId id="274" r:id="rId12"/>
    <p:sldId id="275" r:id="rId13"/>
    <p:sldId id="276" r:id="rId14"/>
    <p:sldId id="277" r:id="rId15"/>
    <p:sldId id="278" r:id="rId16"/>
    <p:sldId id="279" r:id="rId17"/>
    <p:sldId id="280" r:id="rId18"/>
    <p:sldId id="281" r:id="rId19"/>
    <p:sldId id="282" r:id="rId2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E6C"/>
    <a:srgbClr val="FFE3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3" d="100"/>
          <a:sy n="113" d="100"/>
        </p:scale>
        <p:origin x="560" y="184"/>
      </p:cViewPr>
      <p:guideLst/>
    </p:cSldViewPr>
  </p:slideViewPr>
  <p:notesTextViewPr>
    <p:cViewPr>
      <p:scale>
        <a:sx n="1" d="1"/>
        <a:sy n="1" d="1"/>
      </p:scale>
      <p:origin x="0" y="0"/>
    </p:cViewPr>
  </p:notesTextViewPr>
  <p:notesViewPr>
    <p:cSldViewPr snapToGrid="0" showGuides="1">
      <p:cViewPr varScale="1">
        <p:scale>
          <a:sx n="65" d="100"/>
          <a:sy n="65" d="100"/>
        </p:scale>
        <p:origin x="3082"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0D216B-9E59-4EB9-90C3-667475126623}" type="datetimeFigureOut">
              <a:rPr lang="sl-SI" smtClean="0"/>
              <a:t>18. 01. 21</a:t>
            </a:fld>
            <a:endParaRPr lang="sl-SI"/>
          </a:p>
        </p:txBody>
      </p:sp>
      <p:sp>
        <p:nvSpPr>
          <p:cNvPr id="4" name="Označba mesta no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5" name="Označba mesta številke diapoz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55E93C-8C5A-460F-A7C1-A7117214B110}" type="slidenum">
              <a:rPr lang="sl-SI" smtClean="0"/>
              <a:t>‹#›</a:t>
            </a:fld>
            <a:endParaRPr lang="sl-SI"/>
          </a:p>
        </p:txBody>
      </p:sp>
    </p:spTree>
    <p:extLst>
      <p:ext uri="{BB962C8B-B14F-4D97-AF65-F5344CB8AC3E}">
        <p14:creationId xmlns:p14="http://schemas.microsoft.com/office/powerpoint/2010/main" val="248582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C2A6-D163-5D43-B3D4-21AA71524D8B}" type="datetimeFigureOut">
              <a:rPr lang="en-SI" smtClean="0"/>
              <a:t>18/01/2021</a:t>
            </a:fld>
            <a:endParaRPr lang="en-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167BD-0954-3545-B95B-A413FAE941D7}" type="slidenum">
              <a:rPr lang="en-SI" smtClean="0"/>
              <a:t>‹#›</a:t>
            </a:fld>
            <a:endParaRPr lang="en-SI"/>
          </a:p>
        </p:txBody>
      </p:sp>
    </p:spTree>
    <p:extLst>
      <p:ext uri="{BB962C8B-B14F-4D97-AF65-F5344CB8AC3E}">
        <p14:creationId xmlns:p14="http://schemas.microsoft.com/office/powerpoint/2010/main" val="1891804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699AE4-9646-E64D-ADBC-BE79E311EAC5}" type="slidenum">
              <a:rPr lang="en-US" smtClean="0"/>
              <a:t>1</a:t>
            </a:fld>
            <a:endParaRPr lang="en-US"/>
          </a:p>
        </p:txBody>
      </p:sp>
    </p:spTree>
    <p:extLst>
      <p:ext uri="{BB962C8B-B14F-4D97-AF65-F5344CB8AC3E}">
        <p14:creationId xmlns:p14="http://schemas.microsoft.com/office/powerpoint/2010/main" val="1708130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Koncept odgovornega delovanja je tesno povezan s trajnostnim razvojem, ki zaobjema zadovoljevanje potreb sedanjih generacij, ne da bi ogrozil priložnosti in življenjsko okolje prihodnjih generacij 51</a:t>
            </a:r>
          </a:p>
          <a:p>
            <a:r>
              <a:rPr lang="sl-SI" dirty="0"/>
              <a:t>Ima vsaj tri prepoznavne dimenzije, in sicer ekonomsko, družbeno in okoljsko, ki pa so med seboj tesno prepletene in soodvisne. Če želimo na primer omiliti lakoto med ranljivimi skupinami ljudi, moramo zagotoviti tudi socialno pravičnost in ohraniti primerno naravno okolje, ki omogoča rast in pridelavo hrane 48</a:t>
            </a:r>
            <a:endParaRPr lang="en-US" dirty="0"/>
          </a:p>
          <a:p>
            <a:endParaRPr lang="en-US" dirty="0"/>
          </a:p>
        </p:txBody>
      </p:sp>
      <p:sp>
        <p:nvSpPr>
          <p:cNvPr id="4" name="Slide Number Placeholder 3"/>
          <p:cNvSpPr>
            <a:spLocks noGrp="1"/>
          </p:cNvSpPr>
          <p:nvPr>
            <p:ph type="sldNum" sz="quarter" idx="10"/>
          </p:nvPr>
        </p:nvSpPr>
        <p:spPr/>
        <p:txBody>
          <a:bodyPr/>
          <a:lstStyle/>
          <a:p>
            <a:fld id="{42699AE4-9646-E64D-ADBC-BE79E311EAC5}" type="slidenum">
              <a:rPr lang="en-US" smtClean="0"/>
              <a:t>2</a:t>
            </a:fld>
            <a:endParaRPr lang="en-US"/>
          </a:p>
        </p:txBody>
      </p:sp>
    </p:spTree>
    <p:extLst>
      <p:ext uri="{BB962C8B-B14F-4D97-AF65-F5344CB8AC3E}">
        <p14:creationId xmlns:p14="http://schemas.microsoft.com/office/powerpoint/2010/main" val="3690212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 </a:t>
            </a:r>
            <a:r>
              <a:rPr lang="en-US" dirty="0" err="1"/>
              <a:t>sociološkega</a:t>
            </a:r>
            <a:r>
              <a:rPr lang="en-US" dirty="0"/>
              <a:t> </a:t>
            </a:r>
            <a:r>
              <a:rPr lang="en-US" dirty="0" err="1"/>
              <a:t>vidika</a:t>
            </a:r>
            <a:r>
              <a:rPr lang="en-US" dirty="0"/>
              <a:t> </a:t>
            </a:r>
            <a:r>
              <a:rPr lang="en-US" dirty="0" err="1"/>
              <a:t>lahko</a:t>
            </a:r>
            <a:r>
              <a:rPr lang="en-US" dirty="0"/>
              <a:t> </a:t>
            </a:r>
            <a:r>
              <a:rPr lang="en-US" dirty="0" err="1"/>
              <a:t>odgovorno</a:t>
            </a:r>
            <a:r>
              <a:rPr lang="en-US" dirty="0"/>
              <a:t> </a:t>
            </a:r>
            <a:r>
              <a:rPr lang="en-US" dirty="0" err="1"/>
              <a:t>delovanje</a:t>
            </a:r>
            <a:r>
              <a:rPr lang="en-US" dirty="0"/>
              <a:t> </a:t>
            </a:r>
            <a:r>
              <a:rPr lang="en-US" dirty="0" err="1"/>
              <a:t>obravnavamo</a:t>
            </a:r>
            <a:r>
              <a:rPr lang="en-US" dirty="0"/>
              <a:t> </a:t>
            </a:r>
            <a:r>
              <a:rPr lang="en-US" dirty="0" err="1"/>
              <a:t>na</a:t>
            </a:r>
            <a:r>
              <a:rPr lang="en-US" dirty="0"/>
              <a:t> </a:t>
            </a:r>
            <a:r>
              <a:rPr lang="en-US" dirty="0" err="1"/>
              <a:t>različnih</a:t>
            </a:r>
            <a:r>
              <a:rPr lang="en-US" dirty="0"/>
              <a:t> </a:t>
            </a:r>
            <a:r>
              <a:rPr lang="en-US" dirty="0" err="1"/>
              <a:t>družbenih</a:t>
            </a:r>
            <a:r>
              <a:rPr lang="en-US" dirty="0"/>
              <a:t> </a:t>
            </a:r>
            <a:r>
              <a:rPr lang="en-US" dirty="0" err="1"/>
              <a:t>ravneh</a:t>
            </a:r>
            <a:r>
              <a:rPr lang="en-US" dirty="0"/>
              <a:t>. Na </a:t>
            </a:r>
            <a:r>
              <a:rPr lang="en-US" dirty="0" err="1"/>
              <a:t>makro</a:t>
            </a:r>
            <a:r>
              <a:rPr lang="en-US" dirty="0"/>
              <a:t> </a:t>
            </a:r>
            <a:r>
              <a:rPr lang="en-US" dirty="0" err="1"/>
              <a:t>ravni</a:t>
            </a:r>
            <a:r>
              <a:rPr lang="en-US" dirty="0"/>
              <a:t> se </a:t>
            </a:r>
            <a:r>
              <a:rPr lang="en-US" dirty="0" err="1"/>
              <a:t>nanaša</a:t>
            </a:r>
            <a:r>
              <a:rPr lang="en-US" dirty="0"/>
              <a:t> </a:t>
            </a:r>
            <a:r>
              <a:rPr lang="en-US" dirty="0" err="1"/>
              <a:t>na</a:t>
            </a:r>
            <a:r>
              <a:rPr lang="en-US" dirty="0"/>
              <a:t> </a:t>
            </a:r>
            <a:r>
              <a:rPr lang="en-US" dirty="0" err="1"/>
              <a:t>strateško</a:t>
            </a:r>
            <a:r>
              <a:rPr lang="en-US" dirty="0"/>
              <a:t> </a:t>
            </a:r>
            <a:r>
              <a:rPr lang="en-US" dirty="0" err="1"/>
              <a:t>usmerjanje</a:t>
            </a:r>
            <a:r>
              <a:rPr lang="en-US" dirty="0"/>
              <a:t> med </a:t>
            </a:r>
            <a:r>
              <a:rPr lang="en-US" dirty="0" err="1"/>
              <a:t>različnimi</a:t>
            </a:r>
            <a:r>
              <a:rPr lang="en-US" dirty="0"/>
              <a:t> </a:t>
            </a:r>
            <a:r>
              <a:rPr lang="en-US" dirty="0" err="1"/>
              <a:t>družbenimi</a:t>
            </a:r>
            <a:r>
              <a:rPr lang="en-US" dirty="0"/>
              <a:t> </a:t>
            </a:r>
            <a:r>
              <a:rPr lang="en-US" dirty="0" err="1"/>
              <a:t>podsistemi</a:t>
            </a:r>
            <a:r>
              <a:rPr lang="en-US" dirty="0"/>
              <a:t>. </a:t>
            </a:r>
            <a:r>
              <a:rPr lang="en-US" dirty="0" err="1"/>
              <a:t>Družbeno</a:t>
            </a:r>
            <a:r>
              <a:rPr lang="en-US" dirty="0"/>
              <a:t> </a:t>
            </a:r>
            <a:r>
              <a:rPr lang="en-US" dirty="0" err="1"/>
              <a:t>odgovorno</a:t>
            </a:r>
            <a:r>
              <a:rPr lang="en-US" dirty="0"/>
              <a:t> </a:t>
            </a:r>
            <a:r>
              <a:rPr lang="en-US" dirty="0" err="1"/>
              <a:t>usmerjanje</a:t>
            </a:r>
            <a:r>
              <a:rPr lang="en-US" dirty="0"/>
              <a:t> </a:t>
            </a:r>
            <a:r>
              <a:rPr lang="en-US" dirty="0" err="1"/>
              <a:t>omogoča</a:t>
            </a:r>
            <a:r>
              <a:rPr lang="en-US" dirty="0"/>
              <a:t> </a:t>
            </a:r>
            <a:r>
              <a:rPr lang="en-US" dirty="0" err="1"/>
              <a:t>podsistemom</a:t>
            </a:r>
            <a:r>
              <a:rPr lang="en-US" dirty="0"/>
              <a:t>, da </a:t>
            </a:r>
            <a:r>
              <a:rPr lang="en-US" dirty="0" err="1"/>
              <a:t>izražajo</a:t>
            </a:r>
            <a:r>
              <a:rPr lang="en-US" dirty="0"/>
              <a:t> in </a:t>
            </a:r>
            <a:r>
              <a:rPr lang="en-US" dirty="0" err="1"/>
              <a:t>zasledujejo</a:t>
            </a:r>
            <a:r>
              <a:rPr lang="en-US" dirty="0"/>
              <a:t> </a:t>
            </a:r>
            <a:r>
              <a:rPr lang="en-US" dirty="0" err="1"/>
              <a:t>skupne</a:t>
            </a:r>
            <a:r>
              <a:rPr lang="en-US" dirty="0"/>
              <a:t> </a:t>
            </a:r>
            <a:r>
              <a:rPr lang="en-US" dirty="0" err="1"/>
              <a:t>cilje</a:t>
            </a:r>
            <a:r>
              <a:rPr lang="en-US" dirty="0"/>
              <a:t>, </a:t>
            </a:r>
            <a:r>
              <a:rPr lang="en-US" dirty="0" err="1"/>
              <a:t>ki</a:t>
            </a:r>
            <a:r>
              <a:rPr lang="en-US" dirty="0"/>
              <a:t> </a:t>
            </a:r>
            <a:r>
              <a:rPr lang="en-US" dirty="0" err="1"/>
              <a:t>zaobjemajo</a:t>
            </a:r>
            <a:r>
              <a:rPr lang="en-US" dirty="0"/>
              <a:t> </a:t>
            </a:r>
            <a:r>
              <a:rPr lang="en-US" dirty="0" err="1"/>
              <a:t>trajnostni</a:t>
            </a:r>
            <a:r>
              <a:rPr lang="en-US" dirty="0"/>
              <a:t> </a:t>
            </a:r>
            <a:r>
              <a:rPr lang="en-US" dirty="0" err="1"/>
              <a:t>razvoj</a:t>
            </a:r>
            <a:r>
              <a:rPr lang="en-US" dirty="0"/>
              <a:t>, in </a:t>
            </a:r>
            <a:r>
              <a:rPr lang="en-US" dirty="0" err="1"/>
              <a:t>sicer</a:t>
            </a:r>
            <a:r>
              <a:rPr lang="en-US" dirty="0"/>
              <a:t> z </a:t>
            </a:r>
            <a:r>
              <a:rPr lang="en-US" dirty="0" err="1"/>
              <a:t>omogočanjem</a:t>
            </a:r>
            <a:r>
              <a:rPr lang="en-US" dirty="0"/>
              <a:t> </a:t>
            </a:r>
            <a:r>
              <a:rPr lang="en-US" dirty="0" err="1"/>
              <a:t>primernega</a:t>
            </a:r>
            <a:r>
              <a:rPr lang="en-US" dirty="0"/>
              <a:t> </a:t>
            </a:r>
            <a:r>
              <a:rPr lang="en-US" dirty="0" err="1"/>
              <a:t>institucionalnega</a:t>
            </a:r>
            <a:r>
              <a:rPr lang="en-US" dirty="0"/>
              <a:t> in </a:t>
            </a:r>
            <a:r>
              <a:rPr lang="en-US" dirty="0" err="1"/>
              <a:t>pravnega</a:t>
            </a:r>
            <a:r>
              <a:rPr lang="en-US" dirty="0"/>
              <a:t> </a:t>
            </a:r>
            <a:r>
              <a:rPr lang="en-US" dirty="0" err="1"/>
              <a:t>okvirja</a:t>
            </a:r>
            <a:r>
              <a:rPr lang="en-US" dirty="0"/>
              <a:t>, </a:t>
            </a:r>
            <a:r>
              <a:rPr lang="en-US" dirty="0" err="1"/>
              <a:t>znotraj</a:t>
            </a:r>
            <a:r>
              <a:rPr lang="en-US" dirty="0"/>
              <a:t> </a:t>
            </a:r>
            <a:r>
              <a:rPr lang="en-US" dirty="0" err="1"/>
              <a:t>katerega</a:t>
            </a:r>
            <a:r>
              <a:rPr lang="en-US" dirty="0"/>
              <a:t> </a:t>
            </a:r>
            <a:r>
              <a:rPr lang="en-US" dirty="0" err="1"/>
              <a:t>potem</a:t>
            </a:r>
            <a:r>
              <a:rPr lang="en-US" dirty="0"/>
              <a:t> </a:t>
            </a:r>
            <a:r>
              <a:rPr lang="en-US" dirty="0" err="1"/>
              <a:t>delujejo</a:t>
            </a:r>
            <a:r>
              <a:rPr lang="en-US" dirty="0"/>
              <a:t> </a:t>
            </a:r>
            <a:r>
              <a:rPr lang="en-US" dirty="0" err="1"/>
              <a:t>posamezniki</a:t>
            </a:r>
            <a:r>
              <a:rPr lang="en-US" dirty="0"/>
              <a:t>. Na </a:t>
            </a:r>
            <a:r>
              <a:rPr lang="en-US" dirty="0" err="1"/>
              <a:t>mikro</a:t>
            </a:r>
            <a:r>
              <a:rPr lang="en-US" dirty="0"/>
              <a:t> </a:t>
            </a:r>
            <a:r>
              <a:rPr lang="en-US" dirty="0" err="1"/>
              <a:t>ravni</a:t>
            </a:r>
            <a:r>
              <a:rPr lang="en-US" dirty="0"/>
              <a:t> pa se </a:t>
            </a:r>
            <a:r>
              <a:rPr lang="en-US" dirty="0" err="1"/>
              <a:t>nanaša</a:t>
            </a:r>
            <a:r>
              <a:rPr lang="en-US" dirty="0"/>
              <a:t> </a:t>
            </a:r>
            <a:r>
              <a:rPr lang="en-US" dirty="0" err="1"/>
              <a:t>na</a:t>
            </a:r>
            <a:r>
              <a:rPr lang="en-US" dirty="0"/>
              <a:t> </a:t>
            </a:r>
            <a:r>
              <a:rPr lang="en-US" dirty="0" err="1"/>
              <a:t>način</a:t>
            </a:r>
            <a:r>
              <a:rPr lang="en-US" dirty="0"/>
              <a:t> </a:t>
            </a:r>
            <a:r>
              <a:rPr lang="en-US" dirty="0" err="1"/>
              <a:t>delovanja</a:t>
            </a:r>
            <a:r>
              <a:rPr lang="en-US" dirty="0"/>
              <a:t>, </a:t>
            </a:r>
            <a:r>
              <a:rPr lang="en-US" dirty="0" err="1"/>
              <a:t>ki</a:t>
            </a:r>
            <a:r>
              <a:rPr lang="en-US" dirty="0"/>
              <a:t> </a:t>
            </a:r>
            <a:r>
              <a:rPr lang="en-US" dirty="0" err="1"/>
              <a:t>zaobjema</a:t>
            </a:r>
            <a:r>
              <a:rPr lang="en-US" dirty="0"/>
              <a:t> </a:t>
            </a:r>
            <a:r>
              <a:rPr lang="en-US" dirty="0" err="1"/>
              <a:t>posameznikovo</a:t>
            </a:r>
            <a:r>
              <a:rPr lang="en-US" dirty="0"/>
              <a:t> </a:t>
            </a:r>
            <a:r>
              <a:rPr lang="en-US" dirty="0" err="1"/>
              <a:t>zavedanje</a:t>
            </a:r>
            <a:r>
              <a:rPr lang="en-US" dirty="0"/>
              <a:t> in </a:t>
            </a:r>
            <a:r>
              <a:rPr lang="en-US" dirty="0" err="1"/>
              <a:t>prakse</a:t>
            </a:r>
            <a:r>
              <a:rPr lang="en-US" dirty="0"/>
              <a:t> </a:t>
            </a:r>
            <a:r>
              <a:rPr lang="en-US" dirty="0" err="1"/>
              <a:t>namenjene</a:t>
            </a:r>
            <a:r>
              <a:rPr lang="en-US" dirty="0"/>
              <a:t> </a:t>
            </a:r>
            <a:r>
              <a:rPr lang="en-US" dirty="0" err="1"/>
              <a:t>doseganju</a:t>
            </a:r>
            <a:r>
              <a:rPr lang="en-US" dirty="0"/>
              <a:t> </a:t>
            </a:r>
            <a:r>
              <a:rPr lang="en-US" dirty="0" err="1"/>
              <a:t>skupnih</a:t>
            </a:r>
            <a:r>
              <a:rPr lang="en-US" dirty="0"/>
              <a:t> </a:t>
            </a:r>
            <a:r>
              <a:rPr lang="en-US" dirty="0" err="1"/>
              <a:t>kolektivnih</a:t>
            </a:r>
            <a:r>
              <a:rPr lang="en-US" dirty="0"/>
              <a:t> </a:t>
            </a:r>
            <a:r>
              <a:rPr lang="en-US" dirty="0" err="1"/>
              <a:t>ciljev</a:t>
            </a:r>
            <a:r>
              <a:rPr lang="en-US" dirty="0"/>
              <a:t>, </a:t>
            </a:r>
            <a:r>
              <a:rPr lang="en-US" dirty="0" err="1"/>
              <a:t>ki</a:t>
            </a:r>
            <a:r>
              <a:rPr lang="en-US" dirty="0"/>
              <a:t> </a:t>
            </a:r>
            <a:r>
              <a:rPr lang="en-US" dirty="0" err="1"/>
              <a:t>zagotavljajo</a:t>
            </a:r>
            <a:r>
              <a:rPr lang="en-US" dirty="0"/>
              <a:t> </a:t>
            </a:r>
            <a:r>
              <a:rPr lang="en-US" dirty="0" err="1"/>
              <a:t>dolgotrajno</a:t>
            </a:r>
            <a:r>
              <a:rPr lang="en-US" dirty="0"/>
              <a:t> </a:t>
            </a:r>
            <a:r>
              <a:rPr lang="en-US" dirty="0" err="1"/>
              <a:t>stabilnost</a:t>
            </a:r>
            <a:r>
              <a:rPr lang="en-US" dirty="0"/>
              <a:t> in </a:t>
            </a:r>
            <a:r>
              <a:rPr lang="en-US" dirty="0" err="1"/>
              <a:t>prispevajo</a:t>
            </a:r>
            <a:r>
              <a:rPr lang="en-US" dirty="0"/>
              <a:t> k </a:t>
            </a:r>
            <a:r>
              <a:rPr lang="en-US" dirty="0" err="1"/>
              <a:t>vzdržnemu</a:t>
            </a:r>
            <a:r>
              <a:rPr lang="en-US" dirty="0"/>
              <a:t> </a:t>
            </a:r>
            <a:r>
              <a:rPr lang="en-US" dirty="0" err="1"/>
              <a:t>družbenemu</a:t>
            </a:r>
            <a:r>
              <a:rPr lang="en-US" dirty="0"/>
              <a:t> in </a:t>
            </a:r>
            <a:r>
              <a:rPr lang="en-US" dirty="0" err="1"/>
              <a:t>naravnemu</a:t>
            </a:r>
            <a:r>
              <a:rPr lang="en-US" dirty="0"/>
              <a:t> </a:t>
            </a:r>
            <a:r>
              <a:rPr lang="en-US" dirty="0" err="1"/>
              <a:t>okolju</a:t>
            </a:r>
            <a:r>
              <a:rPr lang="en-US" dirty="0"/>
              <a:t> [</a:t>
            </a:r>
            <a:r>
              <a:rPr lang="en-US" dirty="0" err="1"/>
              <a:t>Lavrič</a:t>
            </a:r>
            <a:r>
              <a:rPr lang="en-US" baseline="0" dirty="0"/>
              <a:t> in </a:t>
            </a:r>
            <a:r>
              <a:rPr lang="en-US" baseline="0" dirty="0" err="1"/>
              <a:t>Musel</a:t>
            </a:r>
            <a:r>
              <a:rPr lang="en-US" baseline="0" dirty="0"/>
              <a:t> 2010; Brandon in Lombardi 2004</a:t>
            </a:r>
            <a:r>
              <a:rPr lang="en-US" dirty="0"/>
              <a:t>]. Poleg </a:t>
            </a:r>
            <a:r>
              <a:rPr lang="en-US" dirty="0" err="1"/>
              <a:t>tega</a:t>
            </a:r>
            <a:r>
              <a:rPr lang="en-US" dirty="0"/>
              <a:t> pa ne </a:t>
            </a:r>
            <a:r>
              <a:rPr lang="en-US" dirty="0" err="1"/>
              <a:t>smemo</a:t>
            </a:r>
            <a:r>
              <a:rPr lang="en-US" dirty="0"/>
              <a:t> </a:t>
            </a:r>
            <a:r>
              <a:rPr lang="en-US" dirty="0" err="1"/>
              <a:t>pozabiti</a:t>
            </a:r>
            <a:r>
              <a:rPr lang="en-US" dirty="0"/>
              <a:t> </a:t>
            </a:r>
            <a:r>
              <a:rPr lang="en-US" dirty="0" err="1"/>
              <a:t>tudi</a:t>
            </a:r>
            <a:r>
              <a:rPr lang="en-US" dirty="0"/>
              <a:t> </a:t>
            </a:r>
            <a:r>
              <a:rPr lang="en-US" dirty="0" err="1"/>
              <a:t>na</a:t>
            </a:r>
            <a:r>
              <a:rPr lang="en-US" dirty="0"/>
              <a:t> </a:t>
            </a:r>
            <a:r>
              <a:rPr lang="en-US" dirty="0" err="1"/>
              <a:t>potrebo</a:t>
            </a:r>
            <a:r>
              <a:rPr lang="en-US" dirty="0"/>
              <a:t> </a:t>
            </a:r>
            <a:r>
              <a:rPr lang="en-US" dirty="0" err="1"/>
              <a:t>posameznikov</a:t>
            </a:r>
            <a:r>
              <a:rPr lang="en-US" dirty="0"/>
              <a:t>, da </a:t>
            </a:r>
            <a:r>
              <a:rPr lang="en-US" dirty="0" err="1"/>
              <a:t>poskrbijo</a:t>
            </a:r>
            <a:r>
              <a:rPr lang="en-US" dirty="0"/>
              <a:t> </a:t>
            </a:r>
            <a:r>
              <a:rPr lang="en-US" dirty="0" err="1"/>
              <a:t>za</a:t>
            </a:r>
            <a:r>
              <a:rPr lang="en-US" dirty="0"/>
              <a:t> </a:t>
            </a:r>
            <a:r>
              <a:rPr lang="en-US" dirty="0" err="1"/>
              <a:t>svoje</a:t>
            </a:r>
            <a:r>
              <a:rPr lang="en-US" dirty="0"/>
              <a:t> </a:t>
            </a:r>
            <a:r>
              <a:rPr lang="en-US" dirty="0" err="1"/>
              <a:t>lastno</a:t>
            </a:r>
            <a:r>
              <a:rPr lang="en-US" dirty="0"/>
              <a:t> </a:t>
            </a:r>
            <a:r>
              <a:rPr lang="en-US" dirty="0" err="1"/>
              <a:t>blagostanje</a:t>
            </a:r>
            <a:r>
              <a:rPr lang="en-US" dirty="0"/>
              <a:t>. </a:t>
            </a:r>
            <a:r>
              <a:rPr lang="en-US" dirty="0" err="1"/>
              <a:t>Uničevanje</a:t>
            </a:r>
            <a:r>
              <a:rPr lang="en-US" dirty="0"/>
              <a:t> </a:t>
            </a:r>
            <a:r>
              <a:rPr lang="en-US" dirty="0" err="1"/>
              <a:t>družbenega</a:t>
            </a:r>
            <a:r>
              <a:rPr lang="en-US" dirty="0"/>
              <a:t> in </a:t>
            </a:r>
            <a:r>
              <a:rPr lang="en-US" dirty="0" err="1"/>
              <a:t>naravnega</a:t>
            </a:r>
            <a:r>
              <a:rPr lang="en-US" dirty="0"/>
              <a:t> </a:t>
            </a:r>
            <a:r>
              <a:rPr lang="en-US" dirty="0" err="1"/>
              <a:t>okolja</a:t>
            </a:r>
            <a:r>
              <a:rPr lang="en-US" dirty="0"/>
              <a:t> </a:t>
            </a:r>
            <a:r>
              <a:rPr lang="en-US" dirty="0" err="1"/>
              <a:t>tako</a:t>
            </a:r>
            <a:r>
              <a:rPr lang="en-US" dirty="0"/>
              <a:t> </a:t>
            </a:r>
            <a:r>
              <a:rPr lang="en-US" dirty="0" err="1"/>
              <a:t>spodbuja</a:t>
            </a:r>
            <a:r>
              <a:rPr lang="en-US" dirty="0"/>
              <a:t> </a:t>
            </a:r>
            <a:r>
              <a:rPr lang="en-US" dirty="0" err="1"/>
              <a:t>družboslovce</a:t>
            </a:r>
            <a:r>
              <a:rPr lang="en-US" dirty="0"/>
              <a:t> k </a:t>
            </a:r>
            <a:r>
              <a:rPr lang="en-US" dirty="0" err="1"/>
              <a:t>temeljitemu</a:t>
            </a:r>
            <a:r>
              <a:rPr lang="en-US" dirty="0"/>
              <a:t> </a:t>
            </a:r>
            <a:r>
              <a:rPr lang="en-US" dirty="0" err="1"/>
              <a:t>iskanju</a:t>
            </a:r>
            <a:r>
              <a:rPr lang="en-US" dirty="0"/>
              <a:t> </a:t>
            </a:r>
            <a:r>
              <a:rPr lang="en-US" dirty="0" err="1"/>
              <a:t>vzrokov</a:t>
            </a:r>
            <a:r>
              <a:rPr lang="en-US" dirty="0"/>
              <a:t>, </a:t>
            </a:r>
            <a:r>
              <a:rPr lang="en-US" dirty="0" err="1"/>
              <a:t>analizi</a:t>
            </a:r>
            <a:r>
              <a:rPr lang="en-US" dirty="0"/>
              <a:t> </a:t>
            </a:r>
            <a:r>
              <a:rPr lang="en-US" dirty="0" err="1"/>
              <a:t>potencialnih</a:t>
            </a:r>
            <a:r>
              <a:rPr lang="en-US" dirty="0"/>
              <a:t> </a:t>
            </a:r>
            <a:r>
              <a:rPr lang="en-US" dirty="0" err="1"/>
              <a:t>scenarijev</a:t>
            </a:r>
            <a:r>
              <a:rPr lang="en-US" dirty="0"/>
              <a:t> in k </a:t>
            </a:r>
            <a:r>
              <a:rPr lang="en-US" dirty="0" err="1"/>
              <a:t>poskusu</a:t>
            </a:r>
            <a:r>
              <a:rPr lang="en-US" dirty="0"/>
              <a:t> </a:t>
            </a:r>
            <a:r>
              <a:rPr lang="en-US" dirty="0" err="1"/>
              <a:t>predikcije</a:t>
            </a:r>
            <a:r>
              <a:rPr lang="en-US" dirty="0"/>
              <a:t> </a:t>
            </a:r>
            <a:r>
              <a:rPr lang="en-US" dirty="0" err="1"/>
              <a:t>njihovih</a:t>
            </a:r>
            <a:r>
              <a:rPr lang="en-US" dirty="0"/>
              <a:t> </a:t>
            </a:r>
            <a:r>
              <a:rPr lang="en-US" dirty="0" err="1"/>
              <a:t>posledic</a:t>
            </a:r>
            <a:r>
              <a:rPr lang="en-US" dirty="0"/>
              <a:t>. </a:t>
            </a:r>
            <a:r>
              <a:rPr lang="en-US" dirty="0" err="1"/>
              <a:t>Okoljska</a:t>
            </a:r>
            <a:r>
              <a:rPr lang="en-US" dirty="0"/>
              <a:t> </a:t>
            </a:r>
            <a:r>
              <a:rPr lang="en-US" dirty="0" err="1"/>
              <a:t>odgovornost</a:t>
            </a:r>
            <a:r>
              <a:rPr lang="en-US" dirty="0"/>
              <a:t> v tem </a:t>
            </a:r>
            <a:r>
              <a:rPr lang="en-US" dirty="0" err="1"/>
              <a:t>smislu</a:t>
            </a:r>
            <a:r>
              <a:rPr lang="en-US" dirty="0"/>
              <a:t> </a:t>
            </a:r>
            <a:r>
              <a:rPr lang="en-US" dirty="0" err="1"/>
              <a:t>predstavlja</a:t>
            </a:r>
            <a:r>
              <a:rPr lang="en-US" dirty="0"/>
              <a:t> le </a:t>
            </a:r>
            <a:r>
              <a:rPr lang="en-US" dirty="0" err="1"/>
              <a:t>eno</a:t>
            </a:r>
            <a:r>
              <a:rPr lang="en-US" dirty="0"/>
              <a:t> </a:t>
            </a:r>
            <a:r>
              <a:rPr lang="en-US" dirty="0" err="1"/>
              <a:t>komponento</a:t>
            </a:r>
            <a:r>
              <a:rPr lang="en-US" dirty="0"/>
              <a:t> </a:t>
            </a:r>
            <a:r>
              <a:rPr lang="en-US" dirty="0" err="1"/>
              <a:t>odgovornega</a:t>
            </a:r>
            <a:r>
              <a:rPr lang="en-US" dirty="0"/>
              <a:t> </a:t>
            </a:r>
            <a:r>
              <a:rPr lang="en-US" dirty="0" err="1"/>
              <a:t>delovanja</a:t>
            </a:r>
            <a:r>
              <a:rPr lang="en-US" dirty="0"/>
              <a:t> </a:t>
            </a:r>
            <a:r>
              <a:rPr lang="en-US" dirty="0" err="1"/>
              <a:t>poleg</a:t>
            </a:r>
            <a:r>
              <a:rPr lang="en-US" dirty="0"/>
              <a:t> </a:t>
            </a:r>
            <a:r>
              <a:rPr lang="en-US" dirty="0" err="1"/>
              <a:t>družbene</a:t>
            </a:r>
            <a:r>
              <a:rPr lang="en-US" dirty="0"/>
              <a:t> in </a:t>
            </a:r>
            <a:r>
              <a:rPr lang="en-US" dirty="0" err="1"/>
              <a:t>individualne</a:t>
            </a:r>
            <a:r>
              <a:rPr lang="en-US" dirty="0"/>
              <a:t> </a:t>
            </a:r>
            <a:r>
              <a:rPr lang="en-US" dirty="0" err="1"/>
              <a:t>odgovornosti</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2699AE4-9646-E64D-ADBC-BE79E311EAC5}" type="slidenum">
              <a:rPr lang="en-US" smtClean="0"/>
              <a:t>4</a:t>
            </a:fld>
            <a:endParaRPr lang="en-US"/>
          </a:p>
        </p:txBody>
      </p:sp>
    </p:spTree>
    <p:extLst>
      <p:ext uri="{BB962C8B-B14F-4D97-AF65-F5344CB8AC3E}">
        <p14:creationId xmlns:p14="http://schemas.microsoft.com/office/powerpoint/2010/main" val="265887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Posamezniki delujejo v institucionalnih okoljih, ki jih določajo družbene strukture. Slednje opredeljujemo v smislu funkcionalne diferenciacije kot prevladujočega strukturnega načela globalizirane družbe, kjer različni podsistemi, kot so gospodarstvo, politika, znanost itd., operirajo na podlagi svojih lastnih notranjih principov [Luhmann</a:t>
            </a:r>
            <a:r>
              <a:rPr lang="sl-SI" sz="1200" kern="1200" baseline="0" dirty="0">
                <a:solidFill>
                  <a:schemeClr val="tx1"/>
                </a:solidFill>
                <a:effectLst/>
                <a:latin typeface="+mn-lt"/>
                <a:ea typeface="+mn-ea"/>
                <a:cs typeface="+mn-cs"/>
              </a:rPr>
              <a:t> 1999</a:t>
            </a:r>
            <a:r>
              <a:rPr lang="sl-SI" sz="1200" kern="1200" dirty="0">
                <a:solidFill>
                  <a:schemeClr val="tx1"/>
                </a:solidFill>
                <a:effectLst/>
                <a:latin typeface="+mn-lt"/>
                <a:ea typeface="+mn-ea"/>
                <a:cs typeface="+mn-cs"/>
              </a:rPr>
              <a:t>]. Predpostavla, da pomanjkanje odgovornega delovanja lahko pripišemo dejstvu, da se različni družbeni pojavi pogosto znajdejo v domeni ekonomije kot funkcionalnega podsistema, organiziranega strogo po načelih tržne tekmovalnosti. Družba zato (še) ne nudi trdne podlage za družbeno solidarnost ali za vzdržnost naravnega okolja. </a:t>
            </a:r>
            <a:endParaRPr lang="en-GB"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Koncept odgovornega delovanja pa opozarja na obstoj še enega okolja, in sicer tehnološkega, ki je imel v zadnjih desetletjih bistven vpliv na družbene prakse in kulture vzorce. Ekspanzija informacijskih, komunikacijskih in transportnih tehnologij je povzročila vznik tako imenovane četrte industrijske revolucije [cf. Shwab],  katero označujejo nove tehnologije, ki so spojile fizične, digitalne in biološke svetove in celo spodkopale poglede na to, kaj pomeni biti človek [Harraway]. Tehnološki preboji pogojujejo vse aspekte družbenega obstoja, naj se te nanašajo na politično delovanje in vladanje, ekonomsko uspešnost, kulturna soočenja, ali pa na vsakdanje prakse človeških bitij. Medtem ko te transformacije omogočajo številne prednosti v smeri izboljšane kvalitete življenja ljudi po celem svetu, pa težko spregledamo določene probleme, ki izhajajo iz tovrstnih sprememb. Naraščajoči pomen tehnološkega okolja v različnih vidikih družbenega življenja lahko pospeši degradacijo naravnega okolja in poglobi izključenost tistega dela populacije, ki si ne more privoščiti teh tehnologij oziroma mu primanjkuje znanja za njihovo uporabo. Tehnološki razvoj lahko po eni strani spodbudi posameznikovo zavedanje za družbene in ekološke probleme na zemeljski obli, novi načini komunikacije pa lahko spodbujajo nove načine solidarnosti. Po drugi strani pa se tehnologijo lahko izkorišča le za ustvarjanje dobička, ki ustvarja temelje za izključujoče, ozko naravnano mišljenje med posamezniki in skupinami. Tehnološki razvoj tako predstavlja nove priložnosti, ali pa je sredstvo za razlikovanje, izključevanje, ki vodi v izgubo delovnih mest, k digitalni vrzeli in ekološkim katastrofam.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2699AE4-9646-E64D-ADBC-BE79E311EAC5}" type="slidenum">
              <a:rPr lang="en-US" smtClean="0"/>
              <a:t>5</a:t>
            </a:fld>
            <a:endParaRPr lang="en-US"/>
          </a:p>
        </p:txBody>
      </p:sp>
    </p:spTree>
    <p:extLst>
      <p:ext uri="{BB962C8B-B14F-4D97-AF65-F5344CB8AC3E}">
        <p14:creationId xmlns:p14="http://schemas.microsoft.com/office/powerpoint/2010/main" val="2302300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aslovni diapozitiv">
    <p:spTree>
      <p:nvGrpSpPr>
        <p:cNvPr id="1" name=""/>
        <p:cNvGrpSpPr/>
        <p:nvPr/>
      </p:nvGrpSpPr>
      <p:grpSpPr>
        <a:xfrm>
          <a:off x="0" y="0"/>
          <a:ext cx="0" cy="0"/>
          <a:chOff x="0" y="0"/>
          <a:chExt cx="0" cy="0"/>
        </a:xfrm>
      </p:grpSpPr>
      <p:sp>
        <p:nvSpPr>
          <p:cNvPr id="2" name="Naslov 1"/>
          <p:cNvSpPr>
            <a:spLocks noGrp="1"/>
          </p:cNvSpPr>
          <p:nvPr>
            <p:ph type="ctrTitle" hasCustomPrompt="1"/>
          </p:nvPr>
        </p:nvSpPr>
        <p:spPr>
          <a:xfrm>
            <a:off x="1524000" y="978946"/>
            <a:ext cx="9144000" cy="2377439"/>
          </a:xfrm>
        </p:spPr>
        <p:txBody>
          <a:bodyPr anchor="b">
            <a:normAutofit/>
          </a:bodyPr>
          <a:lstStyle>
            <a:lvl1pPr algn="ctr">
              <a:defRPr sz="5000">
                <a:solidFill>
                  <a:srgbClr val="111E6C"/>
                </a:solidFill>
              </a:defRPr>
            </a:lvl1pPr>
          </a:lstStyle>
          <a:p>
            <a:r>
              <a:rPr lang="sl-SI" dirty="0"/>
              <a:t>UREDITE SLOG NASLOVA MATRICE</a:t>
            </a:r>
          </a:p>
        </p:txBody>
      </p:sp>
      <p:sp>
        <p:nvSpPr>
          <p:cNvPr id="3" name="Podnaslov 2"/>
          <p:cNvSpPr>
            <a:spLocks noGrp="1"/>
          </p:cNvSpPr>
          <p:nvPr>
            <p:ph type="subTitle" idx="1"/>
          </p:nvPr>
        </p:nvSpPr>
        <p:spPr>
          <a:xfrm>
            <a:off x="1524000" y="3655807"/>
            <a:ext cx="9144000" cy="1635284"/>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tab pos="2784475" algn="l"/>
              </a:tabLst>
              <a:defRPr lang="sl-SI" b="0" i="0" baseline="0" smtClean="0">
                <a:solidFill>
                  <a:srgbClr val="111E6C"/>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Click to edit Master subtitle style</a:t>
            </a:r>
            <a:endParaRPr lang="sl-SI" dirty="0"/>
          </a:p>
        </p:txBody>
      </p:sp>
      <p:pic>
        <p:nvPicPr>
          <p:cNvPr id="15" name="Slika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5312" y="5669281"/>
            <a:ext cx="1701375" cy="595697"/>
          </a:xfrm>
          <a:prstGeom prst="rect">
            <a:avLst/>
          </a:prstGeom>
        </p:spPr>
      </p:pic>
    </p:spTree>
    <p:extLst>
      <p:ext uri="{BB962C8B-B14F-4D97-AF65-F5344CB8AC3E}">
        <p14:creationId xmlns:p14="http://schemas.microsoft.com/office/powerpoint/2010/main" val="2946458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a:t>Click to edit Master title style</a:t>
            </a:r>
            <a:endParaRPr lang="sl-SI"/>
          </a:p>
        </p:txBody>
      </p:sp>
      <p:sp>
        <p:nvSpPr>
          <p:cNvPr id="3" name="Označba mesta navpičnega besedila 2"/>
          <p:cNvSpPr>
            <a:spLocks noGrp="1"/>
          </p:cNvSpPr>
          <p:nvPr>
            <p:ph type="body" orient="vert" idx="1"/>
          </p:nvPr>
        </p:nvSpPr>
        <p:spPr>
          <a:xfrm>
            <a:off x="236317" y="1704513"/>
            <a:ext cx="10515600" cy="440747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4" name="Označba mesta datuma 3"/>
          <p:cNvSpPr>
            <a:spLocks noGrp="1"/>
          </p:cNvSpPr>
          <p:nvPr>
            <p:ph type="dt" sz="half" idx="10"/>
          </p:nvPr>
        </p:nvSpPr>
        <p:spPr/>
        <p:txBody>
          <a:bodyPr/>
          <a:lstStyle/>
          <a:p>
            <a:fld id="{D3E7C180-F4AF-4931-A3FB-0F5B18F066AE}" type="datetimeFigureOut">
              <a:rPr lang="sl-SI" smtClean="0"/>
              <a:t>18. 01. 21</a:t>
            </a:fld>
            <a:endParaRPr lang="sl-SI"/>
          </a:p>
        </p:txBody>
      </p:sp>
      <p:sp>
        <p:nvSpPr>
          <p:cNvPr id="5" name="Označba mesta noge 4"/>
          <p:cNvSpPr>
            <a:spLocks noGrp="1"/>
          </p:cNvSpPr>
          <p:nvPr>
            <p:ph type="ftr" sz="quarter" idx="11"/>
          </p:nvPr>
        </p:nvSpPr>
        <p:spPr/>
        <p:txBody>
          <a:bodyPr/>
          <a:lstStyle/>
          <a:p>
            <a:r>
              <a:rPr lang="sl-SI" dirty="0"/>
              <a:t>IME PREDMETA, Predavatelj/ica</a:t>
            </a:r>
          </a:p>
        </p:txBody>
      </p:sp>
      <p:sp>
        <p:nvSpPr>
          <p:cNvPr id="6" name="Označba mesta številke diapozitiva 5"/>
          <p:cNvSpPr>
            <a:spLocks noGrp="1"/>
          </p:cNvSpPr>
          <p:nvPr>
            <p:ph type="sldNum" sz="quarter" idx="12"/>
          </p:nvPr>
        </p:nvSpPr>
        <p:spPr/>
        <p:txBody>
          <a:bodyPr/>
          <a:lstStyle/>
          <a:p>
            <a:fld id="{BE01F195-1D02-4CC0-BCB3-3D059B404E7C}" type="slidenum">
              <a:rPr lang="sl-SI" smtClean="0"/>
              <a:t>‹#›</a:t>
            </a:fld>
            <a:endParaRPr lang="sl-SI"/>
          </a:p>
        </p:txBody>
      </p:sp>
    </p:spTree>
    <p:extLst>
      <p:ext uri="{BB962C8B-B14F-4D97-AF65-F5344CB8AC3E}">
        <p14:creationId xmlns:p14="http://schemas.microsoft.com/office/powerpoint/2010/main" val="584321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en-GB"/>
              <a:t>Click to edit Master title style</a:t>
            </a:r>
            <a:endParaRPr lang="sl-SI"/>
          </a:p>
        </p:txBody>
      </p:sp>
      <p:sp>
        <p:nvSpPr>
          <p:cNvPr id="3" name="Označba mesta navpičnega besedila 2"/>
          <p:cNvSpPr>
            <a:spLocks noGrp="1"/>
          </p:cNvSpPr>
          <p:nvPr>
            <p:ph type="body" orient="vert" idx="1"/>
          </p:nvPr>
        </p:nvSpPr>
        <p:spPr>
          <a:xfrm>
            <a:off x="236317" y="365125"/>
            <a:ext cx="8336183"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4" name="Označba mesta datuma 3"/>
          <p:cNvSpPr>
            <a:spLocks noGrp="1"/>
          </p:cNvSpPr>
          <p:nvPr>
            <p:ph type="dt" sz="half" idx="10"/>
          </p:nvPr>
        </p:nvSpPr>
        <p:spPr/>
        <p:txBody>
          <a:bodyPr/>
          <a:lstStyle/>
          <a:p>
            <a:fld id="{D3E7C180-F4AF-4931-A3FB-0F5B18F066AE}" type="datetimeFigureOut">
              <a:rPr lang="sl-SI" smtClean="0"/>
              <a:t>18. 01. 21</a:t>
            </a:fld>
            <a:endParaRPr lang="sl-SI"/>
          </a:p>
        </p:txBody>
      </p:sp>
      <p:sp>
        <p:nvSpPr>
          <p:cNvPr id="5" name="Označba mesta noge 4"/>
          <p:cNvSpPr>
            <a:spLocks noGrp="1"/>
          </p:cNvSpPr>
          <p:nvPr>
            <p:ph type="ftr" sz="quarter" idx="11"/>
          </p:nvPr>
        </p:nvSpPr>
        <p:spPr/>
        <p:txBody>
          <a:bodyPr/>
          <a:lstStyle/>
          <a:p>
            <a:r>
              <a:rPr lang="sl-SI" dirty="0"/>
              <a:t>IME PREDMETA, Predavatelj/ica</a:t>
            </a:r>
          </a:p>
        </p:txBody>
      </p:sp>
      <p:sp>
        <p:nvSpPr>
          <p:cNvPr id="6" name="Označba mesta številke diapozitiva 5"/>
          <p:cNvSpPr>
            <a:spLocks noGrp="1"/>
          </p:cNvSpPr>
          <p:nvPr>
            <p:ph type="sldNum" sz="quarter" idx="12"/>
          </p:nvPr>
        </p:nvSpPr>
        <p:spPr/>
        <p:txBody>
          <a:bodyPr/>
          <a:lstStyle/>
          <a:p>
            <a:fld id="{BE01F195-1D02-4CC0-BCB3-3D059B404E7C}" type="slidenum">
              <a:rPr lang="sl-SI" smtClean="0"/>
              <a:t>‹#›</a:t>
            </a:fld>
            <a:endParaRPr lang="sl-SI"/>
          </a:p>
        </p:txBody>
      </p:sp>
    </p:spTree>
    <p:extLst>
      <p:ext uri="{BB962C8B-B14F-4D97-AF65-F5344CB8AC3E}">
        <p14:creationId xmlns:p14="http://schemas.microsoft.com/office/powerpoint/2010/main" val="3317501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4F2B20-8673-DA44-B88D-41F62A6138EF}" type="datetimeFigureOut">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AD541-C4B3-B24D-87A3-5A627B4C0917}" type="slidenum">
              <a:rPr lang="en-US" smtClean="0"/>
              <a:t>‹#›</a:t>
            </a:fld>
            <a:endParaRPr lang="en-US"/>
          </a:p>
        </p:txBody>
      </p:sp>
    </p:spTree>
    <p:extLst>
      <p:ext uri="{BB962C8B-B14F-4D97-AF65-F5344CB8AC3E}">
        <p14:creationId xmlns:p14="http://schemas.microsoft.com/office/powerpoint/2010/main" val="445969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a:t>Click to edit Master title style</a:t>
            </a:r>
            <a:endParaRPr lang="sl-SI"/>
          </a:p>
        </p:txBody>
      </p:sp>
      <p:sp>
        <p:nvSpPr>
          <p:cNvPr id="3" name="Označba mesta vsebine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dirty="0"/>
          </a:p>
        </p:txBody>
      </p:sp>
      <p:sp>
        <p:nvSpPr>
          <p:cNvPr id="4" name="Označba mesta datuma 3"/>
          <p:cNvSpPr>
            <a:spLocks noGrp="1"/>
          </p:cNvSpPr>
          <p:nvPr>
            <p:ph type="dt" sz="half" idx="10"/>
          </p:nvPr>
        </p:nvSpPr>
        <p:spPr/>
        <p:txBody>
          <a:bodyPr/>
          <a:lstStyle/>
          <a:p>
            <a:fld id="{D3E7C180-F4AF-4931-A3FB-0F5B18F066AE}" type="datetimeFigureOut">
              <a:rPr lang="sl-SI" smtClean="0"/>
              <a:t>18. 01. 21</a:t>
            </a:fld>
            <a:endParaRPr lang="sl-SI" dirty="0"/>
          </a:p>
        </p:txBody>
      </p:sp>
      <p:sp>
        <p:nvSpPr>
          <p:cNvPr id="5" name="Označba mesta noge 4"/>
          <p:cNvSpPr>
            <a:spLocks noGrp="1"/>
          </p:cNvSpPr>
          <p:nvPr>
            <p:ph type="ftr" sz="quarter" idx="11"/>
          </p:nvPr>
        </p:nvSpPr>
        <p:spPr/>
        <p:txBody>
          <a:bodyPr/>
          <a:lstStyle/>
          <a:p>
            <a:r>
              <a:rPr lang="sl-SI" dirty="0"/>
              <a:t>IME PREDMETA, Predavatelj/ica</a:t>
            </a:r>
          </a:p>
        </p:txBody>
      </p:sp>
      <p:sp>
        <p:nvSpPr>
          <p:cNvPr id="6" name="Označba mesta številke diapozitiva 5"/>
          <p:cNvSpPr>
            <a:spLocks noGrp="1"/>
          </p:cNvSpPr>
          <p:nvPr>
            <p:ph type="sldNum" sz="quarter" idx="12"/>
          </p:nvPr>
        </p:nvSpPr>
        <p:spPr/>
        <p:txBody>
          <a:bodyPr/>
          <a:lstStyle/>
          <a:p>
            <a:fld id="{BE01F195-1D02-4CC0-BCB3-3D059B404E7C}" type="slidenum">
              <a:rPr lang="sl-SI" smtClean="0"/>
              <a:t>‹#›</a:t>
            </a:fld>
            <a:endParaRPr lang="sl-SI"/>
          </a:p>
        </p:txBody>
      </p:sp>
    </p:spTree>
    <p:extLst>
      <p:ext uri="{BB962C8B-B14F-4D97-AF65-F5344CB8AC3E}">
        <p14:creationId xmlns:p14="http://schemas.microsoft.com/office/powerpoint/2010/main" val="253766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236318" y="1603376"/>
            <a:ext cx="10515600" cy="2852737"/>
          </a:xfrm>
        </p:spPr>
        <p:txBody>
          <a:bodyPr anchor="b"/>
          <a:lstStyle>
            <a:lvl1pPr>
              <a:defRPr sz="6000"/>
            </a:lvl1pPr>
          </a:lstStyle>
          <a:p>
            <a:r>
              <a:rPr lang="en-GB"/>
              <a:t>Click to edit Master title style</a:t>
            </a:r>
            <a:endParaRPr lang="sl-SI"/>
          </a:p>
        </p:txBody>
      </p:sp>
      <p:sp>
        <p:nvSpPr>
          <p:cNvPr id="3" name="Označba mesta besedila 2"/>
          <p:cNvSpPr>
            <a:spLocks noGrp="1"/>
          </p:cNvSpPr>
          <p:nvPr>
            <p:ph type="body" idx="1"/>
          </p:nvPr>
        </p:nvSpPr>
        <p:spPr>
          <a:xfrm>
            <a:off x="236318"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Označba mesta datuma 3"/>
          <p:cNvSpPr>
            <a:spLocks noGrp="1"/>
          </p:cNvSpPr>
          <p:nvPr>
            <p:ph type="dt" sz="half" idx="10"/>
          </p:nvPr>
        </p:nvSpPr>
        <p:spPr/>
        <p:txBody>
          <a:bodyPr/>
          <a:lstStyle/>
          <a:p>
            <a:fld id="{D3E7C180-F4AF-4931-A3FB-0F5B18F066AE}" type="datetimeFigureOut">
              <a:rPr lang="sl-SI" smtClean="0"/>
              <a:t>18. 01. 21</a:t>
            </a:fld>
            <a:endParaRPr lang="sl-SI"/>
          </a:p>
        </p:txBody>
      </p:sp>
      <p:sp>
        <p:nvSpPr>
          <p:cNvPr id="6" name="Označba mesta številke diapozitiva 5"/>
          <p:cNvSpPr>
            <a:spLocks noGrp="1"/>
          </p:cNvSpPr>
          <p:nvPr>
            <p:ph type="sldNum" sz="quarter" idx="12"/>
          </p:nvPr>
        </p:nvSpPr>
        <p:spPr/>
        <p:txBody>
          <a:bodyPr/>
          <a:lstStyle/>
          <a:p>
            <a:fld id="{BE01F195-1D02-4CC0-BCB3-3D059B404E7C}" type="slidenum">
              <a:rPr lang="sl-SI" smtClean="0"/>
              <a:t>‹#›</a:t>
            </a:fld>
            <a:endParaRPr lang="sl-SI"/>
          </a:p>
        </p:txBody>
      </p:sp>
      <p:sp>
        <p:nvSpPr>
          <p:cNvPr id="7" name="Označba mesta noge 5"/>
          <p:cNvSpPr>
            <a:spLocks noGrp="1"/>
          </p:cNvSpPr>
          <p:nvPr>
            <p:ph type="ftr" sz="quarter" idx="11"/>
          </p:nvPr>
        </p:nvSpPr>
        <p:spPr>
          <a:xfrm>
            <a:off x="236317" y="6354572"/>
            <a:ext cx="4114800" cy="366903"/>
          </a:xfrm>
        </p:spPr>
        <p:txBody>
          <a:bodyPr/>
          <a:lstStyle/>
          <a:p>
            <a:r>
              <a:rPr lang="sl-SI" dirty="0"/>
              <a:t>IME PREDMETA, Predavatelj/ica</a:t>
            </a:r>
          </a:p>
        </p:txBody>
      </p:sp>
    </p:spTree>
    <p:extLst>
      <p:ext uri="{BB962C8B-B14F-4D97-AF65-F5344CB8AC3E}">
        <p14:creationId xmlns:p14="http://schemas.microsoft.com/office/powerpoint/2010/main" val="279436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a:t>Click to edit Master title style</a:t>
            </a:r>
            <a:endParaRPr lang="sl-SI"/>
          </a:p>
        </p:txBody>
      </p:sp>
      <p:sp>
        <p:nvSpPr>
          <p:cNvPr id="3" name="Označba mesta vsebine 2"/>
          <p:cNvSpPr>
            <a:spLocks noGrp="1"/>
          </p:cNvSpPr>
          <p:nvPr>
            <p:ph sz="half" idx="1"/>
          </p:nvPr>
        </p:nvSpPr>
        <p:spPr>
          <a:xfrm>
            <a:off x="236317"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dirty="0"/>
          </a:p>
        </p:txBody>
      </p:sp>
      <p:sp>
        <p:nvSpPr>
          <p:cNvPr id="4" name="Označba mesta vsebine 3"/>
          <p:cNvSpPr>
            <a:spLocks noGrp="1"/>
          </p:cNvSpPr>
          <p:nvPr>
            <p:ph sz="half" idx="2"/>
          </p:nvPr>
        </p:nvSpPr>
        <p:spPr>
          <a:xfrm>
            <a:off x="5570318"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5" name="Označba mesta datuma 4"/>
          <p:cNvSpPr>
            <a:spLocks noGrp="1"/>
          </p:cNvSpPr>
          <p:nvPr>
            <p:ph type="dt" sz="half" idx="10"/>
          </p:nvPr>
        </p:nvSpPr>
        <p:spPr/>
        <p:txBody>
          <a:bodyPr/>
          <a:lstStyle/>
          <a:p>
            <a:fld id="{D3E7C180-F4AF-4931-A3FB-0F5B18F066AE}" type="datetimeFigureOut">
              <a:rPr lang="sl-SI" smtClean="0"/>
              <a:t>18. 01. 21</a:t>
            </a:fld>
            <a:endParaRPr lang="sl-SI"/>
          </a:p>
        </p:txBody>
      </p:sp>
      <p:sp>
        <p:nvSpPr>
          <p:cNvPr id="6" name="Označba mesta noge 5"/>
          <p:cNvSpPr>
            <a:spLocks noGrp="1"/>
          </p:cNvSpPr>
          <p:nvPr>
            <p:ph type="ftr" sz="quarter" idx="11"/>
          </p:nvPr>
        </p:nvSpPr>
        <p:spPr/>
        <p:txBody>
          <a:bodyPr/>
          <a:lstStyle/>
          <a:p>
            <a:r>
              <a:rPr lang="sl-SI" dirty="0"/>
              <a:t>IME PREDMETA, Predavatelj/ica</a:t>
            </a:r>
          </a:p>
        </p:txBody>
      </p:sp>
      <p:sp>
        <p:nvSpPr>
          <p:cNvPr id="7" name="Označba mesta številke diapozitiva 6"/>
          <p:cNvSpPr>
            <a:spLocks noGrp="1"/>
          </p:cNvSpPr>
          <p:nvPr>
            <p:ph type="sldNum" sz="quarter" idx="12"/>
          </p:nvPr>
        </p:nvSpPr>
        <p:spPr/>
        <p:txBody>
          <a:bodyPr/>
          <a:lstStyle/>
          <a:p>
            <a:fld id="{BE01F195-1D02-4CC0-BCB3-3D059B404E7C}" type="slidenum">
              <a:rPr lang="sl-SI" smtClean="0"/>
              <a:t>‹#›</a:t>
            </a:fld>
            <a:endParaRPr lang="sl-SI"/>
          </a:p>
        </p:txBody>
      </p:sp>
    </p:spTree>
    <p:extLst>
      <p:ext uri="{BB962C8B-B14F-4D97-AF65-F5344CB8AC3E}">
        <p14:creationId xmlns:p14="http://schemas.microsoft.com/office/powerpoint/2010/main" val="1487670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imerjava">
    <p:spTree>
      <p:nvGrpSpPr>
        <p:cNvPr id="1" name=""/>
        <p:cNvGrpSpPr/>
        <p:nvPr/>
      </p:nvGrpSpPr>
      <p:grpSpPr>
        <a:xfrm>
          <a:off x="0" y="0"/>
          <a:ext cx="0" cy="0"/>
          <a:chOff x="0" y="0"/>
          <a:chExt cx="0" cy="0"/>
        </a:xfrm>
      </p:grpSpPr>
      <p:sp>
        <p:nvSpPr>
          <p:cNvPr id="3" name="Označba mesta besedila 2"/>
          <p:cNvSpPr>
            <a:spLocks noGrp="1"/>
          </p:cNvSpPr>
          <p:nvPr>
            <p:ph type="body" idx="1"/>
          </p:nvPr>
        </p:nvSpPr>
        <p:spPr>
          <a:xfrm>
            <a:off x="236318" y="1783703"/>
            <a:ext cx="5157787" cy="64947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Označba mesta vsebine 3"/>
          <p:cNvSpPr>
            <a:spLocks noGrp="1"/>
          </p:cNvSpPr>
          <p:nvPr>
            <p:ph sz="half" idx="2"/>
          </p:nvPr>
        </p:nvSpPr>
        <p:spPr>
          <a:xfrm>
            <a:off x="236318" y="2614034"/>
            <a:ext cx="5157787" cy="35540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dirty="0"/>
          </a:p>
        </p:txBody>
      </p:sp>
      <p:sp>
        <p:nvSpPr>
          <p:cNvPr id="5" name="Označba mesta besedila 4"/>
          <p:cNvSpPr>
            <a:spLocks noGrp="1"/>
          </p:cNvSpPr>
          <p:nvPr>
            <p:ph type="body" sz="quarter" idx="3"/>
          </p:nvPr>
        </p:nvSpPr>
        <p:spPr>
          <a:xfrm>
            <a:off x="5568730" y="1783867"/>
            <a:ext cx="5183188" cy="64947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Označba mesta vsebine 5"/>
          <p:cNvSpPr>
            <a:spLocks noGrp="1"/>
          </p:cNvSpPr>
          <p:nvPr>
            <p:ph sz="quarter" idx="4"/>
          </p:nvPr>
        </p:nvSpPr>
        <p:spPr>
          <a:xfrm>
            <a:off x="5568730" y="2635623"/>
            <a:ext cx="5183188" cy="3554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dirty="0"/>
          </a:p>
        </p:txBody>
      </p:sp>
      <p:sp>
        <p:nvSpPr>
          <p:cNvPr id="7" name="Označba mesta datuma 6"/>
          <p:cNvSpPr>
            <a:spLocks noGrp="1"/>
          </p:cNvSpPr>
          <p:nvPr>
            <p:ph type="dt" sz="half" idx="10"/>
          </p:nvPr>
        </p:nvSpPr>
        <p:spPr/>
        <p:txBody>
          <a:bodyPr/>
          <a:lstStyle/>
          <a:p>
            <a:fld id="{D3E7C180-F4AF-4931-A3FB-0F5B18F066AE}" type="datetimeFigureOut">
              <a:rPr lang="sl-SI" smtClean="0"/>
              <a:t>18. 01. 21</a:t>
            </a:fld>
            <a:endParaRPr lang="sl-SI"/>
          </a:p>
        </p:txBody>
      </p:sp>
      <p:sp>
        <p:nvSpPr>
          <p:cNvPr id="8" name="Označba mesta noge 7"/>
          <p:cNvSpPr>
            <a:spLocks noGrp="1"/>
          </p:cNvSpPr>
          <p:nvPr>
            <p:ph type="ftr" sz="quarter" idx="11"/>
          </p:nvPr>
        </p:nvSpPr>
        <p:spPr/>
        <p:txBody>
          <a:bodyPr/>
          <a:lstStyle/>
          <a:p>
            <a:r>
              <a:rPr lang="sl-SI" dirty="0"/>
              <a:t>IME PREDMETA, Predavatelj/ica</a:t>
            </a:r>
          </a:p>
        </p:txBody>
      </p:sp>
      <p:sp>
        <p:nvSpPr>
          <p:cNvPr id="9" name="Označba mesta številke diapozitiva 8"/>
          <p:cNvSpPr>
            <a:spLocks noGrp="1"/>
          </p:cNvSpPr>
          <p:nvPr>
            <p:ph type="sldNum" sz="quarter" idx="12"/>
          </p:nvPr>
        </p:nvSpPr>
        <p:spPr/>
        <p:txBody>
          <a:bodyPr/>
          <a:lstStyle/>
          <a:p>
            <a:fld id="{BE01F195-1D02-4CC0-BCB3-3D059B404E7C}" type="slidenum">
              <a:rPr lang="sl-SI" smtClean="0"/>
              <a:t>‹#›</a:t>
            </a:fld>
            <a:endParaRPr lang="sl-SI"/>
          </a:p>
        </p:txBody>
      </p:sp>
      <p:sp>
        <p:nvSpPr>
          <p:cNvPr id="10" name="Naslov 1"/>
          <p:cNvSpPr>
            <a:spLocks noGrp="1"/>
          </p:cNvSpPr>
          <p:nvPr>
            <p:ph type="title"/>
          </p:nvPr>
        </p:nvSpPr>
        <p:spPr>
          <a:xfrm>
            <a:off x="236317" y="315008"/>
            <a:ext cx="9667238" cy="1266253"/>
          </a:xfrm>
        </p:spPr>
        <p:txBody>
          <a:bodyPr/>
          <a:lstStyle/>
          <a:p>
            <a:r>
              <a:rPr lang="en-GB"/>
              <a:t>Click to edit Master title style</a:t>
            </a:r>
            <a:endParaRPr lang="sl-SI"/>
          </a:p>
        </p:txBody>
      </p:sp>
    </p:spTree>
    <p:extLst>
      <p:ext uri="{BB962C8B-B14F-4D97-AF65-F5344CB8AC3E}">
        <p14:creationId xmlns:p14="http://schemas.microsoft.com/office/powerpoint/2010/main" val="4226680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a:t>Click to edit Master title style</a:t>
            </a:r>
            <a:endParaRPr lang="sl-SI"/>
          </a:p>
        </p:txBody>
      </p:sp>
      <p:sp>
        <p:nvSpPr>
          <p:cNvPr id="3" name="Označba mesta datuma 2"/>
          <p:cNvSpPr>
            <a:spLocks noGrp="1"/>
          </p:cNvSpPr>
          <p:nvPr>
            <p:ph type="dt" sz="half" idx="10"/>
          </p:nvPr>
        </p:nvSpPr>
        <p:spPr/>
        <p:txBody>
          <a:bodyPr/>
          <a:lstStyle/>
          <a:p>
            <a:fld id="{D3E7C180-F4AF-4931-A3FB-0F5B18F066AE}" type="datetimeFigureOut">
              <a:rPr lang="sl-SI" smtClean="0"/>
              <a:t>18. 01. 21</a:t>
            </a:fld>
            <a:endParaRPr lang="sl-SI"/>
          </a:p>
        </p:txBody>
      </p:sp>
      <p:sp>
        <p:nvSpPr>
          <p:cNvPr id="4" name="Označba mesta noge 3"/>
          <p:cNvSpPr>
            <a:spLocks noGrp="1"/>
          </p:cNvSpPr>
          <p:nvPr>
            <p:ph type="ftr" sz="quarter" idx="11"/>
          </p:nvPr>
        </p:nvSpPr>
        <p:spPr/>
        <p:txBody>
          <a:bodyPr/>
          <a:lstStyle/>
          <a:p>
            <a:r>
              <a:rPr lang="sl-SI" dirty="0"/>
              <a:t>IME PREDMETA, Predavatelj/ica</a:t>
            </a:r>
          </a:p>
        </p:txBody>
      </p:sp>
      <p:sp>
        <p:nvSpPr>
          <p:cNvPr id="5" name="Označba mesta številke diapozitiva 4"/>
          <p:cNvSpPr>
            <a:spLocks noGrp="1"/>
          </p:cNvSpPr>
          <p:nvPr>
            <p:ph type="sldNum" sz="quarter" idx="12"/>
          </p:nvPr>
        </p:nvSpPr>
        <p:spPr/>
        <p:txBody>
          <a:bodyPr/>
          <a:lstStyle/>
          <a:p>
            <a:fld id="{BE01F195-1D02-4CC0-BCB3-3D059B404E7C}" type="slidenum">
              <a:rPr lang="sl-SI" smtClean="0"/>
              <a:t>‹#›</a:t>
            </a:fld>
            <a:endParaRPr lang="sl-SI"/>
          </a:p>
        </p:txBody>
      </p:sp>
    </p:spTree>
    <p:extLst>
      <p:ext uri="{BB962C8B-B14F-4D97-AF65-F5344CB8AC3E}">
        <p14:creationId xmlns:p14="http://schemas.microsoft.com/office/powerpoint/2010/main" val="1781590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D3E7C180-F4AF-4931-A3FB-0F5B18F066AE}" type="datetimeFigureOut">
              <a:rPr lang="sl-SI" smtClean="0"/>
              <a:t>18. 01. 21</a:t>
            </a:fld>
            <a:endParaRPr lang="sl-SI"/>
          </a:p>
        </p:txBody>
      </p:sp>
      <p:sp>
        <p:nvSpPr>
          <p:cNvPr id="3" name="Označba mesta noge 2"/>
          <p:cNvSpPr>
            <a:spLocks noGrp="1"/>
          </p:cNvSpPr>
          <p:nvPr>
            <p:ph type="ftr" sz="quarter" idx="11"/>
          </p:nvPr>
        </p:nvSpPr>
        <p:spPr/>
        <p:txBody>
          <a:bodyPr/>
          <a:lstStyle/>
          <a:p>
            <a:r>
              <a:rPr lang="sl-SI" dirty="0"/>
              <a:t>IME PREDMETA, Predavatelj/ica</a:t>
            </a:r>
          </a:p>
        </p:txBody>
      </p:sp>
      <p:sp>
        <p:nvSpPr>
          <p:cNvPr id="4" name="Označba mesta številke diapozitiva 3"/>
          <p:cNvSpPr>
            <a:spLocks noGrp="1"/>
          </p:cNvSpPr>
          <p:nvPr>
            <p:ph type="sldNum" sz="quarter" idx="12"/>
          </p:nvPr>
        </p:nvSpPr>
        <p:spPr/>
        <p:txBody>
          <a:bodyPr/>
          <a:lstStyle/>
          <a:p>
            <a:fld id="{BE01F195-1D02-4CC0-BCB3-3D059B404E7C}" type="slidenum">
              <a:rPr lang="sl-SI" smtClean="0"/>
              <a:t>‹#›</a:t>
            </a:fld>
            <a:endParaRPr lang="sl-SI"/>
          </a:p>
        </p:txBody>
      </p:sp>
    </p:spTree>
    <p:extLst>
      <p:ext uri="{BB962C8B-B14F-4D97-AF65-F5344CB8AC3E}">
        <p14:creationId xmlns:p14="http://schemas.microsoft.com/office/powerpoint/2010/main" val="3292570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236317" y="457200"/>
            <a:ext cx="3932237" cy="1600200"/>
          </a:xfrm>
        </p:spPr>
        <p:txBody>
          <a:bodyPr anchor="b"/>
          <a:lstStyle>
            <a:lvl1pPr>
              <a:defRPr sz="3200"/>
            </a:lvl1pPr>
          </a:lstStyle>
          <a:p>
            <a:r>
              <a:rPr lang="en-GB"/>
              <a:t>Click to edit Master title style</a:t>
            </a:r>
            <a:endParaRPr lang="sl-SI" dirty="0"/>
          </a:p>
        </p:txBody>
      </p:sp>
      <p:sp>
        <p:nvSpPr>
          <p:cNvPr id="3" name="Označba mesta vsebine 2"/>
          <p:cNvSpPr>
            <a:spLocks noGrp="1"/>
          </p:cNvSpPr>
          <p:nvPr>
            <p:ph idx="1"/>
          </p:nvPr>
        </p:nvSpPr>
        <p:spPr>
          <a:xfrm>
            <a:off x="4579718" y="987425"/>
            <a:ext cx="6805458" cy="49969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4" name="Označba mesta besedila 3"/>
          <p:cNvSpPr>
            <a:spLocks noGrp="1"/>
          </p:cNvSpPr>
          <p:nvPr>
            <p:ph type="body" sz="half" idx="2"/>
          </p:nvPr>
        </p:nvSpPr>
        <p:spPr>
          <a:xfrm>
            <a:off x="236317" y="217281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Označba mesta datuma 4"/>
          <p:cNvSpPr>
            <a:spLocks noGrp="1"/>
          </p:cNvSpPr>
          <p:nvPr>
            <p:ph type="dt" sz="half" idx="10"/>
          </p:nvPr>
        </p:nvSpPr>
        <p:spPr/>
        <p:txBody>
          <a:bodyPr/>
          <a:lstStyle/>
          <a:p>
            <a:fld id="{D3E7C180-F4AF-4931-A3FB-0F5B18F066AE}" type="datetimeFigureOut">
              <a:rPr lang="sl-SI" smtClean="0"/>
              <a:t>18. 01. 21</a:t>
            </a:fld>
            <a:endParaRPr lang="sl-SI"/>
          </a:p>
        </p:txBody>
      </p:sp>
      <p:sp>
        <p:nvSpPr>
          <p:cNvPr id="6" name="Označba mesta noge 5"/>
          <p:cNvSpPr>
            <a:spLocks noGrp="1"/>
          </p:cNvSpPr>
          <p:nvPr>
            <p:ph type="ftr" sz="quarter" idx="11"/>
          </p:nvPr>
        </p:nvSpPr>
        <p:spPr/>
        <p:txBody>
          <a:bodyPr/>
          <a:lstStyle/>
          <a:p>
            <a:r>
              <a:rPr lang="sl-SI" dirty="0"/>
              <a:t>IME PREDMETA, Predavatelj/ica</a:t>
            </a:r>
          </a:p>
        </p:txBody>
      </p:sp>
      <p:sp>
        <p:nvSpPr>
          <p:cNvPr id="7" name="Označba mesta številke diapozitiva 6"/>
          <p:cNvSpPr>
            <a:spLocks noGrp="1"/>
          </p:cNvSpPr>
          <p:nvPr>
            <p:ph type="sldNum" sz="quarter" idx="12"/>
          </p:nvPr>
        </p:nvSpPr>
        <p:spPr/>
        <p:txBody>
          <a:bodyPr/>
          <a:lstStyle/>
          <a:p>
            <a:fld id="{BE01F195-1D02-4CC0-BCB3-3D059B404E7C}" type="slidenum">
              <a:rPr lang="sl-SI" smtClean="0"/>
              <a:t>‹#›</a:t>
            </a:fld>
            <a:endParaRPr lang="sl-SI"/>
          </a:p>
        </p:txBody>
      </p:sp>
    </p:spTree>
    <p:extLst>
      <p:ext uri="{BB962C8B-B14F-4D97-AF65-F5344CB8AC3E}">
        <p14:creationId xmlns:p14="http://schemas.microsoft.com/office/powerpoint/2010/main" val="119769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236318" y="457200"/>
            <a:ext cx="4470153" cy="1600200"/>
          </a:xfrm>
        </p:spPr>
        <p:txBody>
          <a:bodyPr anchor="b"/>
          <a:lstStyle>
            <a:lvl1pPr>
              <a:defRPr sz="3200"/>
            </a:lvl1pPr>
          </a:lstStyle>
          <a:p>
            <a:r>
              <a:rPr lang="en-GB"/>
              <a:t>Click to edit Master title style</a:t>
            </a:r>
            <a:endParaRPr lang="sl-SI" dirty="0"/>
          </a:p>
        </p:txBody>
      </p:sp>
      <p:sp>
        <p:nvSpPr>
          <p:cNvPr id="3" name="Označba mesta slike 2"/>
          <p:cNvSpPr>
            <a:spLocks noGrp="1"/>
          </p:cNvSpPr>
          <p:nvPr>
            <p:ph type="pic" idx="1"/>
          </p:nvPr>
        </p:nvSpPr>
        <p:spPr>
          <a:xfrm>
            <a:off x="5099671"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sl-SI"/>
          </a:p>
        </p:txBody>
      </p:sp>
      <p:sp>
        <p:nvSpPr>
          <p:cNvPr id="5" name="Označba mesta datuma 4"/>
          <p:cNvSpPr>
            <a:spLocks noGrp="1"/>
          </p:cNvSpPr>
          <p:nvPr>
            <p:ph type="dt" sz="half" idx="10"/>
          </p:nvPr>
        </p:nvSpPr>
        <p:spPr/>
        <p:txBody>
          <a:bodyPr/>
          <a:lstStyle/>
          <a:p>
            <a:fld id="{D3E7C180-F4AF-4931-A3FB-0F5B18F066AE}" type="datetimeFigureOut">
              <a:rPr lang="sl-SI" smtClean="0"/>
              <a:t>18. 01. 21</a:t>
            </a:fld>
            <a:endParaRPr lang="sl-SI"/>
          </a:p>
        </p:txBody>
      </p:sp>
      <p:sp>
        <p:nvSpPr>
          <p:cNvPr id="6" name="Označba mesta noge 5"/>
          <p:cNvSpPr>
            <a:spLocks noGrp="1"/>
          </p:cNvSpPr>
          <p:nvPr>
            <p:ph type="ftr" sz="quarter" idx="11"/>
          </p:nvPr>
        </p:nvSpPr>
        <p:spPr/>
        <p:txBody>
          <a:bodyPr/>
          <a:lstStyle/>
          <a:p>
            <a:r>
              <a:rPr lang="sl-SI" dirty="0"/>
              <a:t>IME PREDMETA, Predavatelj/ica</a:t>
            </a:r>
          </a:p>
        </p:txBody>
      </p:sp>
      <p:sp>
        <p:nvSpPr>
          <p:cNvPr id="7" name="Označba mesta številke diapozitiva 6"/>
          <p:cNvSpPr>
            <a:spLocks noGrp="1"/>
          </p:cNvSpPr>
          <p:nvPr>
            <p:ph type="sldNum" sz="quarter" idx="12"/>
          </p:nvPr>
        </p:nvSpPr>
        <p:spPr/>
        <p:txBody>
          <a:bodyPr/>
          <a:lstStyle/>
          <a:p>
            <a:fld id="{BE01F195-1D02-4CC0-BCB3-3D059B404E7C}" type="slidenum">
              <a:rPr lang="sl-SI" smtClean="0"/>
              <a:t>‹#›</a:t>
            </a:fld>
            <a:endParaRPr lang="sl-SI"/>
          </a:p>
        </p:txBody>
      </p:sp>
      <p:sp>
        <p:nvSpPr>
          <p:cNvPr id="8" name="Označba mesta besedila 3"/>
          <p:cNvSpPr>
            <a:spLocks noGrp="1"/>
          </p:cNvSpPr>
          <p:nvPr>
            <p:ph type="body" sz="half" idx="2"/>
          </p:nvPr>
        </p:nvSpPr>
        <p:spPr>
          <a:xfrm>
            <a:off x="236317" y="2172810"/>
            <a:ext cx="447015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676861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236317" y="315008"/>
            <a:ext cx="9667238" cy="1266253"/>
          </a:xfrm>
          <a:prstGeom prst="rect">
            <a:avLst/>
          </a:prstGeom>
        </p:spPr>
        <p:txBody>
          <a:bodyPr vert="horz" lIns="91440" tIns="45720" rIns="91440" bIns="45720" rtlCol="0" anchor="b">
            <a:normAutofit/>
          </a:bodyPr>
          <a:lstStyle/>
          <a:p>
            <a:r>
              <a:rPr lang="sl-SI" dirty="0"/>
              <a:t>UREDITE SLOG NASLOVA MATRICE</a:t>
            </a:r>
          </a:p>
        </p:txBody>
      </p:sp>
      <p:sp>
        <p:nvSpPr>
          <p:cNvPr id="3" name="Označba mesta besedila 2"/>
          <p:cNvSpPr>
            <a:spLocks noGrp="1"/>
          </p:cNvSpPr>
          <p:nvPr>
            <p:ph type="body" idx="1"/>
          </p:nvPr>
        </p:nvSpPr>
        <p:spPr>
          <a:xfrm>
            <a:off x="236317" y="1760648"/>
            <a:ext cx="10515600" cy="4351338"/>
          </a:xfrm>
          <a:prstGeom prst="rect">
            <a:avLst/>
          </a:prstGeom>
        </p:spPr>
        <p:txBody>
          <a:bodyPr vert="horz" lIns="91440" tIns="45720" rIns="91440" bIns="45720" rtlCol="0">
            <a:normAutofit/>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datuma 3"/>
          <p:cNvSpPr>
            <a:spLocks noGrp="1"/>
          </p:cNvSpPr>
          <p:nvPr>
            <p:ph type="dt" sz="half" idx="2"/>
          </p:nvPr>
        </p:nvSpPr>
        <p:spPr>
          <a:xfrm>
            <a:off x="8596916" y="6354572"/>
            <a:ext cx="1306639" cy="365125"/>
          </a:xfrm>
          <a:prstGeom prst="rect">
            <a:avLst/>
          </a:prstGeom>
        </p:spPr>
        <p:txBody>
          <a:bodyPr vert="horz" lIns="91440" tIns="45720" rIns="91440" bIns="45720" rtlCol="0" anchor="ctr"/>
          <a:lstStyle>
            <a:lvl1pPr algn="l">
              <a:defRPr sz="1000">
                <a:solidFill>
                  <a:schemeClr val="accent6">
                    <a:lumMod val="50000"/>
                  </a:schemeClr>
                </a:solidFill>
              </a:defRPr>
            </a:lvl1pPr>
          </a:lstStyle>
          <a:p>
            <a:endParaRPr lang="sl-SI" dirty="0"/>
          </a:p>
        </p:txBody>
      </p:sp>
      <p:sp>
        <p:nvSpPr>
          <p:cNvPr id="5" name="Označba mesta noge 4"/>
          <p:cNvSpPr>
            <a:spLocks noGrp="1"/>
          </p:cNvSpPr>
          <p:nvPr>
            <p:ph type="ftr" sz="quarter" idx="3"/>
          </p:nvPr>
        </p:nvSpPr>
        <p:spPr>
          <a:xfrm>
            <a:off x="236317" y="6354572"/>
            <a:ext cx="4114800" cy="366903"/>
          </a:xfrm>
          <a:prstGeom prst="rect">
            <a:avLst/>
          </a:prstGeom>
        </p:spPr>
        <p:txBody>
          <a:bodyPr vert="horz" lIns="91440" tIns="45720" rIns="91440" bIns="45720" rtlCol="0" anchor="ctr" anchorCtr="0"/>
          <a:lstStyle>
            <a:lvl1pPr algn="l">
              <a:defRPr sz="1000">
                <a:solidFill>
                  <a:schemeClr val="accent6">
                    <a:lumMod val="50000"/>
                  </a:schemeClr>
                </a:solidFill>
              </a:defRPr>
            </a:lvl1pPr>
          </a:lstStyle>
          <a:p>
            <a:r>
              <a:rPr lang="sl-SI" dirty="0"/>
              <a:t>IME PREDMETA, Predavatelj/ica</a:t>
            </a:r>
          </a:p>
        </p:txBody>
      </p:sp>
      <p:sp>
        <p:nvSpPr>
          <p:cNvPr id="6" name="Označba mesta številke diapozitiva 5"/>
          <p:cNvSpPr>
            <a:spLocks noGrp="1"/>
          </p:cNvSpPr>
          <p:nvPr>
            <p:ph type="sldNum" sz="quarter" idx="4"/>
          </p:nvPr>
        </p:nvSpPr>
        <p:spPr>
          <a:xfrm>
            <a:off x="9903555" y="6356350"/>
            <a:ext cx="848363" cy="365125"/>
          </a:xfrm>
          <a:prstGeom prst="rect">
            <a:avLst/>
          </a:prstGeom>
        </p:spPr>
        <p:txBody>
          <a:bodyPr vert="horz" lIns="91440" tIns="45720" rIns="91440" bIns="45720" rtlCol="0" anchor="ctr"/>
          <a:lstStyle>
            <a:lvl1pPr algn="r">
              <a:defRPr sz="1000">
                <a:solidFill>
                  <a:schemeClr val="accent6">
                    <a:lumMod val="50000"/>
                  </a:schemeClr>
                </a:solidFill>
              </a:defRPr>
            </a:lvl1pPr>
          </a:lstStyle>
          <a:p>
            <a:r>
              <a:rPr lang="sl-SI" dirty="0"/>
              <a:t>Št. Strani</a:t>
            </a:r>
          </a:p>
        </p:txBody>
      </p:sp>
      <p:pic>
        <p:nvPicPr>
          <p:cNvPr id="14" name="Picture 2"/>
          <p:cNvPicPr>
            <a:picLocks noChangeAspect="1"/>
          </p:cNvPicPr>
          <p:nvPr userDrawn="1"/>
        </p:nvPicPr>
        <p:blipFill>
          <a:blip r:embed="rId14"/>
          <a:srcRect/>
          <a:stretch>
            <a:fillRect/>
          </a:stretch>
        </p:blipFill>
        <p:spPr>
          <a:xfrm>
            <a:off x="11863449" y="0"/>
            <a:ext cx="328551" cy="6858000"/>
          </a:xfrm>
          <a:prstGeom prst="rect">
            <a:avLst/>
          </a:prstGeom>
          <a:solidFill>
            <a:srgbClr val="111E6C"/>
          </a:solidFill>
        </p:spPr>
      </p:pic>
      <p:pic>
        <p:nvPicPr>
          <p:cNvPr id="13" name="Slika 1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248868" y="275922"/>
            <a:ext cx="1459414" cy="510980"/>
          </a:xfrm>
          <a:prstGeom prst="rect">
            <a:avLst/>
          </a:prstGeom>
        </p:spPr>
      </p:pic>
    </p:spTree>
    <p:extLst>
      <p:ext uri="{BB962C8B-B14F-4D97-AF65-F5344CB8AC3E}">
        <p14:creationId xmlns:p14="http://schemas.microsoft.com/office/powerpoint/2010/main" val="3463780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000" b="1" kern="1200">
          <a:solidFill>
            <a:srgbClr val="111E6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11E6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11E6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rgbClr val="111E6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11E6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111E6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7" userDrawn="1">
          <p15:clr>
            <a:srgbClr val="F26B43"/>
          </p15:clr>
        </p15:guide>
        <p15:guide id="2" pos="75" userDrawn="1">
          <p15:clr>
            <a:srgbClr val="F26B43"/>
          </p15:clr>
        </p15:guide>
        <p15:guide id="3" orient="horz" pos="73" userDrawn="1">
          <p15:clr>
            <a:srgbClr val="F26B43"/>
          </p15:clr>
        </p15:guide>
        <p15:guide id="4" pos="760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err="1"/>
              <a:t>Raziskovalni</a:t>
            </a:r>
            <a:r>
              <a:rPr lang="en-US" sz="4800" dirty="0"/>
              <a:t> </a:t>
            </a:r>
            <a:r>
              <a:rPr lang="en-US" sz="4800" dirty="0" err="1"/>
              <a:t>projekt</a:t>
            </a:r>
            <a:endParaRPr lang="en-US" sz="4800" dirty="0"/>
          </a:p>
        </p:txBody>
      </p:sp>
      <p:sp>
        <p:nvSpPr>
          <p:cNvPr id="3" name="Subtitle 2"/>
          <p:cNvSpPr>
            <a:spLocks noGrp="1"/>
          </p:cNvSpPr>
          <p:nvPr>
            <p:ph type="subTitle" idx="1"/>
          </p:nvPr>
        </p:nvSpPr>
        <p:spPr>
          <a:xfrm>
            <a:off x="1524000" y="3602037"/>
            <a:ext cx="9144000" cy="2225021"/>
          </a:xfrm>
        </p:spPr>
        <p:txBody>
          <a:bodyPr>
            <a:normAutofit fontScale="92500"/>
          </a:bodyPr>
          <a:lstStyle/>
          <a:p>
            <a:endParaRPr lang="sl-SI" b="1" dirty="0"/>
          </a:p>
          <a:p>
            <a:r>
              <a:rPr lang="sl-SI" b="1" dirty="0"/>
              <a:t>Jean Monnet Module</a:t>
            </a:r>
          </a:p>
          <a:p>
            <a:r>
              <a:rPr lang="sl-SI" b="1" dirty="0"/>
              <a:t>Krepitev civilne iniciative za trajnostni razvoj v Evropi - Sustain4EU</a:t>
            </a:r>
          </a:p>
          <a:p>
            <a:endParaRPr lang="sl-SI" b="1" dirty="0"/>
          </a:p>
          <a:p>
            <a:r>
              <a:rPr lang="sl-SI" dirty="0"/>
              <a:t>Izr. prof. dr. Tea Golob</a:t>
            </a:r>
            <a:endParaRPr lang="en-US" dirty="0"/>
          </a:p>
        </p:txBody>
      </p:sp>
      <p:pic>
        <p:nvPicPr>
          <p:cNvPr id="4" name="Picture 3">
            <a:extLst>
              <a:ext uri="{FF2B5EF4-FFF2-40B4-BE49-F238E27FC236}">
                <a16:creationId xmlns:a16="http://schemas.microsoft.com/office/drawing/2014/main" id="{EDEDDC7F-6C9F-2440-958E-9C5E858F2D13}"/>
              </a:ext>
            </a:extLst>
          </p:cNvPr>
          <p:cNvPicPr/>
          <p:nvPr/>
        </p:nvPicPr>
        <p:blipFill rotWithShape="1">
          <a:blip r:embed="rId3"/>
          <a:srcRect r="26550"/>
          <a:stretch/>
        </p:blipFill>
        <p:spPr>
          <a:xfrm>
            <a:off x="1524000" y="1156577"/>
            <a:ext cx="2205318" cy="781125"/>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4477407" y="730250"/>
            <a:ext cx="2900856" cy="1828800"/>
          </a:xfrm>
          <a:prstGeom prst="rect">
            <a:avLst/>
          </a:prstGeom>
        </p:spPr>
      </p:pic>
      <p:pic>
        <p:nvPicPr>
          <p:cNvPr id="6" name="Picture 5" descr="Domov">
            <a:extLst>
              <a:ext uri="{FF2B5EF4-FFF2-40B4-BE49-F238E27FC236}">
                <a16:creationId xmlns:a16="http://schemas.microsoft.com/office/drawing/2014/main" id="{F0C3678C-2821-D14F-83D5-AF3FF02D14E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862638" y="1184910"/>
            <a:ext cx="1387475" cy="459740"/>
          </a:xfrm>
          <a:prstGeom prst="rect">
            <a:avLst/>
          </a:prstGeom>
          <a:noFill/>
        </p:spPr>
      </p:pic>
    </p:spTree>
    <p:extLst>
      <p:ext uri="{BB962C8B-B14F-4D97-AF65-F5344CB8AC3E}">
        <p14:creationId xmlns:p14="http://schemas.microsoft.com/office/powerpoint/2010/main" val="2826952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b="1" dirty="0"/>
              <a:t>Kvalitativno...</a:t>
            </a:r>
            <a:endParaRPr lang="en-US" dirty="0"/>
          </a:p>
        </p:txBody>
      </p:sp>
      <p:sp>
        <p:nvSpPr>
          <p:cNvPr id="3" name="Content Placeholder 2"/>
          <p:cNvSpPr>
            <a:spLocks noGrp="1"/>
          </p:cNvSpPr>
          <p:nvPr>
            <p:ph idx="1"/>
          </p:nvPr>
        </p:nvSpPr>
        <p:spPr>
          <a:xfrm>
            <a:off x="838200" y="1537252"/>
            <a:ext cx="10515600" cy="4639711"/>
          </a:xfrm>
        </p:spPr>
        <p:txBody>
          <a:bodyPr>
            <a:normAutofit/>
          </a:bodyPr>
          <a:lstStyle/>
          <a:p>
            <a:pPr lvl="0" algn="just"/>
            <a:r>
              <a:rPr lang="sl-SI" sz="2400" dirty="0"/>
              <a:t>Okolijske odgovornosti</a:t>
            </a:r>
          </a:p>
          <a:p>
            <a:pPr lvl="0" algn="just"/>
            <a:endParaRPr lang="sl-SI" sz="2400" dirty="0"/>
          </a:p>
          <a:p>
            <a:pPr lvl="1" algn="just"/>
            <a:r>
              <a:rPr lang="sl-SI" sz="2000" dirty="0"/>
              <a:t>Osebna mnenja, ki odražajo vrednote in mnenje, vezana na varovanje naravnega okolja, ekološka prizadevanja; antropocentrične poglede na odnos med človekom in naravo; odnos do biofilije, ki se nanaša na biološko povezanost človeka in narave; odnos do ideje, da je narava živo bitje, ki temelji na tradicionalnih pogledih na naravo; odnos do krščansko-judovske tradicije, ki izhaja iz biblijske trditve, da so narava in živali orodja v rokah ljudi, na čemer temelji tudi sodobna kapitalistična paradigma.</a:t>
            </a:r>
            <a:endParaRPr lang="en-GB" sz="2000" dirty="0"/>
          </a:p>
          <a:p>
            <a:pPr lvl="1" algn="just"/>
            <a:r>
              <a:rPr lang="sl-SI" sz="2000" dirty="0"/>
              <a:t>Vključenost v organizacije civilne družbe, pripravljenost za sodelovanje v izboljšanju naravnega okolja in trajnostnega razvoja. </a:t>
            </a:r>
            <a:endParaRPr lang="en-GB" sz="2000" dirty="0"/>
          </a:p>
          <a:p>
            <a:pPr lvl="1" algn="just"/>
            <a:r>
              <a:rPr lang="sl-SI" sz="2000" dirty="0"/>
              <a:t>Dejanske prakse, ki se nanašajo na ekološko vedenje, kot na primer recikliranje, upravljanje z odpadki, kupovanje lokalne hrane, do okolja prijazen prevoz, manjšanje porabe vode itd.</a:t>
            </a:r>
            <a:endParaRPr lang="en-GB" sz="2000" dirty="0"/>
          </a:p>
          <a:p>
            <a:pPr lvl="1"/>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477" y="573823"/>
            <a:ext cx="2308087" cy="1619106"/>
          </a:xfrm>
          <a:prstGeom prst="rect">
            <a:avLst/>
          </a:prstGeom>
        </p:spPr>
      </p:pic>
    </p:spTree>
    <p:extLst>
      <p:ext uri="{BB962C8B-B14F-4D97-AF65-F5344CB8AC3E}">
        <p14:creationId xmlns:p14="http://schemas.microsoft.com/office/powerpoint/2010/main" val="1839159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1768" y="1055929"/>
            <a:ext cx="6078972" cy="461665"/>
          </a:xfrm>
          <a:prstGeom prst="rect">
            <a:avLst/>
          </a:prstGeom>
        </p:spPr>
        <p:txBody>
          <a:bodyPr wrap="none">
            <a:spAutoFit/>
          </a:bodyPr>
          <a:lstStyle/>
          <a:p>
            <a:r>
              <a:rPr lang="en-GB" sz="2400" dirty="0">
                <a:latin typeface="Calibri" charset="0"/>
                <a:ea typeface="Calibri" charset="0"/>
                <a:cs typeface="Times New Roman" charset="0"/>
              </a:rPr>
              <a:t>Responsible behaviour among </a:t>
            </a:r>
            <a:r>
              <a:rPr lang="en-GB" sz="2400" b="1" dirty="0">
                <a:latin typeface="Calibri" charset="0"/>
                <a:ea typeface="Calibri" charset="0"/>
                <a:cs typeface="Times New Roman" charset="0"/>
              </a:rPr>
              <a:t>Slovenian youth</a:t>
            </a:r>
            <a:r>
              <a:rPr lang="en-GB" sz="2400" b="1" dirty="0"/>
              <a:t> </a:t>
            </a:r>
            <a:endParaRPr lang="en-US" sz="2400" b="1" dirty="0"/>
          </a:p>
        </p:txBody>
      </p:sp>
      <p:sp>
        <p:nvSpPr>
          <p:cNvPr id="3" name="Rectangle 2"/>
          <p:cNvSpPr/>
          <p:nvPr/>
        </p:nvSpPr>
        <p:spPr>
          <a:xfrm>
            <a:off x="1703294" y="1924453"/>
            <a:ext cx="8857130" cy="1446550"/>
          </a:xfrm>
          <a:prstGeom prst="rect">
            <a:avLst/>
          </a:prstGeom>
        </p:spPr>
        <p:txBody>
          <a:bodyPr wrap="square">
            <a:spAutoFit/>
          </a:bodyPr>
          <a:lstStyle/>
          <a:p>
            <a:pPr algn="just"/>
            <a:r>
              <a:rPr lang="en-US" sz="2200" b="1" dirty="0"/>
              <a:t>Longitudinal studies </a:t>
            </a:r>
            <a:r>
              <a:rPr lang="en-US" sz="2200" dirty="0"/>
              <a:t>reveal there has been a tremendous decline of environmental support and concern in the same age period, which occurred in the break of the millennium.  The lower percentage of those believing that their happiness depends on others</a:t>
            </a:r>
            <a:endParaRPr lang="en-US" sz="2200" dirty="0">
              <a:effectLst/>
            </a:endParaRPr>
          </a:p>
        </p:txBody>
      </p:sp>
      <p:sp>
        <p:nvSpPr>
          <p:cNvPr id="4" name="Rectangle 3"/>
          <p:cNvSpPr/>
          <p:nvPr/>
        </p:nvSpPr>
        <p:spPr>
          <a:xfrm>
            <a:off x="1703294" y="3723057"/>
            <a:ext cx="9090212" cy="1446550"/>
          </a:xfrm>
          <a:prstGeom prst="rect">
            <a:avLst/>
          </a:prstGeom>
        </p:spPr>
        <p:txBody>
          <a:bodyPr wrap="square">
            <a:spAutoFit/>
          </a:bodyPr>
          <a:lstStyle/>
          <a:p>
            <a:pPr algn="just">
              <a:spcAft>
                <a:spcPts val="0"/>
              </a:spcAft>
            </a:pPr>
            <a:r>
              <a:rPr lang="en-GB" sz="2200" dirty="0">
                <a:latin typeface="Calibri" charset="0"/>
                <a:ea typeface="Calibri" charset="0"/>
                <a:cs typeface="Times New Roman" charset="0"/>
              </a:rPr>
              <a:t>How is the </a:t>
            </a:r>
            <a:r>
              <a:rPr lang="en-GB" sz="2200" b="1" dirty="0">
                <a:latin typeface="Calibri" charset="0"/>
                <a:ea typeface="Calibri" charset="0"/>
                <a:cs typeface="Times New Roman" charset="0"/>
              </a:rPr>
              <a:t>adaptability to contemporary social challenges </a:t>
            </a:r>
            <a:r>
              <a:rPr lang="en-GB" sz="2200" dirty="0">
                <a:latin typeface="Calibri" charset="0"/>
                <a:ea typeface="Calibri" charset="0"/>
                <a:cs typeface="Times New Roman" charset="0"/>
              </a:rPr>
              <a:t>that demands highly reflexive, autonomous, and technologically skilled individuals, </a:t>
            </a:r>
            <a:r>
              <a:rPr lang="en-GB" sz="2200" b="1" dirty="0">
                <a:latin typeface="Calibri" charset="0"/>
                <a:ea typeface="Calibri" charset="0"/>
                <a:cs typeface="Times New Roman" charset="0"/>
              </a:rPr>
              <a:t>compatible</a:t>
            </a:r>
            <a:r>
              <a:rPr lang="en-GB" sz="2200" dirty="0">
                <a:latin typeface="Calibri" charset="0"/>
                <a:ea typeface="Calibri" charset="0"/>
                <a:cs typeface="Times New Roman" charset="0"/>
              </a:rPr>
              <a:t> with intensive concerns and practices ensuring </a:t>
            </a:r>
            <a:r>
              <a:rPr lang="en-GB" sz="2200" b="1" dirty="0">
                <a:latin typeface="Calibri" charset="0"/>
                <a:ea typeface="Calibri" charset="0"/>
                <a:cs typeface="Times New Roman" charset="0"/>
              </a:rPr>
              <a:t>sustainable social and natural environment</a:t>
            </a:r>
            <a:r>
              <a:rPr lang="en-GB" b="1" dirty="0">
                <a:latin typeface="Calibri" charset="0"/>
                <a:ea typeface="Calibri" charset="0"/>
                <a:cs typeface="Times New Roman" charset="0"/>
              </a:rPr>
              <a:t>?</a:t>
            </a:r>
            <a:endParaRPr lang="en-GB" b="1" dirty="0">
              <a:effectLst/>
              <a:latin typeface="Calibri" charset="0"/>
              <a:ea typeface="Calibri" charset="0"/>
              <a:cs typeface="Times New Roman" charset="0"/>
            </a:endParaRPr>
          </a:p>
        </p:txBody>
      </p:sp>
      <p:sp>
        <p:nvSpPr>
          <p:cNvPr id="5" name="Rectangle 4"/>
          <p:cNvSpPr/>
          <p:nvPr/>
        </p:nvSpPr>
        <p:spPr>
          <a:xfrm>
            <a:off x="961768" y="5521661"/>
            <a:ext cx="10620632" cy="1015663"/>
          </a:xfrm>
          <a:prstGeom prst="rect">
            <a:avLst/>
          </a:prstGeom>
        </p:spPr>
        <p:txBody>
          <a:bodyPr wrap="square">
            <a:spAutoFit/>
          </a:bodyPr>
          <a:lstStyle/>
          <a:p>
            <a:r>
              <a:rPr lang="en-US" sz="1200" dirty="0" err="1">
                <a:latin typeface="Arial" charset="0"/>
              </a:rPr>
              <a:t>Musil</a:t>
            </a:r>
            <a:r>
              <a:rPr lang="en-US" sz="1200" dirty="0">
                <a:latin typeface="Arial" charset="0"/>
              </a:rPr>
              <a:t> and </a:t>
            </a:r>
            <a:r>
              <a:rPr lang="en-US" sz="1200" dirty="0" err="1">
                <a:latin typeface="Arial" charset="0"/>
              </a:rPr>
              <a:t>Lavrič</a:t>
            </a:r>
            <a:r>
              <a:rPr lang="en-US" sz="1200" dirty="0">
                <a:latin typeface="Arial" charset="0"/>
              </a:rPr>
              <a:t>. 2010. Values, sustainable social functioning and visions of the future. Youth 2010</a:t>
            </a:r>
          </a:p>
          <a:p>
            <a:r>
              <a:rPr lang="en-US" sz="1200" dirty="0"/>
              <a:t>Youth 2013. Living in times of disillusionment, risk and </a:t>
            </a:r>
            <a:r>
              <a:rPr lang="en-US" sz="1200" dirty="0" err="1"/>
              <a:t>precarity</a:t>
            </a:r>
            <a:r>
              <a:rPr lang="en-US" sz="1200" dirty="0"/>
              <a:t>. </a:t>
            </a:r>
            <a:r>
              <a:rPr lang="en-US" sz="1200" dirty="0" err="1"/>
              <a:t>Cepyus</a:t>
            </a:r>
            <a:r>
              <a:rPr lang="en-US" sz="1200" dirty="0"/>
              <a:t> </a:t>
            </a:r>
          </a:p>
          <a:p>
            <a:r>
              <a:rPr lang="en-US" sz="1200" dirty="0">
                <a:latin typeface="Arial" charset="0"/>
              </a:rPr>
              <a:t> </a:t>
            </a:r>
          </a:p>
          <a:p>
            <a:endParaRPr lang="en-US" sz="1200" dirty="0"/>
          </a:p>
          <a:p>
            <a:endParaRPr lang="en-US" sz="1200" dirty="0"/>
          </a:p>
        </p:txBody>
      </p:sp>
      <p:sp>
        <p:nvSpPr>
          <p:cNvPr id="6"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Primer </a:t>
            </a:r>
            <a:r>
              <a:rPr lang="en-US" dirty="0" err="1"/>
              <a:t>raziskave</a:t>
            </a:r>
            <a:r>
              <a:rPr lang="en-US" dirty="0"/>
              <a:t> </a:t>
            </a:r>
            <a:r>
              <a:rPr lang="mr-IN" sz="2400" dirty="0"/>
              <a:t>–</a:t>
            </a:r>
            <a:r>
              <a:rPr lang="en-US" sz="2400" dirty="0"/>
              <a:t> </a:t>
            </a:r>
            <a:r>
              <a:rPr lang="en-US" sz="2400" dirty="0" err="1"/>
              <a:t>potrjena</a:t>
            </a:r>
            <a:r>
              <a:rPr lang="en-US" sz="2400" dirty="0"/>
              <a:t> </a:t>
            </a:r>
            <a:r>
              <a:rPr lang="en-US" sz="2400" dirty="0" err="1"/>
              <a:t>objava</a:t>
            </a:r>
            <a:r>
              <a:rPr lang="en-US" sz="2400" dirty="0"/>
              <a:t> v Social Ecology Journal</a:t>
            </a:r>
          </a:p>
        </p:txBody>
      </p:sp>
    </p:spTree>
    <p:extLst>
      <p:ext uri="{BB962C8B-B14F-4D97-AF65-F5344CB8AC3E}">
        <p14:creationId xmlns:p14="http://schemas.microsoft.com/office/powerpoint/2010/main" val="2508924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1021976"/>
            <a:ext cx="5285591" cy="4715436"/>
          </a:xfrm>
        </p:spPr>
        <p:txBody>
          <a:bodyPr>
            <a:normAutofit/>
          </a:bodyPr>
          <a:lstStyle/>
          <a:p>
            <a:pPr algn="ctr"/>
            <a:r>
              <a:rPr lang="en-US" sz="2200" b="1" dirty="0"/>
              <a:t>Methodology: sampling, analysis</a:t>
            </a:r>
          </a:p>
          <a:p>
            <a:pPr algn="ctr"/>
            <a:endParaRPr lang="en-US" sz="2200" b="1" dirty="0"/>
          </a:p>
          <a:p>
            <a:pPr marL="292608" lvl="1" indent="0">
              <a:buNone/>
            </a:pPr>
            <a:r>
              <a:rPr lang="en-US" sz="2200" dirty="0"/>
              <a:t>On-line survey: young people from 19-29, Slovenia</a:t>
            </a:r>
          </a:p>
          <a:p>
            <a:pPr marL="292608" lvl="1" indent="0">
              <a:buNone/>
            </a:pPr>
            <a:endParaRPr lang="en-US" sz="2200" dirty="0"/>
          </a:p>
          <a:p>
            <a:pPr marL="292608" lvl="1" indent="0">
              <a:buNone/>
            </a:pPr>
            <a:r>
              <a:rPr lang="en-US" sz="2200" dirty="0"/>
              <a:t>From October 2018 </a:t>
            </a:r>
            <a:r>
              <a:rPr lang="mr-IN" sz="2200" dirty="0"/>
              <a:t>–</a:t>
            </a:r>
            <a:r>
              <a:rPr lang="en-US" sz="2200" dirty="0"/>
              <a:t> April 2019</a:t>
            </a:r>
          </a:p>
          <a:p>
            <a:pPr marL="292608" lvl="1" indent="0">
              <a:buNone/>
            </a:pPr>
            <a:endParaRPr lang="en-US" sz="2200" dirty="0"/>
          </a:p>
          <a:p>
            <a:pPr marL="292608" lvl="1" indent="0">
              <a:buNone/>
            </a:pPr>
            <a:r>
              <a:rPr lang="en-US" sz="2200" dirty="0"/>
              <a:t>Sample size 650</a:t>
            </a:r>
          </a:p>
          <a:p>
            <a:pPr marL="292608" lvl="1" indent="0">
              <a:buNone/>
            </a:pPr>
            <a:endParaRPr lang="en-US" sz="2200" dirty="0"/>
          </a:p>
          <a:p>
            <a:pPr marL="292608" lvl="1" indent="0">
              <a:buNone/>
            </a:pPr>
            <a:r>
              <a:rPr lang="en-US" sz="2200" dirty="0"/>
              <a:t>Structural equation modelling</a:t>
            </a:r>
          </a:p>
          <a:p>
            <a:pPr marL="475488" lvl="2" indent="0">
              <a:buNone/>
            </a:pPr>
            <a:endParaRPr lang="en-US" sz="2200" dirty="0"/>
          </a:p>
          <a:p>
            <a:pPr marL="475488" lvl="2" indent="0">
              <a:buNone/>
            </a:pPr>
            <a:endParaRPr lang="en-US" sz="2200" dirty="0"/>
          </a:p>
          <a:p>
            <a:pPr marL="475488" lvl="2" indent="0">
              <a:buNone/>
            </a:pPr>
            <a:endParaRPr lang="en-US" sz="2200" dirty="0"/>
          </a:p>
          <a:p>
            <a:pPr marL="475488" lvl="2" indent="0">
              <a:buNone/>
            </a:pPr>
            <a:endParaRPr lang="en-US" sz="2200" dirty="0"/>
          </a:p>
          <a:p>
            <a:pPr>
              <a:buFont typeface="Arial" charset="0"/>
              <a:buChar char="•"/>
            </a:pPr>
            <a:endParaRPr lang="en-US" dirty="0"/>
          </a:p>
          <a:p>
            <a:endParaRPr lang="en-US" sz="2200" dirty="0"/>
          </a:p>
        </p:txBody>
      </p:sp>
      <p:sp>
        <p:nvSpPr>
          <p:cNvPr id="4" name="Rectangle 3"/>
          <p:cNvSpPr/>
          <p:nvPr/>
        </p:nvSpPr>
        <p:spPr>
          <a:xfrm>
            <a:off x="7524974" y="1021976"/>
            <a:ext cx="3481209" cy="430887"/>
          </a:xfrm>
          <a:prstGeom prst="rect">
            <a:avLst/>
          </a:prstGeom>
        </p:spPr>
        <p:txBody>
          <a:bodyPr wrap="none">
            <a:spAutoFit/>
          </a:bodyPr>
          <a:lstStyle/>
          <a:p>
            <a:pPr algn="ctr"/>
            <a:r>
              <a:rPr lang="en-US" sz="2200" b="1" dirty="0"/>
              <a:t>Basic features of the sample</a:t>
            </a:r>
          </a:p>
        </p:txBody>
      </p:sp>
      <p:graphicFrame>
        <p:nvGraphicFramePr>
          <p:cNvPr id="6" name="Table 5">
            <a:extLst>
              <a:ext uri="{FF2B5EF4-FFF2-40B4-BE49-F238E27FC236}">
                <a16:creationId xmlns:a16="http://schemas.microsoft.com/office/drawing/2014/main" id="{B4622892-DE8C-3149-B856-60FF51BD2A50}"/>
              </a:ext>
            </a:extLst>
          </p:cNvPr>
          <p:cNvGraphicFramePr>
            <a:graphicFrameLocks noGrp="1"/>
          </p:cNvGraphicFramePr>
          <p:nvPr/>
        </p:nvGraphicFramePr>
        <p:xfrm>
          <a:off x="6871900" y="1452863"/>
          <a:ext cx="4787355" cy="4754880"/>
        </p:xfrm>
        <a:graphic>
          <a:graphicData uri="http://schemas.openxmlformats.org/drawingml/2006/table">
            <a:tbl>
              <a:tblPr firstRow="1" bandRow="1">
                <a:tableStyleId>{5C22544A-7EE6-4342-B048-85BDC9FD1C3A}</a:tableStyleId>
              </a:tblPr>
              <a:tblGrid>
                <a:gridCol w="1264182">
                  <a:extLst>
                    <a:ext uri="{9D8B030D-6E8A-4147-A177-3AD203B41FA5}">
                      <a16:colId xmlns:a16="http://schemas.microsoft.com/office/drawing/2014/main" val="3437018008"/>
                    </a:ext>
                  </a:extLst>
                </a:gridCol>
                <a:gridCol w="2389909">
                  <a:extLst>
                    <a:ext uri="{9D8B030D-6E8A-4147-A177-3AD203B41FA5}">
                      <a16:colId xmlns:a16="http://schemas.microsoft.com/office/drawing/2014/main" val="2153935804"/>
                    </a:ext>
                  </a:extLst>
                </a:gridCol>
                <a:gridCol w="1133264">
                  <a:extLst>
                    <a:ext uri="{9D8B030D-6E8A-4147-A177-3AD203B41FA5}">
                      <a16:colId xmlns:a16="http://schemas.microsoft.com/office/drawing/2014/main" val="1964976082"/>
                    </a:ext>
                  </a:extLst>
                </a:gridCol>
              </a:tblGrid>
              <a:tr h="352310">
                <a:tc>
                  <a:txBody>
                    <a:bodyPr/>
                    <a:lstStyle/>
                    <a:p>
                      <a:endParaRPr lang="en-US" dirty="0"/>
                    </a:p>
                  </a:txBody>
                  <a:tcPr>
                    <a:noFill/>
                  </a:tcPr>
                </a:tc>
                <a:tc>
                  <a:txBody>
                    <a:bodyPr/>
                    <a:lstStyle/>
                    <a:p>
                      <a:endParaRPr lang="en-US" dirty="0"/>
                    </a:p>
                  </a:txBody>
                  <a:tcPr>
                    <a:noFill/>
                  </a:tcPr>
                </a:tc>
                <a:tc>
                  <a:txBody>
                    <a:bodyPr/>
                    <a:lstStyle/>
                    <a:p>
                      <a:pPr algn="r"/>
                      <a:endParaRPr lang="en-US" dirty="0"/>
                    </a:p>
                  </a:txBody>
                  <a:tcPr>
                    <a:noFill/>
                  </a:tcPr>
                </a:tc>
                <a:extLst>
                  <a:ext uri="{0D108BD9-81ED-4DB2-BD59-A6C34878D82A}">
                    <a16:rowId xmlns:a16="http://schemas.microsoft.com/office/drawing/2014/main" val="1522821358"/>
                  </a:ext>
                </a:extLst>
              </a:tr>
              <a:tr h="352310">
                <a:tc>
                  <a:txBody>
                    <a:bodyPr/>
                    <a:lstStyle/>
                    <a:p>
                      <a:r>
                        <a:rPr lang="en-US" dirty="0"/>
                        <a:t>Gender</a:t>
                      </a:r>
                    </a:p>
                  </a:txBody>
                  <a:tcPr>
                    <a:lnB w="12700" cap="flat" cmpd="sng" algn="ctr">
                      <a:solidFill>
                        <a:schemeClr val="tx1"/>
                      </a:solidFill>
                      <a:prstDash val="solid"/>
                      <a:round/>
                      <a:headEnd type="none" w="med" len="med"/>
                      <a:tailEnd type="none" w="med" len="med"/>
                    </a:lnB>
                    <a:noFill/>
                  </a:tcPr>
                </a:tc>
                <a:tc>
                  <a:txBody>
                    <a:bodyPr/>
                    <a:lstStyle/>
                    <a:p>
                      <a:r>
                        <a:rPr lang="en-US" dirty="0"/>
                        <a:t>Women</a:t>
                      </a:r>
                    </a:p>
                  </a:txBody>
                  <a:tcPr>
                    <a:lnB w="12700" cap="flat" cmpd="sng" algn="ctr">
                      <a:solidFill>
                        <a:schemeClr val="tx1"/>
                      </a:solidFill>
                      <a:prstDash val="solid"/>
                      <a:round/>
                      <a:headEnd type="none" w="med" len="med"/>
                      <a:tailEnd type="none" w="med" len="med"/>
                    </a:lnB>
                    <a:noFill/>
                  </a:tcPr>
                </a:tc>
                <a:tc>
                  <a:txBody>
                    <a:bodyPr/>
                    <a:lstStyle/>
                    <a:p>
                      <a:pPr algn="r"/>
                      <a:r>
                        <a:rPr lang="en-US" dirty="0"/>
                        <a:t>65 %</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0035546"/>
                  </a:ext>
                </a:extLst>
              </a:tr>
              <a:tr h="352310">
                <a:tc>
                  <a:txBody>
                    <a:bodyPr/>
                    <a:lstStyle/>
                    <a:p>
                      <a:r>
                        <a:rPr lang="en-US" dirty="0"/>
                        <a:t>Education</a:t>
                      </a:r>
                    </a:p>
                  </a:txBody>
                  <a:tcPr>
                    <a:lnT w="12700" cap="flat" cmpd="sng" algn="ctr">
                      <a:solidFill>
                        <a:schemeClr val="tx1"/>
                      </a:solidFill>
                      <a:prstDash val="solid"/>
                      <a:round/>
                      <a:headEnd type="none" w="med" len="med"/>
                      <a:tailEnd type="none" w="med" len="med"/>
                    </a:lnT>
                    <a:noFill/>
                  </a:tcPr>
                </a:tc>
                <a:tc>
                  <a:txBody>
                    <a:bodyPr/>
                    <a:lstStyle/>
                    <a:p>
                      <a:r>
                        <a:rPr lang="en-US" dirty="0"/>
                        <a:t>Primary or less</a:t>
                      </a:r>
                    </a:p>
                  </a:txBody>
                  <a:tcPr>
                    <a:lnT w="12700" cap="flat" cmpd="sng" algn="ctr">
                      <a:solidFill>
                        <a:schemeClr val="tx1"/>
                      </a:solidFill>
                      <a:prstDash val="solid"/>
                      <a:round/>
                      <a:headEnd type="none" w="med" len="med"/>
                      <a:tailEnd type="none" w="med" len="med"/>
                    </a:lnT>
                    <a:noFill/>
                  </a:tcPr>
                </a:tc>
                <a:tc>
                  <a:txBody>
                    <a:bodyPr/>
                    <a:lstStyle/>
                    <a:p>
                      <a:pPr algn="r"/>
                      <a:r>
                        <a:rPr lang="en-US" dirty="0"/>
                        <a:t>2 %</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35178524"/>
                  </a:ext>
                </a:extLst>
              </a:tr>
              <a:tr h="352310">
                <a:tc>
                  <a:txBody>
                    <a:bodyPr/>
                    <a:lstStyle/>
                    <a:p>
                      <a:endParaRPr lang="en-US" dirty="0"/>
                    </a:p>
                  </a:txBody>
                  <a:tcPr>
                    <a:noFill/>
                  </a:tcPr>
                </a:tc>
                <a:tc>
                  <a:txBody>
                    <a:bodyPr/>
                    <a:lstStyle/>
                    <a:p>
                      <a:r>
                        <a:rPr lang="en-US" dirty="0"/>
                        <a:t>Vocational</a:t>
                      </a:r>
                    </a:p>
                  </a:txBody>
                  <a:tcPr>
                    <a:noFill/>
                  </a:tcPr>
                </a:tc>
                <a:tc>
                  <a:txBody>
                    <a:bodyPr/>
                    <a:lstStyle/>
                    <a:p>
                      <a:pPr algn="r"/>
                      <a:r>
                        <a:rPr lang="en-US" dirty="0"/>
                        <a:t>10 %</a:t>
                      </a:r>
                    </a:p>
                  </a:txBody>
                  <a:tcPr>
                    <a:noFill/>
                  </a:tcPr>
                </a:tc>
                <a:extLst>
                  <a:ext uri="{0D108BD9-81ED-4DB2-BD59-A6C34878D82A}">
                    <a16:rowId xmlns:a16="http://schemas.microsoft.com/office/drawing/2014/main" val="2853146555"/>
                  </a:ext>
                </a:extLst>
              </a:tr>
              <a:tr h="352310">
                <a:tc>
                  <a:txBody>
                    <a:bodyPr/>
                    <a:lstStyle/>
                    <a:p>
                      <a:endParaRPr lang="en-US" dirty="0"/>
                    </a:p>
                  </a:txBody>
                  <a:tcPr>
                    <a:noFill/>
                  </a:tcPr>
                </a:tc>
                <a:tc>
                  <a:txBody>
                    <a:bodyPr/>
                    <a:lstStyle/>
                    <a:p>
                      <a:r>
                        <a:rPr lang="en-US" dirty="0"/>
                        <a:t>High school</a:t>
                      </a:r>
                    </a:p>
                  </a:txBody>
                  <a:tcPr>
                    <a:noFill/>
                  </a:tcPr>
                </a:tc>
                <a:tc>
                  <a:txBody>
                    <a:bodyPr/>
                    <a:lstStyle/>
                    <a:p>
                      <a:pPr algn="r"/>
                      <a:r>
                        <a:rPr lang="en-US" dirty="0"/>
                        <a:t>48 %</a:t>
                      </a:r>
                    </a:p>
                  </a:txBody>
                  <a:tcPr>
                    <a:noFill/>
                  </a:tcPr>
                </a:tc>
                <a:extLst>
                  <a:ext uri="{0D108BD9-81ED-4DB2-BD59-A6C34878D82A}">
                    <a16:rowId xmlns:a16="http://schemas.microsoft.com/office/drawing/2014/main" val="2297471026"/>
                  </a:ext>
                </a:extLst>
              </a:tr>
              <a:tr h="352310">
                <a:tc>
                  <a:txBody>
                    <a:bodyPr/>
                    <a:lstStyle/>
                    <a:p>
                      <a:endParaRPr lang="en-US" dirty="0"/>
                    </a:p>
                  </a:txBody>
                  <a:tcPr>
                    <a:lnB w="12700" cap="flat" cmpd="sng" algn="ctr">
                      <a:solidFill>
                        <a:schemeClr val="tx1"/>
                      </a:solidFill>
                      <a:prstDash val="solid"/>
                      <a:round/>
                      <a:headEnd type="none" w="med" len="med"/>
                      <a:tailEnd type="none" w="med" len="med"/>
                    </a:lnB>
                    <a:noFill/>
                  </a:tcPr>
                </a:tc>
                <a:tc>
                  <a:txBody>
                    <a:bodyPr/>
                    <a:lstStyle/>
                    <a:p>
                      <a:r>
                        <a:rPr lang="en-US" dirty="0"/>
                        <a:t>College/university</a:t>
                      </a:r>
                    </a:p>
                  </a:txBody>
                  <a:tcPr>
                    <a:lnB w="12700" cap="flat" cmpd="sng" algn="ctr">
                      <a:solidFill>
                        <a:schemeClr val="tx1"/>
                      </a:solidFill>
                      <a:prstDash val="solid"/>
                      <a:round/>
                      <a:headEnd type="none" w="med" len="med"/>
                      <a:tailEnd type="none" w="med" len="med"/>
                    </a:lnB>
                    <a:noFill/>
                  </a:tcPr>
                </a:tc>
                <a:tc>
                  <a:txBody>
                    <a:bodyPr/>
                    <a:lstStyle/>
                    <a:p>
                      <a:pPr algn="r"/>
                      <a:r>
                        <a:rPr lang="en-US" dirty="0"/>
                        <a:t>40 %</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6800272"/>
                  </a:ext>
                </a:extLst>
              </a:tr>
              <a:tr h="352310">
                <a:tc>
                  <a:txBody>
                    <a:bodyPr/>
                    <a:lstStyle/>
                    <a:p>
                      <a:r>
                        <a:rPr lang="en-US" dirty="0"/>
                        <a:t>Age</a:t>
                      </a:r>
                    </a:p>
                  </a:txBody>
                  <a:tcPr>
                    <a:lnT w="12700" cap="flat" cmpd="sng" algn="ctr">
                      <a:solidFill>
                        <a:schemeClr val="tx1"/>
                      </a:solidFill>
                      <a:prstDash val="solid"/>
                      <a:round/>
                      <a:headEnd type="none" w="med" len="med"/>
                      <a:tailEnd type="none" w="med" len="med"/>
                    </a:lnT>
                    <a:noFill/>
                  </a:tcPr>
                </a:tc>
                <a:tc>
                  <a:txBody>
                    <a:bodyPr/>
                    <a:lstStyle/>
                    <a:p>
                      <a:r>
                        <a:rPr lang="en-US" dirty="0"/>
                        <a:t>Mean, median</a:t>
                      </a:r>
                    </a:p>
                  </a:txBody>
                  <a:tcPr>
                    <a:lnT w="12700" cap="flat" cmpd="sng" algn="ctr">
                      <a:solidFill>
                        <a:schemeClr val="tx1"/>
                      </a:solidFill>
                      <a:prstDash val="solid"/>
                      <a:round/>
                      <a:headEnd type="none" w="med" len="med"/>
                      <a:tailEnd type="none" w="med" len="med"/>
                    </a:lnT>
                    <a:noFill/>
                  </a:tcPr>
                </a:tc>
                <a:tc>
                  <a:txBody>
                    <a:bodyPr/>
                    <a:lstStyle/>
                    <a:p>
                      <a:pPr algn="r"/>
                      <a:r>
                        <a:rPr lang="en-US" dirty="0"/>
                        <a:t>23.6; 24 </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76174102"/>
                  </a:ext>
                </a:extLst>
              </a:tr>
              <a:tr h="352310">
                <a:tc>
                  <a:txBody>
                    <a:bodyPr/>
                    <a:lstStyle/>
                    <a:p>
                      <a:endParaRPr lang="en-US" dirty="0"/>
                    </a:p>
                  </a:txBody>
                  <a:tcPr>
                    <a:lnB w="12700" cap="flat" cmpd="sng" algn="ctr">
                      <a:solidFill>
                        <a:schemeClr val="tx1"/>
                      </a:solidFill>
                      <a:prstDash val="solid"/>
                      <a:round/>
                      <a:headEnd type="none" w="med" len="med"/>
                      <a:tailEnd type="none" w="med" len="med"/>
                    </a:lnB>
                    <a:noFill/>
                  </a:tcPr>
                </a:tc>
                <a:tc>
                  <a:txBody>
                    <a:bodyPr/>
                    <a:lstStyle/>
                    <a:p>
                      <a:r>
                        <a:rPr lang="en-US" dirty="0"/>
                        <a:t>Standard deviation</a:t>
                      </a:r>
                    </a:p>
                  </a:txBody>
                  <a:tcPr>
                    <a:lnB w="12700" cap="flat" cmpd="sng" algn="ctr">
                      <a:solidFill>
                        <a:schemeClr val="tx1"/>
                      </a:solidFill>
                      <a:prstDash val="solid"/>
                      <a:round/>
                      <a:headEnd type="none" w="med" len="med"/>
                      <a:tailEnd type="none" w="med" len="med"/>
                    </a:lnB>
                    <a:noFill/>
                  </a:tcPr>
                </a:tc>
                <a:tc>
                  <a:txBody>
                    <a:bodyPr/>
                    <a:lstStyle/>
                    <a:p>
                      <a:pPr algn="r"/>
                      <a:r>
                        <a:rPr lang="en-US" dirty="0"/>
                        <a:t>3.15</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4000999"/>
                  </a:ext>
                </a:extLst>
              </a:tr>
              <a:tr h="352310">
                <a:tc>
                  <a:txBody>
                    <a:bodyPr/>
                    <a:lstStyle/>
                    <a:p>
                      <a:r>
                        <a:rPr lang="en-US" dirty="0"/>
                        <a:t>Status</a:t>
                      </a:r>
                    </a:p>
                  </a:txBody>
                  <a:tcPr>
                    <a:lnT w="12700" cap="flat" cmpd="sng" algn="ctr">
                      <a:solidFill>
                        <a:schemeClr val="tx1"/>
                      </a:solidFill>
                      <a:prstDash val="solid"/>
                      <a:round/>
                      <a:headEnd type="none" w="med" len="med"/>
                      <a:tailEnd type="none" w="med" len="med"/>
                    </a:lnT>
                    <a:noFill/>
                  </a:tcPr>
                </a:tc>
                <a:tc>
                  <a:txBody>
                    <a:bodyPr/>
                    <a:lstStyle/>
                    <a:p>
                      <a:r>
                        <a:rPr lang="en-US" dirty="0"/>
                        <a:t>Study</a:t>
                      </a:r>
                    </a:p>
                  </a:txBody>
                  <a:tcPr>
                    <a:lnT w="12700" cap="flat" cmpd="sng" algn="ctr">
                      <a:solidFill>
                        <a:schemeClr val="tx1"/>
                      </a:solidFill>
                      <a:prstDash val="solid"/>
                      <a:round/>
                      <a:headEnd type="none" w="med" len="med"/>
                      <a:tailEnd type="none" w="med" len="med"/>
                    </a:lnT>
                    <a:noFill/>
                  </a:tcPr>
                </a:tc>
                <a:tc>
                  <a:txBody>
                    <a:bodyPr/>
                    <a:lstStyle/>
                    <a:p>
                      <a:pPr algn="r"/>
                      <a:r>
                        <a:rPr lang="en-US" dirty="0"/>
                        <a:t>33 %</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17253608"/>
                  </a:ext>
                </a:extLst>
              </a:tr>
              <a:tr h="352310">
                <a:tc>
                  <a:txBody>
                    <a:bodyPr/>
                    <a:lstStyle/>
                    <a:p>
                      <a:endParaRPr lang="en-US"/>
                    </a:p>
                  </a:txBody>
                  <a:tcPr>
                    <a:noFill/>
                  </a:tcPr>
                </a:tc>
                <a:tc>
                  <a:txBody>
                    <a:bodyPr/>
                    <a:lstStyle/>
                    <a:p>
                      <a:r>
                        <a:rPr lang="en-US" dirty="0"/>
                        <a:t>Work &amp; study</a:t>
                      </a:r>
                    </a:p>
                  </a:txBody>
                  <a:tcPr>
                    <a:noFill/>
                  </a:tcPr>
                </a:tc>
                <a:tc>
                  <a:txBody>
                    <a:bodyPr/>
                    <a:lstStyle/>
                    <a:p>
                      <a:pPr algn="r"/>
                      <a:r>
                        <a:rPr lang="en-US" dirty="0"/>
                        <a:t>26 %</a:t>
                      </a:r>
                    </a:p>
                  </a:txBody>
                  <a:tcPr>
                    <a:noFill/>
                  </a:tcPr>
                </a:tc>
                <a:extLst>
                  <a:ext uri="{0D108BD9-81ED-4DB2-BD59-A6C34878D82A}">
                    <a16:rowId xmlns:a16="http://schemas.microsoft.com/office/drawing/2014/main" val="3063874239"/>
                  </a:ext>
                </a:extLst>
              </a:tr>
              <a:tr h="352310">
                <a:tc>
                  <a:txBody>
                    <a:bodyPr/>
                    <a:lstStyle/>
                    <a:p>
                      <a:endParaRPr lang="en-US" dirty="0"/>
                    </a:p>
                  </a:txBody>
                  <a:tcPr>
                    <a:noFill/>
                  </a:tcPr>
                </a:tc>
                <a:tc>
                  <a:txBody>
                    <a:bodyPr/>
                    <a:lstStyle/>
                    <a:p>
                      <a:r>
                        <a:rPr lang="en-US" dirty="0"/>
                        <a:t>Work</a:t>
                      </a:r>
                    </a:p>
                  </a:txBody>
                  <a:tcPr>
                    <a:noFill/>
                  </a:tcPr>
                </a:tc>
                <a:tc>
                  <a:txBody>
                    <a:bodyPr/>
                    <a:lstStyle/>
                    <a:p>
                      <a:pPr algn="r"/>
                      <a:r>
                        <a:rPr lang="en-US" dirty="0"/>
                        <a:t>38 %</a:t>
                      </a:r>
                    </a:p>
                  </a:txBody>
                  <a:tcPr>
                    <a:noFill/>
                  </a:tcPr>
                </a:tc>
                <a:extLst>
                  <a:ext uri="{0D108BD9-81ED-4DB2-BD59-A6C34878D82A}">
                    <a16:rowId xmlns:a16="http://schemas.microsoft.com/office/drawing/2014/main" val="2857239951"/>
                  </a:ext>
                </a:extLst>
              </a:tr>
              <a:tr h="352310">
                <a:tc>
                  <a:txBody>
                    <a:bodyPr/>
                    <a:lstStyle/>
                    <a:p>
                      <a:endParaRPr lang="en-US" dirty="0"/>
                    </a:p>
                  </a:txBody>
                  <a:tcPr>
                    <a:lnB w="12700" cap="flat" cmpd="sng" algn="ctr">
                      <a:solidFill>
                        <a:schemeClr val="tx1"/>
                      </a:solidFill>
                      <a:prstDash val="solid"/>
                      <a:round/>
                      <a:headEnd type="none" w="med" len="med"/>
                      <a:tailEnd type="none" w="med" len="med"/>
                    </a:lnB>
                    <a:noFill/>
                  </a:tcPr>
                </a:tc>
                <a:tc>
                  <a:txBody>
                    <a:bodyPr/>
                    <a:lstStyle/>
                    <a:p>
                      <a:r>
                        <a:rPr lang="en-US" dirty="0"/>
                        <a:t>None</a:t>
                      </a:r>
                    </a:p>
                  </a:txBody>
                  <a:tcPr>
                    <a:lnB w="12700" cap="flat" cmpd="sng" algn="ctr">
                      <a:solidFill>
                        <a:schemeClr val="tx1"/>
                      </a:solidFill>
                      <a:prstDash val="solid"/>
                      <a:round/>
                      <a:headEnd type="none" w="med" len="med"/>
                      <a:tailEnd type="none" w="med" len="med"/>
                    </a:lnB>
                    <a:noFill/>
                  </a:tcPr>
                </a:tc>
                <a:tc>
                  <a:txBody>
                    <a:bodyPr/>
                    <a:lstStyle/>
                    <a:p>
                      <a:pPr algn="r"/>
                      <a:r>
                        <a:rPr lang="en-US" dirty="0"/>
                        <a:t>3 %</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6623038"/>
                  </a:ext>
                </a:extLst>
              </a:tr>
              <a:tr h="352310">
                <a:tc>
                  <a:txBody>
                    <a:bodyPr/>
                    <a:lstStyle/>
                    <a:p>
                      <a:r>
                        <a:rPr lang="en-US" dirty="0"/>
                        <a:t>Living</a:t>
                      </a:r>
                    </a:p>
                  </a:txBody>
                  <a:tcPr>
                    <a:lnT w="12700" cap="flat" cmpd="sng" algn="ctr">
                      <a:solidFill>
                        <a:schemeClr val="tx1"/>
                      </a:solidFill>
                      <a:prstDash val="solid"/>
                      <a:round/>
                      <a:headEnd type="none" w="med" len="med"/>
                      <a:tailEnd type="none" w="med" len="med"/>
                    </a:lnT>
                    <a:noFill/>
                  </a:tcPr>
                </a:tc>
                <a:tc>
                  <a:txBody>
                    <a:bodyPr/>
                    <a:lstStyle/>
                    <a:p>
                      <a:r>
                        <a:rPr lang="en-US" dirty="0"/>
                        <a:t>With parents</a:t>
                      </a:r>
                    </a:p>
                  </a:txBody>
                  <a:tcPr>
                    <a:lnT w="12700" cap="flat" cmpd="sng" algn="ctr">
                      <a:solidFill>
                        <a:schemeClr val="tx1"/>
                      </a:solidFill>
                      <a:prstDash val="solid"/>
                      <a:round/>
                      <a:headEnd type="none" w="med" len="med"/>
                      <a:tailEnd type="none" w="med" len="med"/>
                    </a:lnT>
                    <a:noFill/>
                  </a:tcPr>
                </a:tc>
                <a:tc>
                  <a:txBody>
                    <a:bodyPr/>
                    <a:lstStyle/>
                    <a:p>
                      <a:pPr algn="r"/>
                      <a:r>
                        <a:rPr lang="en-US" dirty="0"/>
                        <a:t>27 %</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349932662"/>
                  </a:ext>
                </a:extLst>
              </a:tr>
            </a:tbl>
          </a:graphicData>
        </a:graphic>
      </p:graphicFrame>
    </p:spTree>
    <p:extLst>
      <p:ext uri="{BB962C8B-B14F-4D97-AF65-F5344CB8AC3E}">
        <p14:creationId xmlns:p14="http://schemas.microsoft.com/office/powerpoint/2010/main" val="191855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55BA3D2A-7753-DF45-8D59-ABA29FBA260B}"/>
              </a:ext>
            </a:extLst>
          </p:cNvPr>
          <p:cNvSpPr/>
          <p:nvPr/>
        </p:nvSpPr>
        <p:spPr>
          <a:xfrm>
            <a:off x="318744" y="218416"/>
            <a:ext cx="3648330" cy="4837919"/>
          </a:xfrm>
          <a:prstGeom prst="ellipse">
            <a:avLst/>
          </a:prstGeom>
          <a:no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sl-SI" sz="3200" dirty="0">
                <a:effectLst/>
                <a:ea typeface="Calibri" charset="0"/>
                <a:cs typeface="Times New Roman" charset="0"/>
              </a:rPr>
              <a:t>Consciousness</a:t>
            </a:r>
            <a:endParaRPr lang="en-GB" sz="3200" dirty="0">
              <a:effectLst/>
              <a:ea typeface="Calibri" charset="0"/>
              <a:cs typeface="Times New Roman" charset="0"/>
            </a:endParaRPr>
          </a:p>
        </p:txBody>
      </p:sp>
      <p:sp>
        <p:nvSpPr>
          <p:cNvPr id="21" name="Oval 20">
            <a:extLst>
              <a:ext uri="{FF2B5EF4-FFF2-40B4-BE49-F238E27FC236}">
                <a16:creationId xmlns:a16="http://schemas.microsoft.com/office/drawing/2014/main" id="{6402EABA-CA89-784D-AA6E-B1E56401C2D0}"/>
              </a:ext>
            </a:extLst>
          </p:cNvPr>
          <p:cNvSpPr/>
          <p:nvPr/>
        </p:nvSpPr>
        <p:spPr>
          <a:xfrm>
            <a:off x="4360298" y="218416"/>
            <a:ext cx="3648330" cy="4837919"/>
          </a:xfrm>
          <a:prstGeom prst="ellipse">
            <a:avLst/>
          </a:prstGeom>
          <a:no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sl-SI" sz="3200" dirty="0">
                <a:effectLst/>
                <a:ea typeface="Calibri" charset="0"/>
                <a:cs typeface="Times New Roman" charset="0"/>
              </a:rPr>
              <a:t>Intentions</a:t>
            </a:r>
            <a:endParaRPr lang="en-GB" sz="3200" dirty="0">
              <a:effectLst/>
              <a:ea typeface="Calibri" charset="0"/>
              <a:cs typeface="Times New Roman" charset="0"/>
            </a:endParaRPr>
          </a:p>
        </p:txBody>
      </p:sp>
      <p:sp>
        <p:nvSpPr>
          <p:cNvPr id="22" name="Oval 21">
            <a:extLst>
              <a:ext uri="{FF2B5EF4-FFF2-40B4-BE49-F238E27FC236}">
                <a16:creationId xmlns:a16="http://schemas.microsoft.com/office/drawing/2014/main" id="{3ADA621D-A9BE-4349-954C-D6AD8C604344}"/>
              </a:ext>
            </a:extLst>
          </p:cNvPr>
          <p:cNvSpPr/>
          <p:nvPr/>
        </p:nvSpPr>
        <p:spPr>
          <a:xfrm>
            <a:off x="8401852" y="218416"/>
            <a:ext cx="3648330" cy="4837919"/>
          </a:xfrm>
          <a:prstGeom prst="ellipse">
            <a:avLst/>
          </a:prstGeom>
          <a:no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sl-SI" sz="3200" dirty="0">
                <a:effectLst/>
                <a:ea typeface="Calibri" charset="0"/>
                <a:cs typeface="Times New Roman" charset="0"/>
              </a:rPr>
              <a:t>Behaviour</a:t>
            </a:r>
            <a:endParaRPr lang="en-GB" sz="3200" dirty="0">
              <a:effectLst/>
              <a:ea typeface="Calibri" charset="0"/>
              <a:cs typeface="Times New Roman" charset="0"/>
            </a:endParaRPr>
          </a:p>
        </p:txBody>
      </p:sp>
      <p:cxnSp>
        <p:nvCxnSpPr>
          <p:cNvPr id="26" name="Straight Arrow Connector 25">
            <a:extLst>
              <a:ext uri="{FF2B5EF4-FFF2-40B4-BE49-F238E27FC236}">
                <a16:creationId xmlns:a16="http://schemas.microsoft.com/office/drawing/2014/main" id="{98D82974-5D44-384F-8B36-7AE7322FA3BF}"/>
              </a:ext>
            </a:extLst>
          </p:cNvPr>
          <p:cNvCxnSpPr>
            <a:cxnSpLocks/>
            <a:stCxn id="62" idx="3"/>
            <a:endCxn id="64" idx="1"/>
          </p:cNvCxnSpPr>
          <p:nvPr/>
        </p:nvCxnSpPr>
        <p:spPr>
          <a:xfrm flipV="1">
            <a:off x="1763174" y="2325172"/>
            <a:ext cx="767568" cy="2305"/>
          </a:xfrm>
          <a:prstGeom prst="straightConnector1">
            <a:avLst/>
          </a:prstGeom>
          <a:ln w="254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6CD3FD4A-3936-7D4F-9D65-2A5CE45FA2F0}"/>
              </a:ext>
            </a:extLst>
          </p:cNvPr>
          <p:cNvCxnSpPr>
            <a:cxnSpLocks/>
            <a:stCxn id="61" idx="3"/>
            <a:endCxn id="65" idx="1"/>
          </p:cNvCxnSpPr>
          <p:nvPr/>
        </p:nvCxnSpPr>
        <p:spPr>
          <a:xfrm flipV="1">
            <a:off x="9849980" y="2325172"/>
            <a:ext cx="766462" cy="7863"/>
          </a:xfrm>
          <a:prstGeom prst="straightConnector1">
            <a:avLst/>
          </a:prstGeom>
          <a:ln w="60325">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E74ADD3D-FB52-2D41-8450-F13FFFA2F925}"/>
              </a:ext>
            </a:extLst>
          </p:cNvPr>
          <p:cNvCxnSpPr>
            <a:cxnSpLocks/>
            <a:stCxn id="63" idx="3"/>
            <a:endCxn id="66" idx="1"/>
          </p:cNvCxnSpPr>
          <p:nvPr/>
        </p:nvCxnSpPr>
        <p:spPr>
          <a:xfrm flipV="1">
            <a:off x="5738770" y="2318780"/>
            <a:ext cx="824582" cy="17694"/>
          </a:xfrm>
          <a:prstGeom prst="straightConnector1">
            <a:avLst/>
          </a:prstGeom>
          <a:ln w="508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B376849-30C1-D44F-B942-0283E5419FF6}"/>
              </a:ext>
            </a:extLst>
          </p:cNvPr>
          <p:cNvCxnSpPr>
            <a:cxnSpLocks/>
            <a:stCxn id="61" idx="2"/>
            <a:endCxn id="59" idx="1"/>
          </p:cNvCxnSpPr>
          <p:nvPr/>
        </p:nvCxnSpPr>
        <p:spPr>
          <a:xfrm>
            <a:off x="9226526" y="2635612"/>
            <a:ext cx="374913" cy="1328584"/>
          </a:xfrm>
          <a:prstGeom prst="straightConnector1">
            <a:avLst/>
          </a:prstGeom>
          <a:ln w="254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15D1EEA7-AB11-6741-B86B-6C327FFBBA1C}"/>
              </a:ext>
            </a:extLst>
          </p:cNvPr>
          <p:cNvCxnSpPr>
            <a:cxnSpLocks/>
            <a:stCxn id="63" idx="2"/>
            <a:endCxn id="60" idx="1"/>
          </p:cNvCxnSpPr>
          <p:nvPr/>
        </p:nvCxnSpPr>
        <p:spPr>
          <a:xfrm>
            <a:off x="5115316" y="2639051"/>
            <a:ext cx="447286" cy="1325145"/>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44" name="Right Arrow 43">
            <a:extLst>
              <a:ext uri="{FF2B5EF4-FFF2-40B4-BE49-F238E27FC236}">
                <a16:creationId xmlns:a16="http://schemas.microsoft.com/office/drawing/2014/main" id="{FDF12DD3-10C6-E549-8F17-8595C3FDD82F}"/>
              </a:ext>
            </a:extLst>
          </p:cNvPr>
          <p:cNvSpPr/>
          <p:nvPr/>
        </p:nvSpPr>
        <p:spPr>
          <a:xfrm>
            <a:off x="3980490" y="1825007"/>
            <a:ext cx="393224" cy="1562298"/>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C2726F27-78B4-FA45-AFF1-36BF1D4CF7C4}"/>
              </a:ext>
            </a:extLst>
          </p:cNvPr>
          <p:cNvSpPr/>
          <p:nvPr/>
        </p:nvSpPr>
        <p:spPr>
          <a:xfrm>
            <a:off x="8013100" y="1825007"/>
            <a:ext cx="393224" cy="1562298"/>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00AEC372-298A-3547-9DEA-2F2E6CCD5AFD}"/>
              </a:ext>
            </a:extLst>
          </p:cNvPr>
          <p:cNvCxnSpPr>
            <a:cxnSpLocks/>
            <a:endCxn id="59" idx="3"/>
          </p:cNvCxnSpPr>
          <p:nvPr/>
        </p:nvCxnSpPr>
        <p:spPr>
          <a:xfrm flipH="1">
            <a:off x="10850595" y="2613493"/>
            <a:ext cx="371878" cy="1350703"/>
          </a:xfrm>
          <a:prstGeom prst="straightConnector1">
            <a:avLst/>
          </a:prstGeom>
          <a:ln>
            <a:solidFill>
              <a:schemeClr val="tx1"/>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EFF75B18-E260-2B40-8329-74EAD0208ACF}"/>
              </a:ext>
            </a:extLst>
          </p:cNvPr>
          <p:cNvCxnSpPr>
            <a:cxnSpLocks/>
            <a:stCxn id="66" idx="2"/>
            <a:endCxn id="60" idx="3"/>
          </p:cNvCxnSpPr>
          <p:nvPr/>
        </p:nvCxnSpPr>
        <p:spPr>
          <a:xfrm flipH="1">
            <a:off x="6809511" y="2613493"/>
            <a:ext cx="377295" cy="1350703"/>
          </a:xfrm>
          <a:prstGeom prst="straightConnector1">
            <a:avLst/>
          </a:prstGeom>
          <a:ln>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56" name="Rectangle 55">
            <a:extLst>
              <a:ext uri="{FF2B5EF4-FFF2-40B4-BE49-F238E27FC236}">
                <a16:creationId xmlns:a16="http://schemas.microsoft.com/office/drawing/2014/main" id="{764E0CC8-80DD-EA40-B703-3C7A2A535536}"/>
              </a:ext>
            </a:extLst>
          </p:cNvPr>
          <p:cNvSpPr/>
          <p:nvPr/>
        </p:nvSpPr>
        <p:spPr>
          <a:xfrm>
            <a:off x="2447993" y="5619483"/>
            <a:ext cx="7472944" cy="646331"/>
          </a:xfrm>
          <a:prstGeom prst="rect">
            <a:avLst/>
          </a:prstGeom>
        </p:spPr>
        <p:txBody>
          <a:bodyPr wrap="none">
            <a:spAutoFit/>
          </a:bodyPr>
          <a:lstStyle/>
          <a:p>
            <a:pPr algn="ctr">
              <a:spcAft>
                <a:spcPts val="0"/>
              </a:spcAft>
            </a:pPr>
            <a:r>
              <a:rPr lang="en-GB" dirty="0">
                <a:latin typeface="Calibri" charset="0"/>
                <a:ea typeface="Times New Roman" charset="0"/>
                <a:cs typeface="Times New Roman" charset="0"/>
              </a:rPr>
              <a:t>Partial correlations between different types of responsibility are increasing as </a:t>
            </a:r>
            <a:br>
              <a:rPr lang="en-GB" dirty="0">
                <a:latin typeface="Calibri" charset="0"/>
                <a:ea typeface="Times New Roman" charset="0"/>
                <a:cs typeface="Times New Roman" charset="0"/>
              </a:rPr>
            </a:br>
            <a:r>
              <a:rPr lang="en-GB" dirty="0">
                <a:latin typeface="Calibri" charset="0"/>
                <a:ea typeface="Times New Roman" charset="0"/>
                <a:cs typeface="Times New Roman" charset="0"/>
              </a:rPr>
              <a:t>we move from consciousness to intentions and behaviour</a:t>
            </a:r>
          </a:p>
        </p:txBody>
      </p:sp>
      <p:sp>
        <p:nvSpPr>
          <p:cNvPr id="57" name="TextBox 56">
            <a:extLst>
              <a:ext uri="{FF2B5EF4-FFF2-40B4-BE49-F238E27FC236}">
                <a16:creationId xmlns:a16="http://schemas.microsoft.com/office/drawing/2014/main" id="{16922E49-E4AB-464F-B627-7B3C5F7D0DF2}"/>
              </a:ext>
            </a:extLst>
          </p:cNvPr>
          <p:cNvSpPr txBox="1"/>
          <p:nvPr/>
        </p:nvSpPr>
        <p:spPr>
          <a:xfrm>
            <a:off x="1849689" y="1963703"/>
            <a:ext cx="593432" cy="369332"/>
          </a:xfrm>
          <a:prstGeom prst="rect">
            <a:avLst/>
          </a:prstGeom>
          <a:noFill/>
        </p:spPr>
        <p:txBody>
          <a:bodyPr wrap="none" rtlCol="0">
            <a:spAutoFit/>
          </a:bodyPr>
          <a:lstStyle/>
          <a:p>
            <a:r>
              <a:rPr lang="en-US" dirty="0"/>
              <a:t>0.20</a:t>
            </a:r>
          </a:p>
        </p:txBody>
      </p:sp>
      <p:sp>
        <p:nvSpPr>
          <p:cNvPr id="58" name="Rectangle 57">
            <a:extLst>
              <a:ext uri="{FF2B5EF4-FFF2-40B4-BE49-F238E27FC236}">
                <a16:creationId xmlns:a16="http://schemas.microsoft.com/office/drawing/2014/main" id="{E6EC9ACD-7470-D445-8DAF-400AE18FF875}"/>
              </a:ext>
            </a:extLst>
          </p:cNvPr>
          <p:cNvSpPr>
            <a:spLocks noChangeArrowheads="1"/>
          </p:cNvSpPr>
          <p:nvPr/>
        </p:nvSpPr>
        <p:spPr bwMode="auto">
          <a:xfrm>
            <a:off x="1529992" y="3679601"/>
            <a:ext cx="1246909" cy="56919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a:effectLst/>
                <a:latin typeface="11ufacp,Italic"/>
                <a:ea typeface="84maq,Bold"/>
                <a:cs typeface="11ufacp,Italic"/>
              </a:rPr>
              <a:t>Individual responsibility</a:t>
            </a:r>
            <a:endParaRPr lang="en-US" sz="2400">
              <a:effectLst/>
              <a:latin typeface="Times New Roman" panose="02020603050405020304" pitchFamily="18" charset="0"/>
              <a:ea typeface="Calibri" panose="020F0502020204030204" pitchFamily="34" charset="0"/>
            </a:endParaRPr>
          </a:p>
        </p:txBody>
      </p:sp>
      <p:sp>
        <p:nvSpPr>
          <p:cNvPr id="59" name="Rectangle 58">
            <a:extLst>
              <a:ext uri="{FF2B5EF4-FFF2-40B4-BE49-F238E27FC236}">
                <a16:creationId xmlns:a16="http://schemas.microsoft.com/office/drawing/2014/main" id="{28ECD5E7-E68C-034F-959C-A564D105D28D}"/>
              </a:ext>
            </a:extLst>
          </p:cNvPr>
          <p:cNvSpPr>
            <a:spLocks noChangeArrowheads="1"/>
          </p:cNvSpPr>
          <p:nvPr/>
        </p:nvSpPr>
        <p:spPr bwMode="auto">
          <a:xfrm>
            <a:off x="9601439" y="3679601"/>
            <a:ext cx="1249156" cy="56919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a:effectLst/>
                <a:latin typeface="11ufacp,Italic"/>
                <a:ea typeface="84maq,Bold"/>
                <a:cs typeface="11ufacp,Italic"/>
              </a:rPr>
              <a:t>Individual responsibility</a:t>
            </a:r>
            <a:endParaRPr lang="en-US" sz="2400">
              <a:effectLst/>
              <a:latin typeface="Times New Roman" panose="02020603050405020304" pitchFamily="18" charset="0"/>
              <a:ea typeface="Calibri" panose="020F0502020204030204" pitchFamily="34" charset="0"/>
            </a:endParaRPr>
          </a:p>
        </p:txBody>
      </p:sp>
      <p:sp>
        <p:nvSpPr>
          <p:cNvPr id="60" name="Rectangle 59">
            <a:extLst>
              <a:ext uri="{FF2B5EF4-FFF2-40B4-BE49-F238E27FC236}">
                <a16:creationId xmlns:a16="http://schemas.microsoft.com/office/drawing/2014/main" id="{539091B4-0CA4-7F4F-9FE6-66C881A6AFDB}"/>
              </a:ext>
            </a:extLst>
          </p:cNvPr>
          <p:cNvSpPr>
            <a:spLocks noChangeArrowheads="1"/>
          </p:cNvSpPr>
          <p:nvPr/>
        </p:nvSpPr>
        <p:spPr bwMode="auto">
          <a:xfrm>
            <a:off x="5562602" y="3679601"/>
            <a:ext cx="1246909" cy="56919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a:effectLst/>
                <a:latin typeface="11ufacp,Italic"/>
                <a:ea typeface="84maq,Bold"/>
                <a:cs typeface="11ufacp,Italic"/>
              </a:rPr>
              <a:t>Individual responsibility</a:t>
            </a:r>
            <a:endParaRPr lang="en-US" sz="2400">
              <a:effectLst/>
              <a:latin typeface="Times New Roman" panose="02020603050405020304" pitchFamily="18" charset="0"/>
              <a:ea typeface="Calibri" panose="020F0502020204030204" pitchFamily="34" charset="0"/>
            </a:endParaRPr>
          </a:p>
        </p:txBody>
      </p:sp>
      <p:sp>
        <p:nvSpPr>
          <p:cNvPr id="61" name="Rectangle 60">
            <a:extLst>
              <a:ext uri="{FF2B5EF4-FFF2-40B4-BE49-F238E27FC236}">
                <a16:creationId xmlns:a16="http://schemas.microsoft.com/office/drawing/2014/main" id="{59A1FD8B-B1C3-4845-8652-F03FDAD9E91E}"/>
              </a:ext>
            </a:extLst>
          </p:cNvPr>
          <p:cNvSpPr>
            <a:spLocks noChangeArrowheads="1"/>
          </p:cNvSpPr>
          <p:nvPr/>
        </p:nvSpPr>
        <p:spPr bwMode="auto">
          <a:xfrm>
            <a:off x="8603071" y="2030458"/>
            <a:ext cx="1246909" cy="605154"/>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responsibility</a:t>
            </a:r>
            <a:endParaRPr lang="en-US" sz="2400" dirty="0">
              <a:effectLst/>
              <a:latin typeface="Times New Roman" panose="02020603050405020304" pitchFamily="18" charset="0"/>
              <a:ea typeface="Calibri" panose="020F0502020204030204" pitchFamily="34" charset="0"/>
            </a:endParaRPr>
          </a:p>
        </p:txBody>
      </p:sp>
      <p:sp>
        <p:nvSpPr>
          <p:cNvPr id="62" name="Rectangle 61">
            <a:extLst>
              <a:ext uri="{FF2B5EF4-FFF2-40B4-BE49-F238E27FC236}">
                <a16:creationId xmlns:a16="http://schemas.microsoft.com/office/drawing/2014/main" id="{E29C3727-7997-3F47-A3D4-7485E6D20252}"/>
              </a:ext>
            </a:extLst>
          </p:cNvPr>
          <p:cNvSpPr>
            <a:spLocks noChangeArrowheads="1"/>
          </p:cNvSpPr>
          <p:nvPr/>
        </p:nvSpPr>
        <p:spPr bwMode="auto">
          <a:xfrm>
            <a:off x="516265" y="2024900"/>
            <a:ext cx="1246909" cy="605154"/>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responsibility</a:t>
            </a:r>
            <a:endParaRPr lang="en-US" sz="2400" dirty="0">
              <a:effectLst/>
              <a:latin typeface="Times New Roman" panose="02020603050405020304" pitchFamily="18" charset="0"/>
              <a:ea typeface="Calibri" panose="020F0502020204030204" pitchFamily="34" charset="0"/>
            </a:endParaRPr>
          </a:p>
        </p:txBody>
      </p:sp>
      <p:sp>
        <p:nvSpPr>
          <p:cNvPr id="63" name="Rectangle 62">
            <a:extLst>
              <a:ext uri="{FF2B5EF4-FFF2-40B4-BE49-F238E27FC236}">
                <a16:creationId xmlns:a16="http://schemas.microsoft.com/office/drawing/2014/main" id="{E6CF4BA4-69C4-AE4B-89C9-8DF7BB13C1FC}"/>
              </a:ext>
            </a:extLst>
          </p:cNvPr>
          <p:cNvSpPr>
            <a:spLocks noChangeArrowheads="1"/>
          </p:cNvSpPr>
          <p:nvPr/>
        </p:nvSpPr>
        <p:spPr bwMode="auto">
          <a:xfrm>
            <a:off x="4491861" y="2033897"/>
            <a:ext cx="1246909" cy="605154"/>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responsibility</a:t>
            </a:r>
            <a:endParaRPr lang="en-US" sz="2400" dirty="0">
              <a:effectLst/>
              <a:latin typeface="Times New Roman" panose="02020603050405020304" pitchFamily="18" charset="0"/>
              <a:ea typeface="Calibri" panose="020F0502020204030204" pitchFamily="34" charset="0"/>
            </a:endParaRPr>
          </a:p>
        </p:txBody>
      </p:sp>
      <p:sp>
        <p:nvSpPr>
          <p:cNvPr id="64" name="Rectangle 63">
            <a:extLst>
              <a:ext uri="{FF2B5EF4-FFF2-40B4-BE49-F238E27FC236}">
                <a16:creationId xmlns:a16="http://schemas.microsoft.com/office/drawing/2014/main" id="{3D094AD9-A55C-CC45-ABA6-57E538491BB7}"/>
              </a:ext>
            </a:extLst>
          </p:cNvPr>
          <p:cNvSpPr>
            <a:spLocks noChangeArrowheads="1"/>
          </p:cNvSpPr>
          <p:nvPr/>
        </p:nvSpPr>
        <p:spPr bwMode="auto">
          <a:xfrm>
            <a:off x="2530742" y="2030458"/>
            <a:ext cx="1246908" cy="589427"/>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responsibility</a:t>
            </a:r>
            <a:endParaRPr lang="en-US" sz="2400" dirty="0">
              <a:effectLst/>
              <a:latin typeface="Times New Roman" panose="02020603050405020304" pitchFamily="18" charset="0"/>
              <a:ea typeface="Calibri" panose="020F0502020204030204" pitchFamily="34" charset="0"/>
            </a:endParaRPr>
          </a:p>
        </p:txBody>
      </p:sp>
      <p:sp>
        <p:nvSpPr>
          <p:cNvPr id="65" name="Rectangle 64">
            <a:extLst>
              <a:ext uri="{FF2B5EF4-FFF2-40B4-BE49-F238E27FC236}">
                <a16:creationId xmlns:a16="http://schemas.microsoft.com/office/drawing/2014/main" id="{3664D0B4-A35D-6D4F-80CC-1218617B1637}"/>
              </a:ext>
            </a:extLst>
          </p:cNvPr>
          <p:cNvSpPr>
            <a:spLocks noChangeArrowheads="1"/>
          </p:cNvSpPr>
          <p:nvPr/>
        </p:nvSpPr>
        <p:spPr bwMode="auto">
          <a:xfrm>
            <a:off x="10616442" y="2030458"/>
            <a:ext cx="1246908" cy="589427"/>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responsibility</a:t>
            </a:r>
            <a:endParaRPr lang="en-US" sz="2400" dirty="0">
              <a:effectLst/>
              <a:latin typeface="Times New Roman" panose="02020603050405020304" pitchFamily="18" charset="0"/>
              <a:ea typeface="Calibri" panose="020F0502020204030204" pitchFamily="34" charset="0"/>
            </a:endParaRPr>
          </a:p>
        </p:txBody>
      </p:sp>
      <p:sp>
        <p:nvSpPr>
          <p:cNvPr id="66" name="Rectangle 65">
            <a:extLst>
              <a:ext uri="{FF2B5EF4-FFF2-40B4-BE49-F238E27FC236}">
                <a16:creationId xmlns:a16="http://schemas.microsoft.com/office/drawing/2014/main" id="{99462429-4FE1-F946-9305-A5D4603E8733}"/>
              </a:ext>
            </a:extLst>
          </p:cNvPr>
          <p:cNvSpPr>
            <a:spLocks noChangeArrowheads="1"/>
          </p:cNvSpPr>
          <p:nvPr/>
        </p:nvSpPr>
        <p:spPr bwMode="auto">
          <a:xfrm>
            <a:off x="6563352" y="2024066"/>
            <a:ext cx="1246908" cy="589427"/>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responsibility</a:t>
            </a:r>
            <a:endParaRPr lang="en-US" sz="2400" dirty="0">
              <a:effectLst/>
              <a:latin typeface="Times New Roman" panose="02020603050405020304" pitchFamily="18" charset="0"/>
              <a:ea typeface="Calibri" panose="020F0502020204030204" pitchFamily="34" charset="0"/>
            </a:endParaRPr>
          </a:p>
        </p:txBody>
      </p:sp>
      <p:sp>
        <p:nvSpPr>
          <p:cNvPr id="85" name="TextBox 84">
            <a:extLst>
              <a:ext uri="{FF2B5EF4-FFF2-40B4-BE49-F238E27FC236}">
                <a16:creationId xmlns:a16="http://schemas.microsoft.com/office/drawing/2014/main" id="{28CB9D5C-22E5-8341-8542-2218BE141D00}"/>
              </a:ext>
            </a:extLst>
          </p:cNvPr>
          <p:cNvSpPr txBox="1"/>
          <p:nvPr/>
        </p:nvSpPr>
        <p:spPr>
          <a:xfrm>
            <a:off x="838532" y="3104178"/>
            <a:ext cx="593432" cy="369332"/>
          </a:xfrm>
          <a:prstGeom prst="rect">
            <a:avLst/>
          </a:prstGeom>
          <a:noFill/>
        </p:spPr>
        <p:txBody>
          <a:bodyPr wrap="none" rtlCol="0">
            <a:spAutoFit/>
          </a:bodyPr>
          <a:lstStyle/>
          <a:p>
            <a:r>
              <a:rPr lang="en-US" dirty="0">
                <a:solidFill>
                  <a:schemeClr val="bg1">
                    <a:lumMod val="75000"/>
                  </a:schemeClr>
                </a:solidFill>
              </a:rPr>
              <a:t>0.05</a:t>
            </a:r>
          </a:p>
        </p:txBody>
      </p:sp>
      <p:sp>
        <p:nvSpPr>
          <p:cNvPr id="86" name="TextBox 85">
            <a:extLst>
              <a:ext uri="{FF2B5EF4-FFF2-40B4-BE49-F238E27FC236}">
                <a16:creationId xmlns:a16="http://schemas.microsoft.com/office/drawing/2014/main" id="{7AEFA8B2-192B-434F-BE3D-D1900D2D02D5}"/>
              </a:ext>
            </a:extLst>
          </p:cNvPr>
          <p:cNvSpPr txBox="1"/>
          <p:nvPr/>
        </p:nvSpPr>
        <p:spPr>
          <a:xfrm>
            <a:off x="2861952" y="3112459"/>
            <a:ext cx="593432" cy="369332"/>
          </a:xfrm>
          <a:prstGeom prst="rect">
            <a:avLst/>
          </a:prstGeom>
          <a:noFill/>
        </p:spPr>
        <p:txBody>
          <a:bodyPr wrap="none" rtlCol="0">
            <a:spAutoFit/>
          </a:bodyPr>
          <a:lstStyle/>
          <a:p>
            <a:r>
              <a:rPr lang="en-US" dirty="0">
                <a:solidFill>
                  <a:schemeClr val="bg1">
                    <a:lumMod val="75000"/>
                  </a:schemeClr>
                </a:solidFill>
              </a:rPr>
              <a:t>0.07</a:t>
            </a:r>
          </a:p>
        </p:txBody>
      </p:sp>
      <p:cxnSp>
        <p:nvCxnSpPr>
          <p:cNvPr id="87" name="Straight Arrow Connector 86">
            <a:extLst>
              <a:ext uri="{FF2B5EF4-FFF2-40B4-BE49-F238E27FC236}">
                <a16:creationId xmlns:a16="http://schemas.microsoft.com/office/drawing/2014/main" id="{AFC08316-3450-D14E-93A4-8197A2112184}"/>
              </a:ext>
            </a:extLst>
          </p:cNvPr>
          <p:cNvCxnSpPr>
            <a:cxnSpLocks/>
            <a:stCxn id="62" idx="2"/>
            <a:endCxn id="58" idx="1"/>
          </p:cNvCxnSpPr>
          <p:nvPr/>
        </p:nvCxnSpPr>
        <p:spPr>
          <a:xfrm>
            <a:off x="1139720" y="2630054"/>
            <a:ext cx="390272" cy="1334142"/>
          </a:xfrm>
          <a:prstGeom prst="straightConnector1">
            <a:avLst/>
          </a:prstGeom>
          <a:ln>
            <a:solidFill>
              <a:schemeClr val="tx1"/>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2F95082D-F6CB-7746-A1D8-59C09DE5F63D}"/>
              </a:ext>
            </a:extLst>
          </p:cNvPr>
          <p:cNvCxnSpPr>
            <a:cxnSpLocks/>
            <a:stCxn id="64" idx="2"/>
            <a:endCxn id="58" idx="3"/>
          </p:cNvCxnSpPr>
          <p:nvPr/>
        </p:nvCxnSpPr>
        <p:spPr>
          <a:xfrm flipH="1">
            <a:off x="2776901" y="2619885"/>
            <a:ext cx="377295" cy="1344311"/>
          </a:xfrm>
          <a:prstGeom prst="straightConnector1">
            <a:avLst/>
          </a:prstGeom>
          <a:ln>
            <a:solidFill>
              <a:schemeClr val="tx1"/>
            </a:solidFill>
            <a:prstDash val="sysDot"/>
            <a:headEnd type="triangle"/>
            <a:tailEnd type="triangle"/>
          </a:ln>
        </p:spPr>
        <p:style>
          <a:lnRef idx="1">
            <a:schemeClr val="dk1"/>
          </a:lnRef>
          <a:fillRef idx="0">
            <a:schemeClr val="dk1"/>
          </a:fillRef>
          <a:effectRef idx="0">
            <a:schemeClr val="dk1"/>
          </a:effectRef>
          <a:fontRef idx="minor">
            <a:schemeClr val="tx1"/>
          </a:fontRef>
        </p:style>
      </p:cxnSp>
      <p:sp>
        <p:nvSpPr>
          <p:cNvPr id="93" name="TextBox 92">
            <a:extLst>
              <a:ext uri="{FF2B5EF4-FFF2-40B4-BE49-F238E27FC236}">
                <a16:creationId xmlns:a16="http://schemas.microsoft.com/office/drawing/2014/main" id="{0332C459-16E4-9A4F-89DD-25C7DF285338}"/>
              </a:ext>
            </a:extLst>
          </p:cNvPr>
          <p:cNvSpPr txBox="1"/>
          <p:nvPr/>
        </p:nvSpPr>
        <p:spPr>
          <a:xfrm>
            <a:off x="5883405" y="1963703"/>
            <a:ext cx="593432" cy="369332"/>
          </a:xfrm>
          <a:prstGeom prst="rect">
            <a:avLst/>
          </a:prstGeom>
          <a:noFill/>
        </p:spPr>
        <p:txBody>
          <a:bodyPr wrap="none" rtlCol="0">
            <a:spAutoFit/>
          </a:bodyPr>
          <a:lstStyle/>
          <a:p>
            <a:r>
              <a:rPr lang="en-US" dirty="0"/>
              <a:t>0.45</a:t>
            </a:r>
          </a:p>
        </p:txBody>
      </p:sp>
      <p:sp>
        <p:nvSpPr>
          <p:cNvPr id="94" name="TextBox 93">
            <a:extLst>
              <a:ext uri="{FF2B5EF4-FFF2-40B4-BE49-F238E27FC236}">
                <a16:creationId xmlns:a16="http://schemas.microsoft.com/office/drawing/2014/main" id="{F283E65D-B48C-ED43-9917-4CF6DD4E286A}"/>
              </a:ext>
            </a:extLst>
          </p:cNvPr>
          <p:cNvSpPr txBox="1"/>
          <p:nvPr/>
        </p:nvSpPr>
        <p:spPr>
          <a:xfrm>
            <a:off x="6923362" y="3112459"/>
            <a:ext cx="593432" cy="369332"/>
          </a:xfrm>
          <a:prstGeom prst="rect">
            <a:avLst/>
          </a:prstGeom>
          <a:noFill/>
        </p:spPr>
        <p:txBody>
          <a:bodyPr wrap="none" rtlCol="0">
            <a:spAutoFit/>
          </a:bodyPr>
          <a:lstStyle/>
          <a:p>
            <a:r>
              <a:rPr lang="en-US" dirty="0"/>
              <a:t>0.10</a:t>
            </a:r>
          </a:p>
        </p:txBody>
      </p:sp>
      <p:sp>
        <p:nvSpPr>
          <p:cNvPr id="95" name="TextBox 94">
            <a:extLst>
              <a:ext uri="{FF2B5EF4-FFF2-40B4-BE49-F238E27FC236}">
                <a16:creationId xmlns:a16="http://schemas.microsoft.com/office/drawing/2014/main" id="{3DA70461-D45B-0E4D-9C3E-5896ECB108C1}"/>
              </a:ext>
            </a:extLst>
          </p:cNvPr>
          <p:cNvSpPr txBox="1"/>
          <p:nvPr/>
        </p:nvSpPr>
        <p:spPr>
          <a:xfrm>
            <a:off x="4821930" y="3112459"/>
            <a:ext cx="593432" cy="369332"/>
          </a:xfrm>
          <a:prstGeom prst="rect">
            <a:avLst/>
          </a:prstGeom>
          <a:noFill/>
        </p:spPr>
        <p:txBody>
          <a:bodyPr wrap="none" rtlCol="0">
            <a:spAutoFit/>
          </a:bodyPr>
          <a:lstStyle/>
          <a:p>
            <a:r>
              <a:rPr lang="en-US" dirty="0"/>
              <a:t>0.16</a:t>
            </a:r>
          </a:p>
        </p:txBody>
      </p:sp>
      <p:sp>
        <p:nvSpPr>
          <p:cNvPr id="96" name="TextBox 95">
            <a:extLst>
              <a:ext uri="{FF2B5EF4-FFF2-40B4-BE49-F238E27FC236}">
                <a16:creationId xmlns:a16="http://schemas.microsoft.com/office/drawing/2014/main" id="{932DEC98-EA5A-6A4E-8BC9-299E06F7F4BB}"/>
              </a:ext>
            </a:extLst>
          </p:cNvPr>
          <p:cNvSpPr txBox="1"/>
          <p:nvPr/>
        </p:nvSpPr>
        <p:spPr>
          <a:xfrm>
            <a:off x="8858242" y="3112459"/>
            <a:ext cx="593432" cy="369332"/>
          </a:xfrm>
          <a:prstGeom prst="rect">
            <a:avLst/>
          </a:prstGeom>
          <a:noFill/>
        </p:spPr>
        <p:txBody>
          <a:bodyPr wrap="none" rtlCol="0">
            <a:spAutoFit/>
          </a:bodyPr>
          <a:lstStyle/>
          <a:p>
            <a:r>
              <a:rPr lang="en-US" dirty="0"/>
              <a:t>0.22</a:t>
            </a:r>
          </a:p>
        </p:txBody>
      </p:sp>
      <p:sp>
        <p:nvSpPr>
          <p:cNvPr id="97" name="TextBox 96">
            <a:extLst>
              <a:ext uri="{FF2B5EF4-FFF2-40B4-BE49-F238E27FC236}">
                <a16:creationId xmlns:a16="http://schemas.microsoft.com/office/drawing/2014/main" id="{35629540-30FB-EC41-99E8-3D0651614306}"/>
              </a:ext>
            </a:extLst>
          </p:cNvPr>
          <p:cNvSpPr txBox="1"/>
          <p:nvPr/>
        </p:nvSpPr>
        <p:spPr>
          <a:xfrm>
            <a:off x="10943180" y="3112459"/>
            <a:ext cx="593432" cy="369332"/>
          </a:xfrm>
          <a:prstGeom prst="rect">
            <a:avLst/>
          </a:prstGeom>
          <a:noFill/>
        </p:spPr>
        <p:txBody>
          <a:bodyPr wrap="none" rtlCol="0">
            <a:spAutoFit/>
          </a:bodyPr>
          <a:lstStyle/>
          <a:p>
            <a:r>
              <a:rPr lang="en-US" dirty="0">
                <a:solidFill>
                  <a:schemeClr val="bg1">
                    <a:lumMod val="75000"/>
                  </a:schemeClr>
                </a:solidFill>
              </a:rPr>
              <a:t>0.07</a:t>
            </a:r>
          </a:p>
        </p:txBody>
      </p:sp>
      <p:sp>
        <p:nvSpPr>
          <p:cNvPr id="98" name="TextBox 97">
            <a:extLst>
              <a:ext uri="{FF2B5EF4-FFF2-40B4-BE49-F238E27FC236}">
                <a16:creationId xmlns:a16="http://schemas.microsoft.com/office/drawing/2014/main" id="{B95BB1BB-D49C-5646-B3AE-BA098CCF3D14}"/>
              </a:ext>
            </a:extLst>
          </p:cNvPr>
          <p:cNvSpPr txBox="1"/>
          <p:nvPr/>
        </p:nvSpPr>
        <p:spPr>
          <a:xfrm>
            <a:off x="9929301" y="1967583"/>
            <a:ext cx="593432" cy="369332"/>
          </a:xfrm>
          <a:prstGeom prst="rect">
            <a:avLst/>
          </a:prstGeom>
          <a:noFill/>
        </p:spPr>
        <p:txBody>
          <a:bodyPr wrap="none" rtlCol="0">
            <a:spAutoFit/>
          </a:bodyPr>
          <a:lstStyle/>
          <a:p>
            <a:r>
              <a:rPr lang="en-US" dirty="0"/>
              <a:t>0.48</a:t>
            </a:r>
          </a:p>
        </p:txBody>
      </p:sp>
    </p:spTree>
    <p:extLst>
      <p:ext uri="{BB962C8B-B14F-4D97-AF65-F5344CB8AC3E}">
        <p14:creationId xmlns:p14="http://schemas.microsoft.com/office/powerpoint/2010/main" val="1510473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F3B983F-5551-CA44-8A35-BBC01CD96DB3}"/>
              </a:ext>
            </a:extLst>
          </p:cNvPr>
          <p:cNvSpPr/>
          <p:nvPr/>
        </p:nvSpPr>
        <p:spPr>
          <a:xfrm>
            <a:off x="8314660" y="2705986"/>
            <a:ext cx="2341475" cy="1446028"/>
          </a:xfrm>
          <a:prstGeom prst="ellipse">
            <a:avLst/>
          </a:prstGeom>
          <a:gradFill>
            <a:gsLst>
              <a:gs pos="1015">
                <a:srgbClr val="92D050"/>
              </a:gs>
              <a:gs pos="0">
                <a:srgbClr val="92D050"/>
              </a:gs>
              <a:gs pos="61000">
                <a:srgbClr val="FFC000"/>
              </a:gs>
              <a:gs pos="32000">
                <a:srgbClr val="92D050"/>
              </a:gs>
              <a:gs pos="100000">
                <a:srgbClr val="FFC000"/>
              </a:gs>
            </a:gsLst>
            <a:lin ang="16200000" scaled="1"/>
          </a:gra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1" forceAA="0" compatLnSpc="1">
            <a:prstTxWarp prst="textNoShape">
              <a:avLst/>
            </a:prstTxWarp>
            <a:noAutofit/>
          </a:bodyPr>
          <a:lstStyle/>
          <a:p>
            <a:pPr algn="ctr">
              <a:spcAft>
                <a:spcPts val="0"/>
              </a:spcAft>
            </a:pPr>
            <a:r>
              <a:rPr lang="sl-SI" dirty="0">
                <a:effectLst/>
                <a:ea typeface="Calibri" charset="0"/>
                <a:cs typeface="Times New Roman" charset="0"/>
              </a:rPr>
              <a:t>Socio-environmental responsible behaviour</a:t>
            </a:r>
            <a:endParaRPr lang="en-GB" dirty="0">
              <a:effectLst/>
              <a:ea typeface="Calibri" charset="0"/>
              <a:cs typeface="Times New Roman" charset="0"/>
            </a:endParaRPr>
          </a:p>
        </p:txBody>
      </p:sp>
      <p:sp>
        <p:nvSpPr>
          <p:cNvPr id="3" name="Rectangle 2">
            <a:extLst>
              <a:ext uri="{FF2B5EF4-FFF2-40B4-BE49-F238E27FC236}">
                <a16:creationId xmlns:a16="http://schemas.microsoft.com/office/drawing/2014/main" id="{3C246F7A-47A2-624F-96ED-9F8D8AC77AF9}"/>
              </a:ext>
            </a:extLst>
          </p:cNvPr>
          <p:cNvSpPr>
            <a:spLocks noChangeArrowheads="1"/>
          </p:cNvSpPr>
          <p:nvPr/>
        </p:nvSpPr>
        <p:spPr bwMode="auto">
          <a:xfrm>
            <a:off x="10656135" y="4152014"/>
            <a:ext cx="1241699" cy="75491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responsible behaviour</a:t>
            </a:r>
            <a:endParaRPr lang="en-US" sz="2400" dirty="0">
              <a:effectLst/>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ADF2AD10-DD6B-F04C-ADD0-E735FB90A79F}"/>
              </a:ext>
            </a:extLst>
          </p:cNvPr>
          <p:cNvSpPr>
            <a:spLocks noChangeArrowheads="1"/>
          </p:cNvSpPr>
          <p:nvPr/>
        </p:nvSpPr>
        <p:spPr bwMode="auto">
          <a:xfrm>
            <a:off x="10653530" y="1951076"/>
            <a:ext cx="1246909" cy="754910"/>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responsible behaviour</a:t>
            </a:r>
            <a:endParaRPr lang="en-US" sz="2400" dirty="0">
              <a:effectLst/>
              <a:latin typeface="Times New Roman" panose="02020603050405020304" pitchFamily="18" charset="0"/>
              <a:ea typeface="Calibri" panose="020F0502020204030204" pitchFamily="34" charset="0"/>
            </a:endParaRPr>
          </a:p>
        </p:txBody>
      </p:sp>
      <p:cxnSp>
        <p:nvCxnSpPr>
          <p:cNvPr id="6" name="Straight Arrow Connector 5">
            <a:extLst>
              <a:ext uri="{FF2B5EF4-FFF2-40B4-BE49-F238E27FC236}">
                <a16:creationId xmlns:a16="http://schemas.microsoft.com/office/drawing/2014/main" id="{ED522727-FC85-154F-B76D-07D358FE6918}"/>
              </a:ext>
            </a:extLst>
          </p:cNvPr>
          <p:cNvCxnSpPr>
            <a:stCxn id="2" idx="7"/>
            <a:endCxn id="4" idx="1"/>
          </p:cNvCxnSpPr>
          <p:nvPr/>
        </p:nvCxnSpPr>
        <p:spPr>
          <a:xfrm flipV="1">
            <a:off x="10313234" y="2328531"/>
            <a:ext cx="340296" cy="589221"/>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3CBCC55-090C-684C-8729-1FAC261BF45C}"/>
              </a:ext>
            </a:extLst>
          </p:cNvPr>
          <p:cNvCxnSpPr>
            <a:cxnSpLocks/>
            <a:stCxn id="2" idx="5"/>
            <a:endCxn id="3" idx="1"/>
          </p:cNvCxnSpPr>
          <p:nvPr/>
        </p:nvCxnSpPr>
        <p:spPr>
          <a:xfrm>
            <a:off x="10313234" y="3940248"/>
            <a:ext cx="342901" cy="5892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8C50308-A96E-6B44-9839-B14697EABF7E}"/>
              </a:ext>
            </a:extLst>
          </p:cNvPr>
          <p:cNvSpPr>
            <a:spLocks noChangeArrowheads="1"/>
          </p:cNvSpPr>
          <p:nvPr/>
        </p:nvSpPr>
        <p:spPr bwMode="auto">
          <a:xfrm>
            <a:off x="5472545" y="1197939"/>
            <a:ext cx="1246909" cy="754910"/>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responsible intentions</a:t>
            </a:r>
            <a:endParaRPr lang="en-US" sz="2400" dirty="0">
              <a:effectLst/>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a16="http://schemas.microsoft.com/office/drawing/2014/main" id="{263FC869-577A-7F49-B404-41926BA23447}"/>
              </a:ext>
            </a:extLst>
          </p:cNvPr>
          <p:cNvSpPr>
            <a:spLocks noChangeArrowheads="1"/>
          </p:cNvSpPr>
          <p:nvPr/>
        </p:nvSpPr>
        <p:spPr bwMode="auto">
          <a:xfrm>
            <a:off x="1745325" y="1196166"/>
            <a:ext cx="1246909" cy="754910"/>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responsible consciousness</a:t>
            </a:r>
            <a:endParaRPr lang="en-US" sz="2400" dirty="0">
              <a:effectLst/>
              <a:latin typeface="Times New Roman" panose="02020603050405020304" pitchFamily="18" charset="0"/>
              <a:ea typeface="Calibri" panose="020F0502020204030204" pitchFamily="34" charset="0"/>
            </a:endParaRPr>
          </a:p>
        </p:txBody>
      </p:sp>
      <p:sp>
        <p:nvSpPr>
          <p:cNvPr id="16" name="Rectangle 15">
            <a:extLst>
              <a:ext uri="{FF2B5EF4-FFF2-40B4-BE49-F238E27FC236}">
                <a16:creationId xmlns:a16="http://schemas.microsoft.com/office/drawing/2014/main" id="{BD121DF8-A692-B049-A3C5-253F81573436}"/>
              </a:ext>
            </a:extLst>
          </p:cNvPr>
          <p:cNvSpPr>
            <a:spLocks noChangeArrowheads="1"/>
          </p:cNvSpPr>
          <p:nvPr/>
        </p:nvSpPr>
        <p:spPr bwMode="auto">
          <a:xfrm>
            <a:off x="5472545" y="4905151"/>
            <a:ext cx="1241699" cy="75491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responsible intentions</a:t>
            </a:r>
            <a:endParaRPr lang="en-US" sz="2400" dirty="0">
              <a:effectLst/>
              <a:latin typeface="Times New Roman" panose="02020603050405020304" pitchFamily="18" charset="0"/>
              <a:ea typeface="Calibri" panose="020F0502020204030204" pitchFamily="34" charset="0"/>
            </a:endParaRPr>
          </a:p>
        </p:txBody>
      </p:sp>
      <p:sp>
        <p:nvSpPr>
          <p:cNvPr id="17" name="Rectangle 16">
            <a:extLst>
              <a:ext uri="{FF2B5EF4-FFF2-40B4-BE49-F238E27FC236}">
                <a16:creationId xmlns:a16="http://schemas.microsoft.com/office/drawing/2014/main" id="{4DC80A8B-A455-A846-99A5-82E90A9A0D9B}"/>
              </a:ext>
            </a:extLst>
          </p:cNvPr>
          <p:cNvSpPr>
            <a:spLocks noChangeArrowheads="1"/>
          </p:cNvSpPr>
          <p:nvPr/>
        </p:nvSpPr>
        <p:spPr bwMode="auto">
          <a:xfrm>
            <a:off x="1750535" y="4906924"/>
            <a:ext cx="1241699" cy="75491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responsible consciousness</a:t>
            </a:r>
            <a:endParaRPr lang="en-US" sz="2400" dirty="0">
              <a:effectLst/>
              <a:latin typeface="Times New Roman" panose="02020603050405020304" pitchFamily="18" charset="0"/>
              <a:ea typeface="Calibri" panose="020F0502020204030204" pitchFamily="34" charset="0"/>
            </a:endParaRPr>
          </a:p>
        </p:txBody>
      </p:sp>
      <p:cxnSp>
        <p:nvCxnSpPr>
          <p:cNvPr id="18" name="Straight Arrow Connector 17">
            <a:extLst>
              <a:ext uri="{FF2B5EF4-FFF2-40B4-BE49-F238E27FC236}">
                <a16:creationId xmlns:a16="http://schemas.microsoft.com/office/drawing/2014/main" id="{601F0F9E-2FC9-B046-B633-8B18B6ECB975}"/>
              </a:ext>
            </a:extLst>
          </p:cNvPr>
          <p:cNvCxnSpPr>
            <a:cxnSpLocks/>
            <a:endCxn id="14" idx="1"/>
          </p:cNvCxnSpPr>
          <p:nvPr/>
        </p:nvCxnSpPr>
        <p:spPr>
          <a:xfrm>
            <a:off x="2992234" y="1573621"/>
            <a:ext cx="2480311" cy="17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67DC226-4999-0942-9D13-EF8BD4610C8C}"/>
              </a:ext>
            </a:extLst>
          </p:cNvPr>
          <p:cNvCxnSpPr>
            <a:cxnSpLocks/>
            <a:stCxn id="17" idx="3"/>
            <a:endCxn id="16" idx="1"/>
          </p:cNvCxnSpPr>
          <p:nvPr/>
        </p:nvCxnSpPr>
        <p:spPr>
          <a:xfrm flipV="1">
            <a:off x="2992234" y="5282606"/>
            <a:ext cx="2480311" cy="17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A4E1166-8D4F-0E45-8A2D-42F62C01D4B2}"/>
              </a:ext>
            </a:extLst>
          </p:cNvPr>
          <p:cNvCxnSpPr>
            <a:cxnSpLocks/>
            <a:stCxn id="16" idx="3"/>
            <a:endCxn id="2" idx="3"/>
          </p:cNvCxnSpPr>
          <p:nvPr/>
        </p:nvCxnSpPr>
        <p:spPr>
          <a:xfrm flipV="1">
            <a:off x="6714244" y="3940248"/>
            <a:ext cx="1943317" cy="13423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C404722-7420-874B-86B6-AA4BCD52C451}"/>
              </a:ext>
            </a:extLst>
          </p:cNvPr>
          <p:cNvCxnSpPr>
            <a:cxnSpLocks/>
            <a:stCxn id="14" idx="3"/>
            <a:endCxn id="2" idx="1"/>
          </p:cNvCxnSpPr>
          <p:nvPr/>
        </p:nvCxnSpPr>
        <p:spPr>
          <a:xfrm>
            <a:off x="6719454" y="1575394"/>
            <a:ext cx="1938107" cy="134235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2A0C758-4999-784B-8F1D-E39CFF2EC082}"/>
              </a:ext>
            </a:extLst>
          </p:cNvPr>
          <p:cNvSpPr txBox="1"/>
          <p:nvPr/>
        </p:nvSpPr>
        <p:spPr>
          <a:xfrm>
            <a:off x="3935673" y="1204289"/>
            <a:ext cx="593432" cy="369332"/>
          </a:xfrm>
          <a:prstGeom prst="rect">
            <a:avLst/>
          </a:prstGeom>
          <a:noFill/>
        </p:spPr>
        <p:txBody>
          <a:bodyPr wrap="none" rtlCol="0">
            <a:spAutoFit/>
          </a:bodyPr>
          <a:lstStyle/>
          <a:p>
            <a:r>
              <a:rPr lang="en-US" dirty="0"/>
              <a:t>0.45</a:t>
            </a:r>
          </a:p>
        </p:txBody>
      </p:sp>
      <p:sp>
        <p:nvSpPr>
          <p:cNvPr id="29" name="TextBox 28">
            <a:extLst>
              <a:ext uri="{FF2B5EF4-FFF2-40B4-BE49-F238E27FC236}">
                <a16:creationId xmlns:a16="http://schemas.microsoft.com/office/drawing/2014/main" id="{9D1BEA9D-A315-B948-A2CA-26260B47DF3D}"/>
              </a:ext>
            </a:extLst>
          </p:cNvPr>
          <p:cNvSpPr txBox="1"/>
          <p:nvPr/>
        </p:nvSpPr>
        <p:spPr>
          <a:xfrm>
            <a:off x="7685902" y="1954625"/>
            <a:ext cx="593432" cy="369332"/>
          </a:xfrm>
          <a:prstGeom prst="rect">
            <a:avLst/>
          </a:prstGeom>
          <a:noFill/>
        </p:spPr>
        <p:txBody>
          <a:bodyPr wrap="none" rtlCol="0">
            <a:spAutoFit/>
          </a:bodyPr>
          <a:lstStyle/>
          <a:p>
            <a:r>
              <a:rPr lang="en-US" dirty="0"/>
              <a:t>0.42</a:t>
            </a:r>
          </a:p>
        </p:txBody>
      </p:sp>
      <p:sp>
        <p:nvSpPr>
          <p:cNvPr id="31" name="TextBox 30">
            <a:extLst>
              <a:ext uri="{FF2B5EF4-FFF2-40B4-BE49-F238E27FC236}">
                <a16:creationId xmlns:a16="http://schemas.microsoft.com/office/drawing/2014/main" id="{7AEDFBCE-4EDA-D141-8821-814DE138F1DC}"/>
              </a:ext>
            </a:extLst>
          </p:cNvPr>
          <p:cNvSpPr txBox="1"/>
          <p:nvPr/>
        </p:nvSpPr>
        <p:spPr>
          <a:xfrm>
            <a:off x="7685902" y="4618517"/>
            <a:ext cx="593432" cy="369332"/>
          </a:xfrm>
          <a:prstGeom prst="rect">
            <a:avLst/>
          </a:prstGeom>
          <a:noFill/>
        </p:spPr>
        <p:txBody>
          <a:bodyPr wrap="none" rtlCol="0">
            <a:spAutoFit/>
          </a:bodyPr>
          <a:lstStyle/>
          <a:p>
            <a:r>
              <a:rPr lang="en-US" dirty="0"/>
              <a:t>0.15</a:t>
            </a:r>
          </a:p>
        </p:txBody>
      </p:sp>
      <p:sp>
        <p:nvSpPr>
          <p:cNvPr id="32" name="TextBox 31">
            <a:extLst>
              <a:ext uri="{FF2B5EF4-FFF2-40B4-BE49-F238E27FC236}">
                <a16:creationId xmlns:a16="http://schemas.microsoft.com/office/drawing/2014/main" id="{4A87498F-5871-2847-8836-84422D2C4DC9}"/>
              </a:ext>
            </a:extLst>
          </p:cNvPr>
          <p:cNvSpPr txBox="1"/>
          <p:nvPr/>
        </p:nvSpPr>
        <p:spPr>
          <a:xfrm>
            <a:off x="9899260" y="4234858"/>
            <a:ext cx="593432" cy="369332"/>
          </a:xfrm>
          <a:prstGeom prst="rect">
            <a:avLst/>
          </a:prstGeom>
          <a:noFill/>
        </p:spPr>
        <p:txBody>
          <a:bodyPr wrap="none" rtlCol="0">
            <a:spAutoFit/>
          </a:bodyPr>
          <a:lstStyle/>
          <a:p>
            <a:r>
              <a:rPr lang="en-US" dirty="0"/>
              <a:t>0.61</a:t>
            </a:r>
          </a:p>
        </p:txBody>
      </p:sp>
      <p:sp>
        <p:nvSpPr>
          <p:cNvPr id="33" name="TextBox 32">
            <a:extLst>
              <a:ext uri="{FF2B5EF4-FFF2-40B4-BE49-F238E27FC236}">
                <a16:creationId xmlns:a16="http://schemas.microsoft.com/office/drawing/2014/main" id="{4032CC67-6F51-AB42-83B8-222E556D44E6}"/>
              </a:ext>
            </a:extLst>
          </p:cNvPr>
          <p:cNvSpPr txBox="1"/>
          <p:nvPr/>
        </p:nvSpPr>
        <p:spPr>
          <a:xfrm>
            <a:off x="9863563" y="2336654"/>
            <a:ext cx="593432" cy="369332"/>
          </a:xfrm>
          <a:prstGeom prst="rect">
            <a:avLst/>
          </a:prstGeom>
          <a:noFill/>
        </p:spPr>
        <p:txBody>
          <a:bodyPr wrap="none" rtlCol="0">
            <a:spAutoFit/>
          </a:bodyPr>
          <a:lstStyle/>
          <a:p>
            <a:r>
              <a:rPr lang="en-US" dirty="0"/>
              <a:t>0.79</a:t>
            </a:r>
          </a:p>
        </p:txBody>
      </p:sp>
      <p:sp>
        <p:nvSpPr>
          <p:cNvPr id="34" name="TextBox 33">
            <a:extLst>
              <a:ext uri="{FF2B5EF4-FFF2-40B4-BE49-F238E27FC236}">
                <a16:creationId xmlns:a16="http://schemas.microsoft.com/office/drawing/2014/main" id="{615A7376-C286-D34E-83BC-1ECA887DAF41}"/>
              </a:ext>
            </a:extLst>
          </p:cNvPr>
          <p:cNvSpPr txBox="1"/>
          <p:nvPr/>
        </p:nvSpPr>
        <p:spPr>
          <a:xfrm>
            <a:off x="3935673" y="4927454"/>
            <a:ext cx="593432" cy="369332"/>
          </a:xfrm>
          <a:prstGeom prst="rect">
            <a:avLst/>
          </a:prstGeom>
          <a:noFill/>
        </p:spPr>
        <p:txBody>
          <a:bodyPr wrap="none" rtlCol="0">
            <a:spAutoFit/>
          </a:bodyPr>
          <a:lstStyle/>
          <a:p>
            <a:r>
              <a:rPr lang="en-US" dirty="0"/>
              <a:t>0.31</a:t>
            </a:r>
          </a:p>
        </p:txBody>
      </p:sp>
      <p:sp>
        <p:nvSpPr>
          <p:cNvPr id="35" name="Rectangle 34">
            <a:extLst>
              <a:ext uri="{FF2B5EF4-FFF2-40B4-BE49-F238E27FC236}">
                <a16:creationId xmlns:a16="http://schemas.microsoft.com/office/drawing/2014/main" id="{54607DAF-6B49-1645-9178-E046AB288D67}"/>
              </a:ext>
            </a:extLst>
          </p:cNvPr>
          <p:cNvSpPr/>
          <p:nvPr/>
        </p:nvSpPr>
        <p:spPr>
          <a:xfrm>
            <a:off x="741573" y="5672468"/>
            <a:ext cx="3254416"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Consciousness</a:t>
            </a:r>
          </a:p>
        </p:txBody>
      </p:sp>
      <p:sp>
        <p:nvSpPr>
          <p:cNvPr id="36" name="Rectangle 35">
            <a:extLst>
              <a:ext uri="{FF2B5EF4-FFF2-40B4-BE49-F238E27FC236}">
                <a16:creationId xmlns:a16="http://schemas.microsoft.com/office/drawing/2014/main" id="{A7B411D1-6978-7342-98CE-D3782C35B483}"/>
              </a:ext>
            </a:extLst>
          </p:cNvPr>
          <p:cNvSpPr/>
          <p:nvPr/>
        </p:nvSpPr>
        <p:spPr>
          <a:xfrm>
            <a:off x="7685902" y="5681800"/>
            <a:ext cx="2354299"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Behaviour</a:t>
            </a:r>
          </a:p>
        </p:txBody>
      </p:sp>
      <p:sp>
        <p:nvSpPr>
          <p:cNvPr id="37" name="Rectangle 36">
            <a:extLst>
              <a:ext uri="{FF2B5EF4-FFF2-40B4-BE49-F238E27FC236}">
                <a16:creationId xmlns:a16="http://schemas.microsoft.com/office/drawing/2014/main" id="{3BF5B4D4-7869-D544-90F0-06282BBF5EF8}"/>
              </a:ext>
            </a:extLst>
          </p:cNvPr>
          <p:cNvSpPr/>
          <p:nvPr/>
        </p:nvSpPr>
        <p:spPr>
          <a:xfrm>
            <a:off x="4751106" y="5681800"/>
            <a:ext cx="2353786"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Intentions</a:t>
            </a:r>
          </a:p>
        </p:txBody>
      </p:sp>
      <p:sp>
        <p:nvSpPr>
          <p:cNvPr id="38" name="Rectangle 37">
            <a:extLst>
              <a:ext uri="{FF2B5EF4-FFF2-40B4-BE49-F238E27FC236}">
                <a16:creationId xmlns:a16="http://schemas.microsoft.com/office/drawing/2014/main" id="{CD51C0AE-40EB-9342-B74A-01BB6697FFE0}"/>
              </a:ext>
            </a:extLst>
          </p:cNvPr>
          <p:cNvSpPr/>
          <p:nvPr/>
        </p:nvSpPr>
        <p:spPr>
          <a:xfrm>
            <a:off x="-103463" y="386675"/>
            <a:ext cx="12393714" cy="384721"/>
          </a:xfrm>
          <a:prstGeom prst="rect">
            <a:avLst/>
          </a:prstGeom>
        </p:spPr>
        <p:txBody>
          <a:bodyPr wrap="none">
            <a:spAutoFit/>
          </a:bodyPr>
          <a:lstStyle/>
          <a:p>
            <a:pPr algn="ctr">
              <a:spcAft>
                <a:spcPts val="0"/>
              </a:spcAft>
            </a:pPr>
            <a:r>
              <a:rPr lang="en-GB" sz="1900" b="1" i="1" dirty="0">
                <a:latin typeface="Calibri" charset="0"/>
                <a:ea typeface="Times New Roman" charset="0"/>
                <a:cs typeface="Times New Roman" charset="0"/>
              </a:rPr>
              <a:t>Consciousness and intentions matter: </a:t>
            </a:r>
            <a:r>
              <a:rPr lang="en-GB" sz="1900" b="1" dirty="0">
                <a:latin typeface="Calibri" charset="0"/>
                <a:ea typeface="Times New Roman" charset="0"/>
                <a:cs typeface="Times New Roman" charset="0"/>
              </a:rPr>
              <a:t>they both affect (the latent variable of) socio-environmental responsible behaviour</a:t>
            </a:r>
          </a:p>
        </p:txBody>
      </p:sp>
    </p:spTree>
    <p:extLst>
      <p:ext uri="{BB962C8B-B14F-4D97-AF65-F5344CB8AC3E}">
        <p14:creationId xmlns:p14="http://schemas.microsoft.com/office/powerpoint/2010/main" val="1279847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F3B983F-5551-CA44-8A35-BBC01CD96DB3}"/>
              </a:ext>
            </a:extLst>
          </p:cNvPr>
          <p:cNvSpPr/>
          <p:nvPr/>
        </p:nvSpPr>
        <p:spPr>
          <a:xfrm>
            <a:off x="8464692" y="2723407"/>
            <a:ext cx="2341475" cy="1446028"/>
          </a:xfrm>
          <a:prstGeom prst="ellipse">
            <a:avLst/>
          </a:prstGeom>
          <a:gradFill>
            <a:gsLst>
              <a:gs pos="1015">
                <a:srgbClr val="92D050"/>
              </a:gs>
              <a:gs pos="0">
                <a:srgbClr val="92D050"/>
              </a:gs>
              <a:gs pos="61000">
                <a:srgbClr val="FFC000"/>
              </a:gs>
              <a:gs pos="32000">
                <a:srgbClr val="92D050"/>
              </a:gs>
              <a:gs pos="100000">
                <a:srgbClr val="FFC000"/>
              </a:gs>
            </a:gsLst>
            <a:lin ang="16200000" scaled="1"/>
          </a:gra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1" forceAA="0" compatLnSpc="1">
            <a:prstTxWarp prst="textNoShape">
              <a:avLst/>
            </a:prstTxWarp>
            <a:noAutofit/>
          </a:bodyPr>
          <a:lstStyle/>
          <a:p>
            <a:pPr algn="ctr">
              <a:spcAft>
                <a:spcPts val="0"/>
              </a:spcAft>
            </a:pPr>
            <a:r>
              <a:rPr lang="sl-SI" dirty="0">
                <a:effectLst/>
                <a:ea typeface="Calibri" charset="0"/>
                <a:cs typeface="Times New Roman" charset="0"/>
              </a:rPr>
              <a:t>Socio-environmental responsible behaviour</a:t>
            </a:r>
            <a:endParaRPr lang="en-GB" dirty="0">
              <a:effectLst/>
              <a:ea typeface="Calibri" charset="0"/>
              <a:cs typeface="Times New Roman" charset="0"/>
            </a:endParaRPr>
          </a:p>
        </p:txBody>
      </p:sp>
      <p:sp>
        <p:nvSpPr>
          <p:cNvPr id="3" name="Rectangle 2">
            <a:extLst>
              <a:ext uri="{FF2B5EF4-FFF2-40B4-BE49-F238E27FC236}">
                <a16:creationId xmlns:a16="http://schemas.microsoft.com/office/drawing/2014/main" id="{3C246F7A-47A2-624F-96ED-9F8D8AC77AF9}"/>
              </a:ext>
            </a:extLst>
          </p:cNvPr>
          <p:cNvSpPr>
            <a:spLocks noChangeArrowheads="1"/>
          </p:cNvSpPr>
          <p:nvPr/>
        </p:nvSpPr>
        <p:spPr bwMode="auto">
          <a:xfrm>
            <a:off x="10656135" y="4152014"/>
            <a:ext cx="1241699" cy="75491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responsible behaviour</a:t>
            </a:r>
            <a:endParaRPr lang="en-US" sz="2400" dirty="0">
              <a:effectLst/>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ADF2AD10-DD6B-F04C-ADD0-E735FB90A79F}"/>
              </a:ext>
            </a:extLst>
          </p:cNvPr>
          <p:cNvSpPr>
            <a:spLocks noChangeArrowheads="1"/>
          </p:cNvSpPr>
          <p:nvPr/>
        </p:nvSpPr>
        <p:spPr bwMode="auto">
          <a:xfrm>
            <a:off x="10653530" y="1951076"/>
            <a:ext cx="1246909" cy="754910"/>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responsible behaviour</a:t>
            </a:r>
            <a:endParaRPr lang="en-US" sz="2400" dirty="0">
              <a:effectLst/>
              <a:latin typeface="Times New Roman" panose="02020603050405020304" pitchFamily="18" charset="0"/>
              <a:ea typeface="Calibri" panose="020F0502020204030204" pitchFamily="34" charset="0"/>
            </a:endParaRPr>
          </a:p>
        </p:txBody>
      </p:sp>
      <p:cxnSp>
        <p:nvCxnSpPr>
          <p:cNvPr id="6" name="Straight Arrow Connector 5">
            <a:extLst>
              <a:ext uri="{FF2B5EF4-FFF2-40B4-BE49-F238E27FC236}">
                <a16:creationId xmlns:a16="http://schemas.microsoft.com/office/drawing/2014/main" id="{ED522727-FC85-154F-B76D-07D358FE6918}"/>
              </a:ext>
            </a:extLst>
          </p:cNvPr>
          <p:cNvCxnSpPr>
            <a:stCxn id="2" idx="7"/>
            <a:endCxn id="4" idx="1"/>
          </p:cNvCxnSpPr>
          <p:nvPr/>
        </p:nvCxnSpPr>
        <p:spPr>
          <a:xfrm flipV="1">
            <a:off x="10463266" y="2328531"/>
            <a:ext cx="190264" cy="606642"/>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3CBCC55-090C-684C-8729-1FAC261BF45C}"/>
              </a:ext>
            </a:extLst>
          </p:cNvPr>
          <p:cNvCxnSpPr>
            <a:cxnSpLocks/>
            <a:stCxn id="2" idx="5"/>
            <a:endCxn id="3" idx="1"/>
          </p:cNvCxnSpPr>
          <p:nvPr/>
        </p:nvCxnSpPr>
        <p:spPr>
          <a:xfrm>
            <a:off x="10463266" y="3957669"/>
            <a:ext cx="192869" cy="5718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8C50308-A96E-6B44-9839-B14697EABF7E}"/>
              </a:ext>
            </a:extLst>
          </p:cNvPr>
          <p:cNvSpPr>
            <a:spLocks noChangeArrowheads="1"/>
          </p:cNvSpPr>
          <p:nvPr/>
        </p:nvSpPr>
        <p:spPr bwMode="auto">
          <a:xfrm>
            <a:off x="5472545" y="1197939"/>
            <a:ext cx="1246909" cy="754910"/>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responsible intentions</a:t>
            </a:r>
            <a:endParaRPr lang="en-US" sz="2400" dirty="0">
              <a:effectLst/>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a16="http://schemas.microsoft.com/office/drawing/2014/main" id="{263FC869-577A-7F49-B404-41926BA23447}"/>
              </a:ext>
            </a:extLst>
          </p:cNvPr>
          <p:cNvSpPr>
            <a:spLocks noChangeArrowheads="1"/>
          </p:cNvSpPr>
          <p:nvPr/>
        </p:nvSpPr>
        <p:spPr bwMode="auto">
          <a:xfrm>
            <a:off x="1745325" y="1196166"/>
            <a:ext cx="1246909" cy="754910"/>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responsible consciousness</a:t>
            </a:r>
            <a:endParaRPr lang="en-US" sz="2400" dirty="0">
              <a:effectLst/>
              <a:latin typeface="Times New Roman" panose="02020603050405020304" pitchFamily="18" charset="0"/>
              <a:ea typeface="Calibri" panose="020F0502020204030204" pitchFamily="34" charset="0"/>
            </a:endParaRPr>
          </a:p>
        </p:txBody>
      </p:sp>
      <p:sp>
        <p:nvSpPr>
          <p:cNvPr id="16" name="Rectangle 15">
            <a:extLst>
              <a:ext uri="{FF2B5EF4-FFF2-40B4-BE49-F238E27FC236}">
                <a16:creationId xmlns:a16="http://schemas.microsoft.com/office/drawing/2014/main" id="{BD121DF8-A692-B049-A3C5-253F81573436}"/>
              </a:ext>
            </a:extLst>
          </p:cNvPr>
          <p:cNvSpPr>
            <a:spLocks noChangeArrowheads="1"/>
          </p:cNvSpPr>
          <p:nvPr/>
        </p:nvSpPr>
        <p:spPr bwMode="auto">
          <a:xfrm>
            <a:off x="5472545" y="4905151"/>
            <a:ext cx="1241699" cy="75491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responsible intentions</a:t>
            </a:r>
            <a:endParaRPr lang="en-US" sz="2400" dirty="0">
              <a:effectLst/>
              <a:latin typeface="Times New Roman" panose="02020603050405020304" pitchFamily="18" charset="0"/>
              <a:ea typeface="Calibri" panose="020F0502020204030204" pitchFamily="34" charset="0"/>
            </a:endParaRPr>
          </a:p>
        </p:txBody>
      </p:sp>
      <p:sp>
        <p:nvSpPr>
          <p:cNvPr id="17" name="Rectangle 16">
            <a:extLst>
              <a:ext uri="{FF2B5EF4-FFF2-40B4-BE49-F238E27FC236}">
                <a16:creationId xmlns:a16="http://schemas.microsoft.com/office/drawing/2014/main" id="{4DC80A8B-A455-A846-99A5-82E90A9A0D9B}"/>
              </a:ext>
            </a:extLst>
          </p:cNvPr>
          <p:cNvSpPr>
            <a:spLocks noChangeArrowheads="1"/>
          </p:cNvSpPr>
          <p:nvPr/>
        </p:nvSpPr>
        <p:spPr bwMode="auto">
          <a:xfrm>
            <a:off x="1750535" y="4906924"/>
            <a:ext cx="1241699" cy="75491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responsible consciousness</a:t>
            </a:r>
            <a:endParaRPr lang="en-US" sz="2400" dirty="0">
              <a:effectLst/>
              <a:latin typeface="Times New Roman" panose="02020603050405020304" pitchFamily="18" charset="0"/>
              <a:ea typeface="Calibri" panose="020F0502020204030204" pitchFamily="34" charset="0"/>
            </a:endParaRPr>
          </a:p>
        </p:txBody>
      </p:sp>
      <p:cxnSp>
        <p:nvCxnSpPr>
          <p:cNvPr id="18" name="Straight Arrow Connector 17">
            <a:extLst>
              <a:ext uri="{FF2B5EF4-FFF2-40B4-BE49-F238E27FC236}">
                <a16:creationId xmlns:a16="http://schemas.microsoft.com/office/drawing/2014/main" id="{601F0F9E-2FC9-B046-B633-8B18B6ECB975}"/>
              </a:ext>
            </a:extLst>
          </p:cNvPr>
          <p:cNvCxnSpPr>
            <a:cxnSpLocks/>
            <a:endCxn id="14" idx="1"/>
          </p:cNvCxnSpPr>
          <p:nvPr/>
        </p:nvCxnSpPr>
        <p:spPr>
          <a:xfrm>
            <a:off x="2992234" y="1573621"/>
            <a:ext cx="2480311" cy="17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67DC226-4999-0942-9D13-EF8BD4610C8C}"/>
              </a:ext>
            </a:extLst>
          </p:cNvPr>
          <p:cNvCxnSpPr>
            <a:cxnSpLocks/>
            <a:stCxn id="17" idx="3"/>
            <a:endCxn id="16" idx="1"/>
          </p:cNvCxnSpPr>
          <p:nvPr/>
        </p:nvCxnSpPr>
        <p:spPr>
          <a:xfrm flipV="1">
            <a:off x="2992234" y="5282606"/>
            <a:ext cx="2480311" cy="17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A4E1166-8D4F-0E45-8A2D-42F62C01D4B2}"/>
              </a:ext>
            </a:extLst>
          </p:cNvPr>
          <p:cNvCxnSpPr>
            <a:cxnSpLocks/>
            <a:stCxn id="16" idx="3"/>
            <a:endCxn id="2" idx="3"/>
          </p:cNvCxnSpPr>
          <p:nvPr/>
        </p:nvCxnSpPr>
        <p:spPr>
          <a:xfrm flipV="1">
            <a:off x="6714244" y="3957669"/>
            <a:ext cx="2093349" cy="13249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C404722-7420-874B-86B6-AA4BCD52C451}"/>
              </a:ext>
            </a:extLst>
          </p:cNvPr>
          <p:cNvCxnSpPr>
            <a:cxnSpLocks/>
            <a:stCxn id="14" idx="3"/>
            <a:endCxn id="2" idx="1"/>
          </p:cNvCxnSpPr>
          <p:nvPr/>
        </p:nvCxnSpPr>
        <p:spPr>
          <a:xfrm>
            <a:off x="6719454" y="1575394"/>
            <a:ext cx="2088139" cy="1359779"/>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2A0C758-4999-784B-8F1D-E39CFF2EC082}"/>
              </a:ext>
            </a:extLst>
          </p:cNvPr>
          <p:cNvSpPr txBox="1"/>
          <p:nvPr/>
        </p:nvSpPr>
        <p:spPr>
          <a:xfrm>
            <a:off x="3935673" y="1204289"/>
            <a:ext cx="593432" cy="369332"/>
          </a:xfrm>
          <a:prstGeom prst="rect">
            <a:avLst/>
          </a:prstGeom>
          <a:noFill/>
        </p:spPr>
        <p:txBody>
          <a:bodyPr wrap="none" rtlCol="0">
            <a:spAutoFit/>
          </a:bodyPr>
          <a:lstStyle/>
          <a:p>
            <a:r>
              <a:rPr lang="en-US" dirty="0"/>
              <a:t>0.45</a:t>
            </a:r>
          </a:p>
        </p:txBody>
      </p:sp>
      <p:sp>
        <p:nvSpPr>
          <p:cNvPr id="29" name="TextBox 28">
            <a:extLst>
              <a:ext uri="{FF2B5EF4-FFF2-40B4-BE49-F238E27FC236}">
                <a16:creationId xmlns:a16="http://schemas.microsoft.com/office/drawing/2014/main" id="{9D1BEA9D-A315-B948-A2CA-26260B47DF3D}"/>
              </a:ext>
            </a:extLst>
          </p:cNvPr>
          <p:cNvSpPr txBox="1"/>
          <p:nvPr/>
        </p:nvSpPr>
        <p:spPr>
          <a:xfrm>
            <a:off x="7685902" y="1954625"/>
            <a:ext cx="593432" cy="369332"/>
          </a:xfrm>
          <a:prstGeom prst="rect">
            <a:avLst/>
          </a:prstGeom>
          <a:noFill/>
        </p:spPr>
        <p:txBody>
          <a:bodyPr wrap="none" rtlCol="0">
            <a:spAutoFit/>
          </a:bodyPr>
          <a:lstStyle/>
          <a:p>
            <a:r>
              <a:rPr lang="en-US" dirty="0"/>
              <a:t>0.42</a:t>
            </a:r>
          </a:p>
        </p:txBody>
      </p:sp>
      <p:sp>
        <p:nvSpPr>
          <p:cNvPr id="31" name="TextBox 30">
            <a:extLst>
              <a:ext uri="{FF2B5EF4-FFF2-40B4-BE49-F238E27FC236}">
                <a16:creationId xmlns:a16="http://schemas.microsoft.com/office/drawing/2014/main" id="{7AEDFBCE-4EDA-D141-8821-814DE138F1DC}"/>
              </a:ext>
            </a:extLst>
          </p:cNvPr>
          <p:cNvSpPr txBox="1"/>
          <p:nvPr/>
        </p:nvSpPr>
        <p:spPr>
          <a:xfrm>
            <a:off x="7685902" y="4618517"/>
            <a:ext cx="593432" cy="369332"/>
          </a:xfrm>
          <a:prstGeom prst="rect">
            <a:avLst/>
          </a:prstGeom>
          <a:noFill/>
        </p:spPr>
        <p:txBody>
          <a:bodyPr wrap="none" rtlCol="0">
            <a:spAutoFit/>
          </a:bodyPr>
          <a:lstStyle/>
          <a:p>
            <a:r>
              <a:rPr lang="en-US" dirty="0"/>
              <a:t>0.15</a:t>
            </a:r>
          </a:p>
        </p:txBody>
      </p:sp>
      <p:sp>
        <p:nvSpPr>
          <p:cNvPr id="32" name="TextBox 31">
            <a:extLst>
              <a:ext uri="{FF2B5EF4-FFF2-40B4-BE49-F238E27FC236}">
                <a16:creationId xmlns:a16="http://schemas.microsoft.com/office/drawing/2014/main" id="{4A87498F-5871-2847-8836-84422D2C4DC9}"/>
              </a:ext>
            </a:extLst>
          </p:cNvPr>
          <p:cNvSpPr txBox="1"/>
          <p:nvPr/>
        </p:nvSpPr>
        <p:spPr>
          <a:xfrm>
            <a:off x="9899260" y="4234858"/>
            <a:ext cx="593432" cy="369332"/>
          </a:xfrm>
          <a:prstGeom prst="rect">
            <a:avLst/>
          </a:prstGeom>
          <a:noFill/>
        </p:spPr>
        <p:txBody>
          <a:bodyPr wrap="none" rtlCol="0">
            <a:spAutoFit/>
          </a:bodyPr>
          <a:lstStyle/>
          <a:p>
            <a:r>
              <a:rPr lang="en-US" dirty="0"/>
              <a:t>0.61</a:t>
            </a:r>
          </a:p>
        </p:txBody>
      </p:sp>
      <p:sp>
        <p:nvSpPr>
          <p:cNvPr id="33" name="TextBox 32">
            <a:extLst>
              <a:ext uri="{FF2B5EF4-FFF2-40B4-BE49-F238E27FC236}">
                <a16:creationId xmlns:a16="http://schemas.microsoft.com/office/drawing/2014/main" id="{4032CC67-6F51-AB42-83B8-222E556D44E6}"/>
              </a:ext>
            </a:extLst>
          </p:cNvPr>
          <p:cNvSpPr txBox="1"/>
          <p:nvPr/>
        </p:nvSpPr>
        <p:spPr>
          <a:xfrm>
            <a:off x="9863563" y="2336654"/>
            <a:ext cx="593432" cy="369332"/>
          </a:xfrm>
          <a:prstGeom prst="rect">
            <a:avLst/>
          </a:prstGeom>
          <a:noFill/>
        </p:spPr>
        <p:txBody>
          <a:bodyPr wrap="none" rtlCol="0">
            <a:spAutoFit/>
          </a:bodyPr>
          <a:lstStyle/>
          <a:p>
            <a:r>
              <a:rPr lang="en-US" dirty="0"/>
              <a:t>0.79</a:t>
            </a:r>
          </a:p>
        </p:txBody>
      </p:sp>
      <p:sp>
        <p:nvSpPr>
          <p:cNvPr id="34" name="TextBox 33">
            <a:extLst>
              <a:ext uri="{FF2B5EF4-FFF2-40B4-BE49-F238E27FC236}">
                <a16:creationId xmlns:a16="http://schemas.microsoft.com/office/drawing/2014/main" id="{615A7376-C286-D34E-83BC-1ECA887DAF41}"/>
              </a:ext>
            </a:extLst>
          </p:cNvPr>
          <p:cNvSpPr txBox="1"/>
          <p:nvPr/>
        </p:nvSpPr>
        <p:spPr>
          <a:xfrm>
            <a:off x="3935673" y="4927454"/>
            <a:ext cx="593432" cy="369332"/>
          </a:xfrm>
          <a:prstGeom prst="rect">
            <a:avLst/>
          </a:prstGeom>
          <a:noFill/>
        </p:spPr>
        <p:txBody>
          <a:bodyPr wrap="none" rtlCol="0">
            <a:spAutoFit/>
          </a:bodyPr>
          <a:lstStyle/>
          <a:p>
            <a:r>
              <a:rPr lang="en-US" dirty="0"/>
              <a:t>0.31</a:t>
            </a:r>
          </a:p>
        </p:txBody>
      </p:sp>
      <p:sp>
        <p:nvSpPr>
          <p:cNvPr id="35" name="Rectangle 34">
            <a:extLst>
              <a:ext uri="{FF2B5EF4-FFF2-40B4-BE49-F238E27FC236}">
                <a16:creationId xmlns:a16="http://schemas.microsoft.com/office/drawing/2014/main" id="{54607DAF-6B49-1645-9178-E046AB288D67}"/>
              </a:ext>
            </a:extLst>
          </p:cNvPr>
          <p:cNvSpPr/>
          <p:nvPr/>
        </p:nvSpPr>
        <p:spPr>
          <a:xfrm>
            <a:off x="741573" y="5672468"/>
            <a:ext cx="3254416"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Consciousness</a:t>
            </a:r>
          </a:p>
        </p:txBody>
      </p:sp>
      <p:sp>
        <p:nvSpPr>
          <p:cNvPr id="36" name="Rectangle 35">
            <a:extLst>
              <a:ext uri="{FF2B5EF4-FFF2-40B4-BE49-F238E27FC236}">
                <a16:creationId xmlns:a16="http://schemas.microsoft.com/office/drawing/2014/main" id="{A7B411D1-6978-7342-98CE-D3782C35B483}"/>
              </a:ext>
            </a:extLst>
          </p:cNvPr>
          <p:cNvSpPr/>
          <p:nvPr/>
        </p:nvSpPr>
        <p:spPr>
          <a:xfrm>
            <a:off x="7560737" y="5660061"/>
            <a:ext cx="2354299"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Behaviour</a:t>
            </a:r>
          </a:p>
        </p:txBody>
      </p:sp>
      <p:sp>
        <p:nvSpPr>
          <p:cNvPr id="37" name="Rectangle 36">
            <a:extLst>
              <a:ext uri="{FF2B5EF4-FFF2-40B4-BE49-F238E27FC236}">
                <a16:creationId xmlns:a16="http://schemas.microsoft.com/office/drawing/2014/main" id="{3BF5B4D4-7869-D544-90F0-06282BBF5EF8}"/>
              </a:ext>
            </a:extLst>
          </p:cNvPr>
          <p:cNvSpPr/>
          <p:nvPr/>
        </p:nvSpPr>
        <p:spPr>
          <a:xfrm>
            <a:off x="4751106" y="5681800"/>
            <a:ext cx="2353786"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Intentions</a:t>
            </a:r>
          </a:p>
        </p:txBody>
      </p:sp>
      <p:sp>
        <p:nvSpPr>
          <p:cNvPr id="38" name="Rectangle 37">
            <a:extLst>
              <a:ext uri="{FF2B5EF4-FFF2-40B4-BE49-F238E27FC236}">
                <a16:creationId xmlns:a16="http://schemas.microsoft.com/office/drawing/2014/main" id="{CD51C0AE-40EB-9342-B74A-01BB6697FFE0}"/>
              </a:ext>
            </a:extLst>
          </p:cNvPr>
          <p:cNvSpPr/>
          <p:nvPr/>
        </p:nvSpPr>
        <p:spPr>
          <a:xfrm>
            <a:off x="525750" y="34933"/>
            <a:ext cx="10804498" cy="938719"/>
          </a:xfrm>
          <a:prstGeom prst="rect">
            <a:avLst/>
          </a:prstGeom>
        </p:spPr>
        <p:txBody>
          <a:bodyPr wrap="square">
            <a:spAutoFit/>
          </a:bodyPr>
          <a:lstStyle/>
          <a:p>
            <a:pPr algn="just">
              <a:spcAft>
                <a:spcPts val="0"/>
              </a:spcAft>
            </a:pPr>
            <a:r>
              <a:rPr lang="en-GB" sz="1900" b="1" dirty="0">
                <a:latin typeface="Calibri" charset="0"/>
                <a:ea typeface="Times New Roman" charset="0"/>
                <a:cs typeface="Times New Roman" charset="0"/>
              </a:rPr>
              <a:t>Individual responsibility matters for socio-environmental responsible behaviour:</a:t>
            </a:r>
            <a:r>
              <a:rPr lang="en-GB" sz="1900" b="1" i="1" dirty="0">
                <a:latin typeface="Calibri" charset="0"/>
                <a:ea typeface="Times New Roman" charset="0"/>
                <a:cs typeface="Times New Roman" charset="0"/>
              </a:rPr>
              <a:t> </a:t>
            </a:r>
          </a:p>
          <a:p>
            <a:pPr marL="285750" indent="-285750" algn="just">
              <a:spcAft>
                <a:spcPts val="0"/>
              </a:spcAft>
              <a:buFont typeface="Arial" panose="020B0604020202020204" pitchFamily="34" charset="0"/>
              <a:buChar char="•"/>
            </a:pPr>
            <a:r>
              <a:rPr lang="en-GB" dirty="0">
                <a:latin typeface="Calibri" charset="0"/>
                <a:ea typeface="Times New Roman" charset="0"/>
                <a:cs typeface="Times New Roman" charset="0"/>
              </a:rPr>
              <a:t>Individual responsible intentions slightly affect social and environmental responsible intentions and</a:t>
            </a:r>
          </a:p>
          <a:p>
            <a:pPr marL="285750" indent="-285750" algn="just">
              <a:spcAft>
                <a:spcPts val="0"/>
              </a:spcAft>
              <a:buFont typeface="Arial" panose="020B0604020202020204" pitchFamily="34" charset="0"/>
              <a:buChar char="•"/>
            </a:pPr>
            <a:r>
              <a:rPr lang="en-GB" dirty="0">
                <a:latin typeface="Calibri" charset="0"/>
                <a:ea typeface="Times New Roman" charset="0"/>
                <a:cs typeface="Times New Roman" charset="0"/>
              </a:rPr>
              <a:t>Individual responsible behaviour contributes to socio-environmental responsible behaviour even more</a:t>
            </a:r>
          </a:p>
        </p:txBody>
      </p:sp>
      <p:sp>
        <p:nvSpPr>
          <p:cNvPr id="25" name="Rectangle 24">
            <a:extLst>
              <a:ext uri="{FF2B5EF4-FFF2-40B4-BE49-F238E27FC236}">
                <a16:creationId xmlns:a16="http://schemas.microsoft.com/office/drawing/2014/main" id="{025A7318-FEBC-564A-96E0-AF7EAF4792D1}"/>
              </a:ext>
            </a:extLst>
          </p:cNvPr>
          <p:cNvSpPr>
            <a:spLocks noChangeArrowheads="1"/>
          </p:cNvSpPr>
          <p:nvPr/>
        </p:nvSpPr>
        <p:spPr bwMode="auto">
          <a:xfrm>
            <a:off x="6714244" y="3059673"/>
            <a:ext cx="1246909" cy="75491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Individual responsible behaviour</a:t>
            </a:r>
            <a:endParaRPr lang="en-US" sz="2400" dirty="0">
              <a:effectLst/>
              <a:latin typeface="Times New Roman" panose="02020603050405020304" pitchFamily="18" charset="0"/>
              <a:ea typeface="Calibri" panose="020F0502020204030204" pitchFamily="34" charset="0"/>
            </a:endParaRPr>
          </a:p>
        </p:txBody>
      </p:sp>
      <p:sp>
        <p:nvSpPr>
          <p:cNvPr id="26" name="Rectangle 25">
            <a:extLst>
              <a:ext uri="{FF2B5EF4-FFF2-40B4-BE49-F238E27FC236}">
                <a16:creationId xmlns:a16="http://schemas.microsoft.com/office/drawing/2014/main" id="{5EA8C978-32FF-C441-B36F-9EDA37449E0D}"/>
              </a:ext>
            </a:extLst>
          </p:cNvPr>
          <p:cNvSpPr>
            <a:spLocks noChangeArrowheads="1"/>
          </p:cNvSpPr>
          <p:nvPr/>
        </p:nvSpPr>
        <p:spPr bwMode="auto">
          <a:xfrm>
            <a:off x="4220132" y="3059672"/>
            <a:ext cx="1246909" cy="75491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Individual responsible intentions</a:t>
            </a:r>
            <a:endParaRPr lang="en-US" sz="2400" dirty="0">
              <a:effectLst/>
              <a:latin typeface="Times New Roman" panose="02020603050405020304" pitchFamily="18" charset="0"/>
              <a:ea typeface="Calibri" panose="020F0502020204030204" pitchFamily="34" charset="0"/>
            </a:endParaRPr>
          </a:p>
        </p:txBody>
      </p:sp>
      <p:sp>
        <p:nvSpPr>
          <p:cNvPr id="27" name="Rectangle 26">
            <a:extLst>
              <a:ext uri="{FF2B5EF4-FFF2-40B4-BE49-F238E27FC236}">
                <a16:creationId xmlns:a16="http://schemas.microsoft.com/office/drawing/2014/main" id="{D64FEC7E-F8C3-D746-B659-6AE0E52C5485}"/>
              </a:ext>
            </a:extLst>
          </p:cNvPr>
          <p:cNvSpPr>
            <a:spLocks noChangeArrowheads="1"/>
          </p:cNvSpPr>
          <p:nvPr/>
        </p:nvSpPr>
        <p:spPr bwMode="auto">
          <a:xfrm>
            <a:off x="1748283" y="3056862"/>
            <a:ext cx="1246909" cy="75491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Individual responsible consciousness</a:t>
            </a:r>
            <a:endParaRPr lang="en-US" sz="2400" dirty="0">
              <a:effectLst/>
              <a:latin typeface="Times New Roman" panose="02020603050405020304" pitchFamily="18" charset="0"/>
              <a:ea typeface="Calibri" panose="020F0502020204030204" pitchFamily="34" charset="0"/>
            </a:endParaRPr>
          </a:p>
        </p:txBody>
      </p:sp>
      <p:cxnSp>
        <p:nvCxnSpPr>
          <p:cNvPr id="39" name="Straight Arrow Connector 38">
            <a:extLst>
              <a:ext uri="{FF2B5EF4-FFF2-40B4-BE49-F238E27FC236}">
                <a16:creationId xmlns:a16="http://schemas.microsoft.com/office/drawing/2014/main" id="{DD1E201F-07E2-9849-A54B-25045864A3D9}"/>
              </a:ext>
            </a:extLst>
          </p:cNvPr>
          <p:cNvCxnSpPr>
            <a:cxnSpLocks/>
            <a:stCxn id="26" idx="3"/>
            <a:endCxn id="25" idx="1"/>
          </p:cNvCxnSpPr>
          <p:nvPr/>
        </p:nvCxnSpPr>
        <p:spPr>
          <a:xfrm>
            <a:off x="5467041" y="3437127"/>
            <a:ext cx="1247203" cy="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92A19EC-C467-6343-B534-D9C0733DC476}"/>
              </a:ext>
            </a:extLst>
          </p:cNvPr>
          <p:cNvCxnSpPr>
            <a:cxnSpLocks/>
            <a:stCxn id="27" idx="3"/>
            <a:endCxn id="26" idx="1"/>
          </p:cNvCxnSpPr>
          <p:nvPr/>
        </p:nvCxnSpPr>
        <p:spPr>
          <a:xfrm>
            <a:off x="2995192" y="3434317"/>
            <a:ext cx="1224940" cy="28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5B7E0D3-5E6B-D24A-AD28-ACFC29586A9F}"/>
              </a:ext>
            </a:extLst>
          </p:cNvPr>
          <p:cNvCxnSpPr>
            <a:cxnSpLocks/>
            <a:stCxn id="25" idx="3"/>
            <a:endCxn id="2" idx="2"/>
          </p:cNvCxnSpPr>
          <p:nvPr/>
        </p:nvCxnSpPr>
        <p:spPr>
          <a:xfrm>
            <a:off x="7961153" y="3437128"/>
            <a:ext cx="503539" cy="92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AB07037-3AB9-4B4E-8FF8-78DCF242338F}"/>
              </a:ext>
            </a:extLst>
          </p:cNvPr>
          <p:cNvCxnSpPr>
            <a:cxnSpLocks/>
            <a:stCxn id="26" idx="0"/>
            <a:endCxn id="14" idx="2"/>
          </p:cNvCxnSpPr>
          <p:nvPr/>
        </p:nvCxnSpPr>
        <p:spPr>
          <a:xfrm flipV="1">
            <a:off x="4843587" y="1952849"/>
            <a:ext cx="1252413" cy="11068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AB918F6-F551-0A41-BBC2-24635C8CD433}"/>
              </a:ext>
            </a:extLst>
          </p:cNvPr>
          <p:cNvCxnSpPr>
            <a:cxnSpLocks/>
            <a:stCxn id="26" idx="2"/>
            <a:endCxn id="16" idx="0"/>
          </p:cNvCxnSpPr>
          <p:nvPr/>
        </p:nvCxnSpPr>
        <p:spPr>
          <a:xfrm>
            <a:off x="4843587" y="3814582"/>
            <a:ext cx="1249808" cy="109056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E2C96980-041E-E84F-A34D-36A5DB632AF7}"/>
              </a:ext>
            </a:extLst>
          </p:cNvPr>
          <p:cNvSpPr txBox="1"/>
          <p:nvPr/>
        </p:nvSpPr>
        <p:spPr>
          <a:xfrm>
            <a:off x="4873609" y="2252448"/>
            <a:ext cx="593432" cy="369332"/>
          </a:xfrm>
          <a:prstGeom prst="rect">
            <a:avLst/>
          </a:prstGeom>
          <a:noFill/>
        </p:spPr>
        <p:txBody>
          <a:bodyPr wrap="none" rtlCol="0">
            <a:spAutoFit/>
          </a:bodyPr>
          <a:lstStyle/>
          <a:p>
            <a:r>
              <a:rPr lang="en-US" dirty="0"/>
              <a:t>0.13</a:t>
            </a:r>
          </a:p>
        </p:txBody>
      </p:sp>
      <p:sp>
        <p:nvSpPr>
          <p:cNvPr id="50" name="TextBox 49">
            <a:extLst>
              <a:ext uri="{FF2B5EF4-FFF2-40B4-BE49-F238E27FC236}">
                <a16:creationId xmlns:a16="http://schemas.microsoft.com/office/drawing/2014/main" id="{D37C1FCB-1993-C04B-AE95-E01CC28143B7}"/>
              </a:ext>
            </a:extLst>
          </p:cNvPr>
          <p:cNvSpPr txBox="1"/>
          <p:nvPr/>
        </p:nvSpPr>
        <p:spPr>
          <a:xfrm>
            <a:off x="7961153" y="3059668"/>
            <a:ext cx="593432" cy="369332"/>
          </a:xfrm>
          <a:prstGeom prst="rect">
            <a:avLst/>
          </a:prstGeom>
          <a:noFill/>
        </p:spPr>
        <p:txBody>
          <a:bodyPr wrap="none" rtlCol="0">
            <a:spAutoFit/>
          </a:bodyPr>
          <a:lstStyle/>
          <a:p>
            <a:r>
              <a:rPr lang="en-US" dirty="0"/>
              <a:t>0.29</a:t>
            </a:r>
          </a:p>
        </p:txBody>
      </p:sp>
      <p:sp>
        <p:nvSpPr>
          <p:cNvPr id="51" name="TextBox 50">
            <a:extLst>
              <a:ext uri="{FF2B5EF4-FFF2-40B4-BE49-F238E27FC236}">
                <a16:creationId xmlns:a16="http://schemas.microsoft.com/office/drawing/2014/main" id="{C229B6AB-ABCC-1A47-AD48-2B0BD95BE6CF}"/>
              </a:ext>
            </a:extLst>
          </p:cNvPr>
          <p:cNvSpPr txBox="1"/>
          <p:nvPr/>
        </p:nvSpPr>
        <p:spPr>
          <a:xfrm>
            <a:off x="5796678" y="3043417"/>
            <a:ext cx="593432" cy="369332"/>
          </a:xfrm>
          <a:prstGeom prst="rect">
            <a:avLst/>
          </a:prstGeom>
          <a:noFill/>
        </p:spPr>
        <p:txBody>
          <a:bodyPr wrap="none" rtlCol="0">
            <a:spAutoFit/>
          </a:bodyPr>
          <a:lstStyle/>
          <a:p>
            <a:r>
              <a:rPr lang="en-US" dirty="0"/>
              <a:t>0.35</a:t>
            </a:r>
          </a:p>
        </p:txBody>
      </p:sp>
      <p:sp>
        <p:nvSpPr>
          <p:cNvPr id="52" name="TextBox 51">
            <a:extLst>
              <a:ext uri="{FF2B5EF4-FFF2-40B4-BE49-F238E27FC236}">
                <a16:creationId xmlns:a16="http://schemas.microsoft.com/office/drawing/2014/main" id="{29031C7C-54E0-9E49-8D5B-30C8A63F747B}"/>
              </a:ext>
            </a:extLst>
          </p:cNvPr>
          <p:cNvSpPr txBox="1"/>
          <p:nvPr/>
        </p:nvSpPr>
        <p:spPr>
          <a:xfrm>
            <a:off x="3311453" y="3059668"/>
            <a:ext cx="593432" cy="369332"/>
          </a:xfrm>
          <a:prstGeom prst="rect">
            <a:avLst/>
          </a:prstGeom>
          <a:noFill/>
        </p:spPr>
        <p:txBody>
          <a:bodyPr wrap="none" rtlCol="0">
            <a:spAutoFit/>
          </a:bodyPr>
          <a:lstStyle/>
          <a:p>
            <a:r>
              <a:rPr lang="en-US" dirty="0"/>
              <a:t>0.14</a:t>
            </a:r>
          </a:p>
        </p:txBody>
      </p:sp>
      <p:sp>
        <p:nvSpPr>
          <p:cNvPr id="53" name="TextBox 52">
            <a:extLst>
              <a:ext uri="{FF2B5EF4-FFF2-40B4-BE49-F238E27FC236}">
                <a16:creationId xmlns:a16="http://schemas.microsoft.com/office/drawing/2014/main" id="{F1C0458C-BA5E-1C49-863E-1E88AB6380D3}"/>
              </a:ext>
            </a:extLst>
          </p:cNvPr>
          <p:cNvSpPr txBox="1"/>
          <p:nvPr/>
        </p:nvSpPr>
        <p:spPr>
          <a:xfrm>
            <a:off x="4843586" y="4248556"/>
            <a:ext cx="593432" cy="369332"/>
          </a:xfrm>
          <a:prstGeom prst="rect">
            <a:avLst/>
          </a:prstGeom>
          <a:noFill/>
        </p:spPr>
        <p:txBody>
          <a:bodyPr wrap="none" rtlCol="0">
            <a:spAutoFit/>
          </a:bodyPr>
          <a:lstStyle/>
          <a:p>
            <a:r>
              <a:rPr lang="en-US" dirty="0"/>
              <a:t>0.19</a:t>
            </a:r>
          </a:p>
        </p:txBody>
      </p:sp>
    </p:spTree>
    <p:extLst>
      <p:ext uri="{BB962C8B-B14F-4D97-AF65-F5344CB8AC3E}">
        <p14:creationId xmlns:p14="http://schemas.microsoft.com/office/powerpoint/2010/main" val="2760316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F3B983F-5551-CA44-8A35-BBC01CD96DB3}"/>
              </a:ext>
            </a:extLst>
          </p:cNvPr>
          <p:cNvSpPr/>
          <p:nvPr/>
        </p:nvSpPr>
        <p:spPr>
          <a:xfrm>
            <a:off x="8464692" y="2723407"/>
            <a:ext cx="2341475" cy="1446028"/>
          </a:xfrm>
          <a:prstGeom prst="ellipse">
            <a:avLst/>
          </a:prstGeom>
          <a:gradFill>
            <a:gsLst>
              <a:gs pos="1015">
                <a:srgbClr val="92D050"/>
              </a:gs>
              <a:gs pos="0">
                <a:srgbClr val="92D050"/>
              </a:gs>
              <a:gs pos="61000">
                <a:srgbClr val="FFC000"/>
              </a:gs>
              <a:gs pos="32000">
                <a:srgbClr val="92D050"/>
              </a:gs>
              <a:gs pos="100000">
                <a:srgbClr val="FFC000"/>
              </a:gs>
            </a:gsLst>
            <a:lin ang="16200000" scaled="1"/>
          </a:gra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1" forceAA="0" compatLnSpc="1">
            <a:prstTxWarp prst="textNoShape">
              <a:avLst/>
            </a:prstTxWarp>
            <a:noAutofit/>
          </a:bodyPr>
          <a:lstStyle/>
          <a:p>
            <a:pPr algn="ctr">
              <a:spcAft>
                <a:spcPts val="0"/>
              </a:spcAft>
            </a:pPr>
            <a:r>
              <a:rPr lang="sl-SI" dirty="0">
                <a:effectLst/>
                <a:ea typeface="Calibri" charset="0"/>
                <a:cs typeface="Times New Roman" charset="0"/>
              </a:rPr>
              <a:t>Socio-environmental responsible behaviour</a:t>
            </a:r>
            <a:endParaRPr lang="en-GB" dirty="0">
              <a:effectLst/>
              <a:ea typeface="Calibri" charset="0"/>
              <a:cs typeface="Times New Roman" charset="0"/>
            </a:endParaRPr>
          </a:p>
        </p:txBody>
      </p:sp>
      <p:sp>
        <p:nvSpPr>
          <p:cNvPr id="3" name="Rectangle 2">
            <a:extLst>
              <a:ext uri="{FF2B5EF4-FFF2-40B4-BE49-F238E27FC236}">
                <a16:creationId xmlns:a16="http://schemas.microsoft.com/office/drawing/2014/main" id="{3C246F7A-47A2-624F-96ED-9F8D8AC77AF9}"/>
              </a:ext>
            </a:extLst>
          </p:cNvPr>
          <p:cNvSpPr>
            <a:spLocks noChangeArrowheads="1"/>
          </p:cNvSpPr>
          <p:nvPr/>
        </p:nvSpPr>
        <p:spPr bwMode="auto">
          <a:xfrm>
            <a:off x="10656135" y="4152014"/>
            <a:ext cx="1241699" cy="75491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responsible behaviour</a:t>
            </a:r>
            <a:endParaRPr lang="en-US" sz="2400" dirty="0">
              <a:effectLst/>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ADF2AD10-DD6B-F04C-ADD0-E735FB90A79F}"/>
              </a:ext>
            </a:extLst>
          </p:cNvPr>
          <p:cNvSpPr>
            <a:spLocks noChangeArrowheads="1"/>
          </p:cNvSpPr>
          <p:nvPr/>
        </p:nvSpPr>
        <p:spPr bwMode="auto">
          <a:xfrm>
            <a:off x="10653530" y="1951076"/>
            <a:ext cx="1246909" cy="754910"/>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responsible behaviour</a:t>
            </a:r>
            <a:endParaRPr lang="en-US" sz="2400" dirty="0">
              <a:effectLst/>
              <a:latin typeface="Times New Roman" panose="02020603050405020304" pitchFamily="18" charset="0"/>
              <a:ea typeface="Calibri" panose="020F0502020204030204" pitchFamily="34" charset="0"/>
            </a:endParaRPr>
          </a:p>
        </p:txBody>
      </p:sp>
      <p:cxnSp>
        <p:nvCxnSpPr>
          <p:cNvPr id="6" name="Straight Arrow Connector 5">
            <a:extLst>
              <a:ext uri="{FF2B5EF4-FFF2-40B4-BE49-F238E27FC236}">
                <a16:creationId xmlns:a16="http://schemas.microsoft.com/office/drawing/2014/main" id="{ED522727-FC85-154F-B76D-07D358FE6918}"/>
              </a:ext>
            </a:extLst>
          </p:cNvPr>
          <p:cNvCxnSpPr>
            <a:stCxn id="2" idx="7"/>
            <a:endCxn id="4" idx="1"/>
          </p:cNvCxnSpPr>
          <p:nvPr/>
        </p:nvCxnSpPr>
        <p:spPr>
          <a:xfrm flipV="1">
            <a:off x="10463266" y="2328531"/>
            <a:ext cx="190264" cy="606642"/>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3CBCC55-090C-684C-8729-1FAC261BF45C}"/>
              </a:ext>
            </a:extLst>
          </p:cNvPr>
          <p:cNvCxnSpPr>
            <a:cxnSpLocks/>
            <a:stCxn id="2" idx="5"/>
            <a:endCxn id="3" idx="1"/>
          </p:cNvCxnSpPr>
          <p:nvPr/>
        </p:nvCxnSpPr>
        <p:spPr>
          <a:xfrm>
            <a:off x="10463266" y="3957669"/>
            <a:ext cx="192869" cy="5718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8C50308-A96E-6B44-9839-B14697EABF7E}"/>
              </a:ext>
            </a:extLst>
          </p:cNvPr>
          <p:cNvSpPr>
            <a:spLocks noChangeArrowheads="1"/>
          </p:cNvSpPr>
          <p:nvPr/>
        </p:nvSpPr>
        <p:spPr bwMode="auto">
          <a:xfrm>
            <a:off x="4227179" y="3051545"/>
            <a:ext cx="1246909" cy="754910"/>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responsible intentions</a:t>
            </a:r>
            <a:endParaRPr lang="en-US" sz="2400" dirty="0">
              <a:effectLst/>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a16="http://schemas.microsoft.com/office/drawing/2014/main" id="{263FC869-577A-7F49-B404-41926BA23447}"/>
              </a:ext>
            </a:extLst>
          </p:cNvPr>
          <p:cNvSpPr>
            <a:spLocks noChangeArrowheads="1"/>
          </p:cNvSpPr>
          <p:nvPr/>
        </p:nvSpPr>
        <p:spPr bwMode="auto">
          <a:xfrm>
            <a:off x="2208717" y="3068966"/>
            <a:ext cx="1246909" cy="754910"/>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responsible consciousness</a:t>
            </a:r>
            <a:endParaRPr lang="en-US" sz="2400" dirty="0">
              <a:effectLst/>
              <a:latin typeface="Times New Roman" panose="02020603050405020304" pitchFamily="18" charset="0"/>
              <a:ea typeface="Calibri" panose="020F0502020204030204" pitchFamily="34" charset="0"/>
            </a:endParaRPr>
          </a:p>
        </p:txBody>
      </p:sp>
      <p:sp>
        <p:nvSpPr>
          <p:cNvPr id="16" name="Rectangle 15">
            <a:extLst>
              <a:ext uri="{FF2B5EF4-FFF2-40B4-BE49-F238E27FC236}">
                <a16:creationId xmlns:a16="http://schemas.microsoft.com/office/drawing/2014/main" id="{BD121DF8-A692-B049-A3C5-253F81573436}"/>
              </a:ext>
            </a:extLst>
          </p:cNvPr>
          <p:cNvSpPr>
            <a:spLocks noChangeArrowheads="1"/>
          </p:cNvSpPr>
          <p:nvPr/>
        </p:nvSpPr>
        <p:spPr bwMode="auto">
          <a:xfrm>
            <a:off x="5580910" y="3038002"/>
            <a:ext cx="1241699" cy="75491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responsible intentions</a:t>
            </a:r>
            <a:endParaRPr lang="en-US" sz="2400" dirty="0">
              <a:effectLst/>
              <a:latin typeface="Times New Roman" panose="02020603050405020304" pitchFamily="18" charset="0"/>
              <a:ea typeface="Calibri" panose="020F0502020204030204" pitchFamily="34" charset="0"/>
            </a:endParaRPr>
          </a:p>
        </p:txBody>
      </p:sp>
      <p:sp>
        <p:nvSpPr>
          <p:cNvPr id="17" name="Rectangle 16">
            <a:extLst>
              <a:ext uri="{FF2B5EF4-FFF2-40B4-BE49-F238E27FC236}">
                <a16:creationId xmlns:a16="http://schemas.microsoft.com/office/drawing/2014/main" id="{4DC80A8B-A455-A846-99A5-82E90A9A0D9B}"/>
              </a:ext>
            </a:extLst>
          </p:cNvPr>
          <p:cNvSpPr>
            <a:spLocks noChangeArrowheads="1"/>
          </p:cNvSpPr>
          <p:nvPr/>
        </p:nvSpPr>
        <p:spPr bwMode="auto">
          <a:xfrm>
            <a:off x="874539" y="3917654"/>
            <a:ext cx="1241699" cy="75491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responsible consciousness</a:t>
            </a:r>
            <a:endParaRPr lang="en-US" sz="2400" dirty="0">
              <a:effectLst/>
              <a:latin typeface="Times New Roman" panose="02020603050405020304" pitchFamily="18" charset="0"/>
              <a:ea typeface="Calibri" panose="020F0502020204030204" pitchFamily="34" charset="0"/>
            </a:endParaRPr>
          </a:p>
        </p:txBody>
      </p:sp>
      <p:sp>
        <p:nvSpPr>
          <p:cNvPr id="35" name="Rectangle 34">
            <a:extLst>
              <a:ext uri="{FF2B5EF4-FFF2-40B4-BE49-F238E27FC236}">
                <a16:creationId xmlns:a16="http://schemas.microsoft.com/office/drawing/2014/main" id="{54607DAF-6B49-1645-9178-E046AB288D67}"/>
              </a:ext>
            </a:extLst>
          </p:cNvPr>
          <p:cNvSpPr/>
          <p:nvPr/>
        </p:nvSpPr>
        <p:spPr>
          <a:xfrm>
            <a:off x="426948" y="5752989"/>
            <a:ext cx="3254416"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Consciousness</a:t>
            </a:r>
          </a:p>
        </p:txBody>
      </p:sp>
      <p:sp>
        <p:nvSpPr>
          <p:cNvPr id="36" name="Rectangle 35">
            <a:extLst>
              <a:ext uri="{FF2B5EF4-FFF2-40B4-BE49-F238E27FC236}">
                <a16:creationId xmlns:a16="http://schemas.microsoft.com/office/drawing/2014/main" id="{A7B411D1-6978-7342-98CE-D3782C35B483}"/>
              </a:ext>
            </a:extLst>
          </p:cNvPr>
          <p:cNvSpPr/>
          <p:nvPr/>
        </p:nvSpPr>
        <p:spPr>
          <a:xfrm>
            <a:off x="7509264" y="5798116"/>
            <a:ext cx="2354299"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Behaviour</a:t>
            </a:r>
          </a:p>
        </p:txBody>
      </p:sp>
      <p:sp>
        <p:nvSpPr>
          <p:cNvPr id="37" name="Rectangle 36">
            <a:extLst>
              <a:ext uri="{FF2B5EF4-FFF2-40B4-BE49-F238E27FC236}">
                <a16:creationId xmlns:a16="http://schemas.microsoft.com/office/drawing/2014/main" id="{3BF5B4D4-7869-D544-90F0-06282BBF5EF8}"/>
              </a:ext>
            </a:extLst>
          </p:cNvPr>
          <p:cNvSpPr/>
          <p:nvPr/>
        </p:nvSpPr>
        <p:spPr>
          <a:xfrm>
            <a:off x="4229174" y="5755004"/>
            <a:ext cx="2353786"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Intentions</a:t>
            </a:r>
          </a:p>
        </p:txBody>
      </p:sp>
      <p:sp>
        <p:nvSpPr>
          <p:cNvPr id="38" name="Rectangle 37">
            <a:extLst>
              <a:ext uri="{FF2B5EF4-FFF2-40B4-BE49-F238E27FC236}">
                <a16:creationId xmlns:a16="http://schemas.microsoft.com/office/drawing/2014/main" id="{CD51C0AE-40EB-9342-B74A-01BB6697FFE0}"/>
              </a:ext>
            </a:extLst>
          </p:cNvPr>
          <p:cNvSpPr/>
          <p:nvPr/>
        </p:nvSpPr>
        <p:spPr>
          <a:xfrm>
            <a:off x="525750" y="426816"/>
            <a:ext cx="10804498" cy="369332"/>
          </a:xfrm>
          <a:prstGeom prst="rect">
            <a:avLst/>
          </a:prstGeom>
        </p:spPr>
        <p:txBody>
          <a:bodyPr wrap="square">
            <a:spAutoFit/>
          </a:bodyPr>
          <a:lstStyle/>
          <a:p>
            <a:pPr algn="ctr">
              <a:spcAft>
                <a:spcPts val="0"/>
              </a:spcAft>
            </a:pPr>
            <a:r>
              <a:rPr lang="en-GB" b="1" dirty="0">
                <a:latin typeface="Calibri" charset="0"/>
                <a:ea typeface="Times New Roman" charset="0"/>
                <a:cs typeface="Times New Roman" charset="0"/>
              </a:rPr>
              <a:t>The impact of social embeddedness of individuals </a:t>
            </a:r>
          </a:p>
        </p:txBody>
      </p:sp>
      <p:sp>
        <p:nvSpPr>
          <p:cNvPr id="25" name="Rectangle 24">
            <a:extLst>
              <a:ext uri="{FF2B5EF4-FFF2-40B4-BE49-F238E27FC236}">
                <a16:creationId xmlns:a16="http://schemas.microsoft.com/office/drawing/2014/main" id="{025A7318-FEBC-564A-96E0-AF7EAF4792D1}"/>
              </a:ext>
            </a:extLst>
          </p:cNvPr>
          <p:cNvSpPr>
            <a:spLocks noChangeArrowheads="1"/>
          </p:cNvSpPr>
          <p:nvPr/>
        </p:nvSpPr>
        <p:spPr bwMode="auto">
          <a:xfrm>
            <a:off x="7128734" y="3067312"/>
            <a:ext cx="1246909" cy="75491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Individual responsible behaviour</a:t>
            </a:r>
            <a:endParaRPr lang="en-US" sz="2400" dirty="0">
              <a:effectLst/>
              <a:latin typeface="Times New Roman" panose="02020603050405020304" pitchFamily="18" charset="0"/>
              <a:ea typeface="Calibri" panose="020F0502020204030204" pitchFamily="34" charset="0"/>
            </a:endParaRPr>
          </a:p>
        </p:txBody>
      </p:sp>
      <p:sp>
        <p:nvSpPr>
          <p:cNvPr id="26" name="Rectangle 25">
            <a:extLst>
              <a:ext uri="{FF2B5EF4-FFF2-40B4-BE49-F238E27FC236}">
                <a16:creationId xmlns:a16="http://schemas.microsoft.com/office/drawing/2014/main" id="{5EA8C978-32FF-C441-B36F-9EDA37449E0D}"/>
              </a:ext>
            </a:extLst>
          </p:cNvPr>
          <p:cNvSpPr>
            <a:spLocks noChangeArrowheads="1"/>
          </p:cNvSpPr>
          <p:nvPr/>
        </p:nvSpPr>
        <p:spPr bwMode="auto">
          <a:xfrm>
            <a:off x="4229174" y="3907007"/>
            <a:ext cx="1246909" cy="75491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Individual responsible intentions</a:t>
            </a:r>
            <a:endParaRPr lang="en-US" sz="2400" dirty="0">
              <a:effectLst/>
              <a:latin typeface="Times New Roman" panose="02020603050405020304" pitchFamily="18" charset="0"/>
              <a:ea typeface="Calibri" panose="020F0502020204030204" pitchFamily="34" charset="0"/>
            </a:endParaRPr>
          </a:p>
        </p:txBody>
      </p:sp>
      <p:sp>
        <p:nvSpPr>
          <p:cNvPr id="27" name="Rectangle 26">
            <a:extLst>
              <a:ext uri="{FF2B5EF4-FFF2-40B4-BE49-F238E27FC236}">
                <a16:creationId xmlns:a16="http://schemas.microsoft.com/office/drawing/2014/main" id="{D64FEC7E-F8C3-D746-B659-6AE0E52C5485}"/>
              </a:ext>
            </a:extLst>
          </p:cNvPr>
          <p:cNvSpPr>
            <a:spLocks noChangeArrowheads="1"/>
          </p:cNvSpPr>
          <p:nvPr/>
        </p:nvSpPr>
        <p:spPr bwMode="auto">
          <a:xfrm>
            <a:off x="869989" y="3068966"/>
            <a:ext cx="1246909" cy="75491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Individual responsible consciousness</a:t>
            </a:r>
            <a:endParaRPr lang="en-US" sz="2400" dirty="0">
              <a:effectLst/>
              <a:latin typeface="Times New Roman" panose="02020603050405020304" pitchFamily="18" charset="0"/>
              <a:ea typeface="Calibri" panose="020F0502020204030204" pitchFamily="34" charset="0"/>
            </a:endParaRPr>
          </a:p>
        </p:txBody>
      </p:sp>
      <p:sp>
        <p:nvSpPr>
          <p:cNvPr id="42" name="Rectangle 41">
            <a:extLst>
              <a:ext uri="{FF2B5EF4-FFF2-40B4-BE49-F238E27FC236}">
                <a16:creationId xmlns:a16="http://schemas.microsoft.com/office/drawing/2014/main" id="{AAE9E4C7-270E-E745-9134-E47B1C7737B7}"/>
              </a:ext>
            </a:extLst>
          </p:cNvPr>
          <p:cNvSpPr>
            <a:spLocks noChangeArrowheads="1"/>
          </p:cNvSpPr>
          <p:nvPr/>
        </p:nvSpPr>
        <p:spPr bwMode="auto">
          <a:xfrm>
            <a:off x="2651361" y="1818644"/>
            <a:ext cx="2135895" cy="559264"/>
          </a:xfrm>
          <a:prstGeom prst="rect">
            <a:avLst/>
          </a:prstGeom>
          <a:solidFill>
            <a:srgbClr val="FFFFFF"/>
          </a:solidFill>
          <a:ln w="25400">
            <a:solidFill>
              <a:srgbClr val="F79646"/>
            </a:solidFill>
            <a:miter lim="800000"/>
            <a:headEnd/>
            <a:tailEnd/>
          </a:ln>
        </p:spPr>
        <p:txBody>
          <a:bodyPr rot="0" vert="horz" wrap="square" lIns="91440" tIns="45720" rIns="91440" bIns="45720" anchor="ctr" anchorCtr="0" upright="1">
            <a:noAutofit/>
          </a:bodyPr>
          <a:lstStyle/>
          <a:p>
            <a:pPr algn="ctr">
              <a:spcAft>
                <a:spcPts val="0"/>
              </a:spcAft>
            </a:pPr>
            <a:r>
              <a:rPr lang="en-GB" sz="1400" dirty="0">
                <a:latin typeface="11ufacp,Italic"/>
                <a:ea typeface="Calibri" panose="020F0502020204030204" pitchFamily="34" charset="0"/>
              </a:rPr>
              <a:t>Sufficient material standard (self-perception)</a:t>
            </a:r>
            <a:endParaRPr lang="en-US" sz="2400" dirty="0">
              <a:effectLst/>
              <a:latin typeface="Times New Roman" panose="02020603050405020304" pitchFamily="18" charset="0"/>
              <a:ea typeface="Calibri" panose="020F0502020204030204" pitchFamily="34" charset="0"/>
            </a:endParaRPr>
          </a:p>
        </p:txBody>
      </p:sp>
      <p:sp>
        <p:nvSpPr>
          <p:cNvPr id="45" name="Rectangle 44">
            <a:extLst>
              <a:ext uri="{FF2B5EF4-FFF2-40B4-BE49-F238E27FC236}">
                <a16:creationId xmlns:a16="http://schemas.microsoft.com/office/drawing/2014/main" id="{F8D952AA-A213-C345-9EB1-C394C42B9440}"/>
              </a:ext>
            </a:extLst>
          </p:cNvPr>
          <p:cNvSpPr>
            <a:spLocks noChangeArrowheads="1"/>
          </p:cNvSpPr>
          <p:nvPr/>
        </p:nvSpPr>
        <p:spPr bwMode="auto">
          <a:xfrm>
            <a:off x="425495" y="5149687"/>
            <a:ext cx="2135895" cy="559264"/>
          </a:xfrm>
          <a:prstGeom prst="rect">
            <a:avLst/>
          </a:prstGeom>
          <a:solidFill>
            <a:srgbClr val="FFFFFF"/>
          </a:solidFill>
          <a:ln w="25400">
            <a:solidFill>
              <a:srgbClr val="F79646"/>
            </a:solidFill>
            <a:miter lim="800000"/>
            <a:headEnd/>
            <a:tailEnd/>
          </a:ln>
        </p:spPr>
        <p:txBody>
          <a:bodyPr rot="0" vert="horz" wrap="square" lIns="91440" tIns="45720" rIns="91440" bIns="45720" anchor="ctr" anchorCtr="0" upright="1">
            <a:noAutofit/>
          </a:bodyPr>
          <a:lstStyle/>
          <a:p>
            <a:pPr algn="ctr">
              <a:spcAft>
                <a:spcPts val="0"/>
              </a:spcAft>
            </a:pPr>
            <a:r>
              <a:rPr lang="en-GB" sz="1400" dirty="0">
                <a:latin typeface="11ufacp,Italic"/>
                <a:ea typeface="Calibri" panose="020F0502020204030204" pitchFamily="34" charset="0"/>
              </a:rPr>
              <a:t>Female</a:t>
            </a:r>
            <a:endParaRPr lang="en-US" sz="2400" dirty="0">
              <a:effectLst/>
              <a:latin typeface="Times New Roman" panose="02020603050405020304" pitchFamily="18" charset="0"/>
              <a:ea typeface="Calibri" panose="020F0502020204030204" pitchFamily="34" charset="0"/>
            </a:endParaRPr>
          </a:p>
        </p:txBody>
      </p:sp>
      <p:sp>
        <p:nvSpPr>
          <p:cNvPr id="13" name="Bent Arrow 12">
            <a:extLst>
              <a:ext uri="{FF2B5EF4-FFF2-40B4-BE49-F238E27FC236}">
                <a16:creationId xmlns:a16="http://schemas.microsoft.com/office/drawing/2014/main" id="{E6CD9CEA-9870-C944-A314-D3C0AF757274}"/>
              </a:ext>
            </a:extLst>
          </p:cNvPr>
          <p:cNvSpPr/>
          <p:nvPr/>
        </p:nvSpPr>
        <p:spPr>
          <a:xfrm>
            <a:off x="525750" y="3211033"/>
            <a:ext cx="344239" cy="1938654"/>
          </a:xfrm>
          <a:prstGeom prst="ben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Bent Arrow 46">
            <a:extLst>
              <a:ext uri="{FF2B5EF4-FFF2-40B4-BE49-F238E27FC236}">
                <a16:creationId xmlns:a16="http://schemas.microsoft.com/office/drawing/2014/main" id="{9246388A-5BDE-4449-92EB-E7595C5CD000}"/>
              </a:ext>
            </a:extLst>
          </p:cNvPr>
          <p:cNvSpPr/>
          <p:nvPr/>
        </p:nvSpPr>
        <p:spPr>
          <a:xfrm>
            <a:off x="528776" y="4169435"/>
            <a:ext cx="344239" cy="937566"/>
          </a:xfrm>
          <a:prstGeom prst="ben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Rectangle 53">
            <a:extLst>
              <a:ext uri="{FF2B5EF4-FFF2-40B4-BE49-F238E27FC236}">
                <a16:creationId xmlns:a16="http://schemas.microsoft.com/office/drawing/2014/main" id="{BD5C8CFF-D1D9-2E4C-8EF4-F798E0E172BB}"/>
              </a:ext>
            </a:extLst>
          </p:cNvPr>
          <p:cNvSpPr>
            <a:spLocks noChangeArrowheads="1"/>
          </p:cNvSpPr>
          <p:nvPr/>
        </p:nvSpPr>
        <p:spPr bwMode="auto">
          <a:xfrm>
            <a:off x="420334" y="1826134"/>
            <a:ext cx="2135895" cy="559264"/>
          </a:xfrm>
          <a:prstGeom prst="rect">
            <a:avLst/>
          </a:prstGeom>
          <a:solidFill>
            <a:srgbClr val="FFFFFF"/>
          </a:solidFill>
          <a:ln w="25400">
            <a:solidFill>
              <a:srgbClr val="F79646"/>
            </a:solidFill>
            <a:miter lim="800000"/>
            <a:headEnd/>
            <a:tailEnd/>
          </a:ln>
        </p:spPr>
        <p:txBody>
          <a:bodyPr rot="0" vert="horz" wrap="square" lIns="91440" tIns="45720" rIns="91440" bIns="45720" anchor="ctr" anchorCtr="0" upright="1">
            <a:noAutofit/>
          </a:bodyPr>
          <a:lstStyle/>
          <a:p>
            <a:pPr algn="ctr">
              <a:spcAft>
                <a:spcPts val="0"/>
              </a:spcAft>
            </a:pPr>
            <a:r>
              <a:rPr lang="en-GB" sz="1400" dirty="0">
                <a:latin typeface="11ufacp,Italic"/>
                <a:ea typeface="Calibri" panose="020F0502020204030204" pitchFamily="34" charset="0"/>
              </a:rPr>
              <a:t>Mother has tertiary education</a:t>
            </a:r>
            <a:endParaRPr lang="en-US" sz="2400" dirty="0">
              <a:effectLst/>
              <a:latin typeface="Times New Roman" panose="02020603050405020304" pitchFamily="18" charset="0"/>
              <a:ea typeface="Calibri" panose="020F0502020204030204" pitchFamily="34" charset="0"/>
            </a:endParaRPr>
          </a:p>
        </p:txBody>
      </p:sp>
      <p:sp>
        <p:nvSpPr>
          <p:cNvPr id="21" name="Down Arrow 20">
            <a:extLst>
              <a:ext uri="{FF2B5EF4-FFF2-40B4-BE49-F238E27FC236}">
                <a16:creationId xmlns:a16="http://schemas.microsoft.com/office/drawing/2014/main" id="{8BFC2ACE-9C83-284C-84AB-59B975D7186C}"/>
              </a:ext>
            </a:extLst>
          </p:cNvPr>
          <p:cNvSpPr/>
          <p:nvPr/>
        </p:nvSpPr>
        <p:spPr>
          <a:xfrm>
            <a:off x="1404452" y="2383582"/>
            <a:ext cx="181031" cy="685384"/>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own Arrow 54">
            <a:extLst>
              <a:ext uri="{FF2B5EF4-FFF2-40B4-BE49-F238E27FC236}">
                <a16:creationId xmlns:a16="http://schemas.microsoft.com/office/drawing/2014/main" id="{4F0509B9-7FD4-434D-B028-993829133FF7}"/>
              </a:ext>
            </a:extLst>
          </p:cNvPr>
          <p:cNvSpPr/>
          <p:nvPr/>
        </p:nvSpPr>
        <p:spPr>
          <a:xfrm>
            <a:off x="2832171" y="2388443"/>
            <a:ext cx="181031" cy="685384"/>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Bent Arrow 57">
            <a:extLst>
              <a:ext uri="{FF2B5EF4-FFF2-40B4-BE49-F238E27FC236}">
                <a16:creationId xmlns:a16="http://schemas.microsoft.com/office/drawing/2014/main" id="{F0FAE8AD-0C2D-DB4D-914E-1564223E1DEF}"/>
              </a:ext>
            </a:extLst>
          </p:cNvPr>
          <p:cNvSpPr/>
          <p:nvPr/>
        </p:nvSpPr>
        <p:spPr>
          <a:xfrm>
            <a:off x="2279681" y="4373431"/>
            <a:ext cx="1941401" cy="754911"/>
          </a:xfrm>
          <a:prstGeom prst="bentArrow">
            <a:avLst>
              <a:gd name="adj1" fmla="val 8368"/>
              <a:gd name="adj2" fmla="val 10031"/>
              <a:gd name="adj3" fmla="val 12803"/>
              <a:gd name="adj4" fmla="val 4375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Rectangle 58">
            <a:extLst>
              <a:ext uri="{FF2B5EF4-FFF2-40B4-BE49-F238E27FC236}">
                <a16:creationId xmlns:a16="http://schemas.microsoft.com/office/drawing/2014/main" id="{D0A1AF6F-B691-3841-AE57-40830BF81A9B}"/>
              </a:ext>
            </a:extLst>
          </p:cNvPr>
          <p:cNvSpPr>
            <a:spLocks noChangeArrowheads="1"/>
          </p:cNvSpPr>
          <p:nvPr/>
        </p:nvSpPr>
        <p:spPr bwMode="auto">
          <a:xfrm>
            <a:off x="5181509" y="2118853"/>
            <a:ext cx="1156083" cy="559264"/>
          </a:xfrm>
          <a:prstGeom prst="rect">
            <a:avLst/>
          </a:prstGeom>
          <a:solidFill>
            <a:srgbClr val="FFFFFF"/>
          </a:solidFill>
          <a:ln w="25400">
            <a:solidFill>
              <a:srgbClr val="F79646"/>
            </a:solidFill>
            <a:miter lim="800000"/>
            <a:headEnd/>
            <a:tailEnd/>
          </a:ln>
        </p:spPr>
        <p:txBody>
          <a:bodyPr rot="0" vert="horz" wrap="square" lIns="91440" tIns="45720" rIns="91440" bIns="45720" anchor="ctr" anchorCtr="0" upright="1">
            <a:noAutofit/>
          </a:bodyPr>
          <a:lstStyle/>
          <a:p>
            <a:pPr algn="ctr">
              <a:spcAft>
                <a:spcPts val="0"/>
              </a:spcAft>
            </a:pPr>
            <a:r>
              <a:rPr lang="en-GB" sz="1400" dirty="0">
                <a:latin typeface="11ufacp,Italic"/>
                <a:ea typeface="Calibri" panose="020F0502020204030204" pitchFamily="34" charset="0"/>
              </a:rPr>
              <a:t>Does not live with parents</a:t>
            </a:r>
            <a:endParaRPr lang="en-US" sz="2400" dirty="0">
              <a:effectLst/>
              <a:latin typeface="Times New Roman" panose="02020603050405020304" pitchFamily="18" charset="0"/>
              <a:ea typeface="Calibri" panose="020F0502020204030204" pitchFamily="34" charset="0"/>
            </a:endParaRPr>
          </a:p>
        </p:txBody>
      </p:sp>
      <p:sp>
        <p:nvSpPr>
          <p:cNvPr id="60" name="Down Arrow 59">
            <a:extLst>
              <a:ext uri="{FF2B5EF4-FFF2-40B4-BE49-F238E27FC236}">
                <a16:creationId xmlns:a16="http://schemas.microsoft.com/office/drawing/2014/main" id="{CF8C8638-5A3F-2E4E-BC21-89BBAEFF79C3}"/>
              </a:ext>
            </a:extLst>
          </p:cNvPr>
          <p:cNvSpPr/>
          <p:nvPr/>
        </p:nvSpPr>
        <p:spPr>
          <a:xfrm>
            <a:off x="5159833" y="2677307"/>
            <a:ext cx="181031" cy="39000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7F97BCC-75E4-F34E-A23A-5032615C3EF5}"/>
              </a:ext>
            </a:extLst>
          </p:cNvPr>
          <p:cNvSpPr>
            <a:spLocks noChangeArrowheads="1"/>
          </p:cNvSpPr>
          <p:nvPr/>
        </p:nvSpPr>
        <p:spPr bwMode="auto">
          <a:xfrm>
            <a:off x="2669353" y="5128343"/>
            <a:ext cx="2135895" cy="559264"/>
          </a:xfrm>
          <a:prstGeom prst="rect">
            <a:avLst/>
          </a:prstGeom>
          <a:solidFill>
            <a:srgbClr val="FFFFFF"/>
          </a:solidFill>
          <a:ln w="25400">
            <a:solidFill>
              <a:srgbClr val="F79646"/>
            </a:solidFill>
            <a:miter lim="800000"/>
            <a:headEnd/>
            <a:tailEnd/>
          </a:ln>
        </p:spPr>
        <p:txBody>
          <a:bodyPr rot="0" vert="horz" wrap="square" lIns="91440" tIns="45720" rIns="91440" bIns="45720" anchor="ctr" anchorCtr="0" upright="1">
            <a:noAutofit/>
          </a:bodyPr>
          <a:lstStyle/>
          <a:p>
            <a:pPr algn="ctr">
              <a:spcAft>
                <a:spcPts val="0"/>
              </a:spcAft>
            </a:pPr>
            <a:r>
              <a:rPr lang="en-GB" sz="1400" dirty="0">
                <a:latin typeface="11ufacp,Italic"/>
                <a:ea typeface="Calibri" panose="020F0502020204030204" pitchFamily="34" charset="0"/>
              </a:rPr>
              <a:t>Spent at least 3 months abroad</a:t>
            </a:r>
            <a:endParaRPr lang="en-US" sz="2400" dirty="0">
              <a:effectLst/>
              <a:latin typeface="Times New Roman" panose="02020603050405020304" pitchFamily="18" charset="0"/>
              <a:ea typeface="Calibri" panose="020F0502020204030204" pitchFamily="34" charset="0"/>
            </a:endParaRPr>
          </a:p>
        </p:txBody>
      </p:sp>
      <p:sp>
        <p:nvSpPr>
          <p:cNvPr id="62" name="Rectangle 61">
            <a:extLst>
              <a:ext uri="{FF2B5EF4-FFF2-40B4-BE49-F238E27FC236}">
                <a16:creationId xmlns:a16="http://schemas.microsoft.com/office/drawing/2014/main" id="{7405FF09-369F-454B-966D-6649DFEE8BA8}"/>
              </a:ext>
            </a:extLst>
          </p:cNvPr>
          <p:cNvSpPr>
            <a:spLocks noChangeArrowheads="1"/>
          </p:cNvSpPr>
          <p:nvPr/>
        </p:nvSpPr>
        <p:spPr bwMode="auto">
          <a:xfrm>
            <a:off x="4913210" y="5128343"/>
            <a:ext cx="1107236" cy="559264"/>
          </a:xfrm>
          <a:prstGeom prst="rect">
            <a:avLst/>
          </a:prstGeom>
          <a:solidFill>
            <a:srgbClr val="FFFFFF"/>
          </a:solidFill>
          <a:ln w="25400">
            <a:solidFill>
              <a:srgbClr val="F79646"/>
            </a:solidFill>
            <a:miter lim="800000"/>
            <a:headEnd/>
            <a:tailEnd/>
          </a:ln>
        </p:spPr>
        <p:txBody>
          <a:bodyPr rot="0" vert="horz" wrap="square" lIns="91440" tIns="45720" rIns="91440" bIns="45720" anchor="ctr" anchorCtr="0" upright="1">
            <a:noAutofit/>
          </a:bodyPr>
          <a:lstStyle/>
          <a:p>
            <a:pPr algn="ctr">
              <a:spcAft>
                <a:spcPts val="0"/>
              </a:spcAft>
            </a:pPr>
            <a:r>
              <a:rPr lang="en-GB" sz="1400" dirty="0">
                <a:latin typeface="11ufacp,Italic"/>
                <a:ea typeface="Calibri" panose="020F0502020204030204" pitchFamily="34" charset="0"/>
              </a:rPr>
              <a:t>Younger</a:t>
            </a:r>
            <a:endParaRPr lang="en-US" sz="2400" dirty="0">
              <a:effectLst/>
              <a:latin typeface="Times New Roman" panose="02020603050405020304" pitchFamily="18" charset="0"/>
              <a:ea typeface="Calibri" panose="020F0502020204030204" pitchFamily="34" charset="0"/>
            </a:endParaRPr>
          </a:p>
        </p:txBody>
      </p:sp>
      <p:sp>
        <p:nvSpPr>
          <p:cNvPr id="63" name="Down Arrow 62">
            <a:extLst>
              <a:ext uri="{FF2B5EF4-FFF2-40B4-BE49-F238E27FC236}">
                <a16:creationId xmlns:a16="http://schemas.microsoft.com/office/drawing/2014/main" id="{CCA676DF-E4C1-5744-9421-6D752D300EC8}"/>
              </a:ext>
            </a:extLst>
          </p:cNvPr>
          <p:cNvSpPr/>
          <p:nvPr/>
        </p:nvSpPr>
        <p:spPr>
          <a:xfrm rot="10800000">
            <a:off x="4447328" y="4672563"/>
            <a:ext cx="181032" cy="43443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own Arrow 63">
            <a:extLst>
              <a:ext uri="{FF2B5EF4-FFF2-40B4-BE49-F238E27FC236}">
                <a16:creationId xmlns:a16="http://schemas.microsoft.com/office/drawing/2014/main" id="{27DB3BDB-5F3A-8C49-90DF-9B576950117E}"/>
              </a:ext>
            </a:extLst>
          </p:cNvPr>
          <p:cNvSpPr/>
          <p:nvPr/>
        </p:nvSpPr>
        <p:spPr>
          <a:xfrm rot="10800000">
            <a:off x="5069316" y="4667401"/>
            <a:ext cx="181032" cy="43443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wn Arrow 64">
            <a:extLst>
              <a:ext uri="{FF2B5EF4-FFF2-40B4-BE49-F238E27FC236}">
                <a16:creationId xmlns:a16="http://schemas.microsoft.com/office/drawing/2014/main" id="{8740C164-F781-F844-A725-9D19ADEE88D1}"/>
              </a:ext>
            </a:extLst>
          </p:cNvPr>
          <p:cNvSpPr/>
          <p:nvPr/>
        </p:nvSpPr>
        <p:spPr>
          <a:xfrm rot="10800000">
            <a:off x="5694164" y="3819415"/>
            <a:ext cx="192871" cy="1295384"/>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Bent Arrow 65">
            <a:extLst>
              <a:ext uri="{FF2B5EF4-FFF2-40B4-BE49-F238E27FC236}">
                <a16:creationId xmlns:a16="http://schemas.microsoft.com/office/drawing/2014/main" id="{06D69931-5CE0-ED48-BBE5-50AEB9C18F95}"/>
              </a:ext>
            </a:extLst>
          </p:cNvPr>
          <p:cNvSpPr/>
          <p:nvPr/>
        </p:nvSpPr>
        <p:spPr>
          <a:xfrm rot="16200000" flipH="1" flipV="1">
            <a:off x="5185853" y="1469027"/>
            <a:ext cx="1165224" cy="1988848"/>
          </a:xfrm>
          <a:prstGeom prst="bentArrow">
            <a:avLst>
              <a:gd name="adj1" fmla="val 7469"/>
              <a:gd name="adj2" fmla="val 7755"/>
              <a:gd name="adj3" fmla="val 11731"/>
              <a:gd name="adj4" fmla="val 4482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Rectangle 66">
            <a:extLst>
              <a:ext uri="{FF2B5EF4-FFF2-40B4-BE49-F238E27FC236}">
                <a16:creationId xmlns:a16="http://schemas.microsoft.com/office/drawing/2014/main" id="{5C262B7B-EA71-3547-9A29-42839ED1BB37}"/>
              </a:ext>
            </a:extLst>
          </p:cNvPr>
          <p:cNvSpPr>
            <a:spLocks noChangeArrowheads="1"/>
          </p:cNvSpPr>
          <p:nvPr/>
        </p:nvSpPr>
        <p:spPr bwMode="auto">
          <a:xfrm>
            <a:off x="3570237" y="2498616"/>
            <a:ext cx="1499078" cy="336038"/>
          </a:xfrm>
          <a:prstGeom prst="rect">
            <a:avLst/>
          </a:prstGeom>
          <a:solidFill>
            <a:srgbClr val="FFFFFF"/>
          </a:solidFill>
          <a:ln w="25400">
            <a:solidFill>
              <a:srgbClr val="F79646"/>
            </a:solidFill>
            <a:miter lim="800000"/>
            <a:headEnd/>
            <a:tailEnd/>
          </a:ln>
        </p:spPr>
        <p:txBody>
          <a:bodyPr rot="0" vert="horz" wrap="square" lIns="91440" tIns="45720" rIns="91440" bIns="45720" anchor="ctr" anchorCtr="0" upright="1">
            <a:noAutofit/>
          </a:bodyPr>
          <a:lstStyle/>
          <a:p>
            <a:pPr algn="ctr">
              <a:spcAft>
                <a:spcPts val="0"/>
              </a:spcAft>
            </a:pPr>
            <a:r>
              <a:rPr lang="en-GB" sz="1400" dirty="0">
                <a:latin typeface="11ufacp,Italic"/>
                <a:ea typeface="Calibri" panose="020F0502020204030204" pitchFamily="34" charset="0"/>
              </a:rPr>
              <a:t>Tertiary education</a:t>
            </a:r>
            <a:endParaRPr lang="en-US" sz="2400" dirty="0">
              <a:effectLst/>
              <a:latin typeface="Times New Roman" panose="02020603050405020304" pitchFamily="18" charset="0"/>
              <a:ea typeface="Calibri" panose="020F0502020204030204" pitchFamily="34" charset="0"/>
            </a:endParaRPr>
          </a:p>
        </p:txBody>
      </p:sp>
      <p:sp>
        <p:nvSpPr>
          <p:cNvPr id="68" name="Bent Arrow 67">
            <a:extLst>
              <a:ext uri="{FF2B5EF4-FFF2-40B4-BE49-F238E27FC236}">
                <a16:creationId xmlns:a16="http://schemas.microsoft.com/office/drawing/2014/main" id="{F013EE19-424D-3F44-A02E-0A1DB4E74DB0}"/>
              </a:ext>
            </a:extLst>
          </p:cNvPr>
          <p:cNvSpPr/>
          <p:nvPr/>
        </p:nvSpPr>
        <p:spPr>
          <a:xfrm flipV="1">
            <a:off x="3784754" y="2836239"/>
            <a:ext cx="436327" cy="1398618"/>
          </a:xfrm>
          <a:prstGeom prst="bentArrow">
            <a:avLst>
              <a:gd name="adj1" fmla="val 15253"/>
              <a:gd name="adj2" fmla="val 18908"/>
              <a:gd name="adj3" fmla="val 25000"/>
              <a:gd name="adj4" fmla="val 4375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Bent Arrow 68">
            <a:extLst>
              <a:ext uri="{FF2B5EF4-FFF2-40B4-BE49-F238E27FC236}">
                <a16:creationId xmlns:a16="http://schemas.microsoft.com/office/drawing/2014/main" id="{EEB316B0-C4AF-E64A-B068-D477B4815705}"/>
              </a:ext>
            </a:extLst>
          </p:cNvPr>
          <p:cNvSpPr/>
          <p:nvPr/>
        </p:nvSpPr>
        <p:spPr>
          <a:xfrm flipV="1">
            <a:off x="3810635" y="2844333"/>
            <a:ext cx="410446" cy="855462"/>
          </a:xfrm>
          <a:prstGeom prst="bentArrow">
            <a:avLst>
              <a:gd name="adj1" fmla="val 15253"/>
              <a:gd name="adj2" fmla="val 18908"/>
              <a:gd name="adj3" fmla="val 25000"/>
              <a:gd name="adj4" fmla="val 4375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Rectangle 69">
            <a:extLst>
              <a:ext uri="{FF2B5EF4-FFF2-40B4-BE49-F238E27FC236}">
                <a16:creationId xmlns:a16="http://schemas.microsoft.com/office/drawing/2014/main" id="{1A3CE063-25D0-5946-BBD7-02D3A59AAE56}"/>
              </a:ext>
            </a:extLst>
          </p:cNvPr>
          <p:cNvSpPr>
            <a:spLocks noChangeArrowheads="1"/>
          </p:cNvSpPr>
          <p:nvPr/>
        </p:nvSpPr>
        <p:spPr bwMode="auto">
          <a:xfrm>
            <a:off x="6128408" y="5128343"/>
            <a:ext cx="2155987" cy="559264"/>
          </a:xfrm>
          <a:prstGeom prst="rect">
            <a:avLst/>
          </a:prstGeom>
          <a:solidFill>
            <a:srgbClr val="FFFFFF"/>
          </a:solidFill>
          <a:ln w="25400">
            <a:solidFill>
              <a:srgbClr val="F79646"/>
            </a:solidFill>
            <a:miter lim="800000"/>
            <a:headEnd/>
            <a:tailEnd/>
          </a:ln>
        </p:spPr>
        <p:txBody>
          <a:bodyPr rot="0" vert="horz" wrap="square" lIns="91440" tIns="45720" rIns="91440" bIns="45720" anchor="ctr" anchorCtr="0" upright="1">
            <a:noAutofit/>
          </a:bodyPr>
          <a:lstStyle/>
          <a:p>
            <a:pPr algn="ctr">
              <a:spcAft>
                <a:spcPts val="0"/>
              </a:spcAft>
            </a:pPr>
            <a:r>
              <a:rPr lang="en-GB" sz="1400" dirty="0">
                <a:latin typeface="11ufacp,Italic"/>
                <a:ea typeface="Calibri" panose="020F0502020204030204" pitchFamily="34" charset="0"/>
              </a:rPr>
              <a:t>Works or studies</a:t>
            </a:r>
            <a:endParaRPr lang="en-US" sz="2400" dirty="0">
              <a:effectLst/>
              <a:latin typeface="Times New Roman" panose="02020603050405020304" pitchFamily="18" charset="0"/>
              <a:ea typeface="Calibri" panose="020F0502020204030204" pitchFamily="34" charset="0"/>
            </a:endParaRPr>
          </a:p>
        </p:txBody>
      </p:sp>
      <p:sp>
        <p:nvSpPr>
          <p:cNvPr id="74" name="Down Arrow 73">
            <a:extLst>
              <a:ext uri="{FF2B5EF4-FFF2-40B4-BE49-F238E27FC236}">
                <a16:creationId xmlns:a16="http://schemas.microsoft.com/office/drawing/2014/main" id="{A9554F56-A1A8-BA4C-B373-8567003AF738}"/>
              </a:ext>
            </a:extLst>
          </p:cNvPr>
          <p:cNvSpPr/>
          <p:nvPr/>
        </p:nvSpPr>
        <p:spPr>
          <a:xfrm rot="10800000">
            <a:off x="7655752" y="3822272"/>
            <a:ext cx="192871" cy="1295384"/>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Bent Arrow 74">
            <a:extLst>
              <a:ext uri="{FF2B5EF4-FFF2-40B4-BE49-F238E27FC236}">
                <a16:creationId xmlns:a16="http://schemas.microsoft.com/office/drawing/2014/main" id="{AC1C9BCF-E24E-444C-B762-7828572214CE}"/>
              </a:ext>
            </a:extLst>
          </p:cNvPr>
          <p:cNvSpPr/>
          <p:nvPr/>
        </p:nvSpPr>
        <p:spPr>
          <a:xfrm flipH="1">
            <a:off x="5484174" y="4367950"/>
            <a:ext cx="1107235" cy="746849"/>
          </a:xfrm>
          <a:prstGeom prst="bentArrow">
            <a:avLst>
              <a:gd name="adj1" fmla="val 8368"/>
              <a:gd name="adj2" fmla="val 10031"/>
              <a:gd name="adj3" fmla="val 12803"/>
              <a:gd name="adj4" fmla="val 4375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85229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F3B983F-5551-CA44-8A35-BBC01CD96DB3}"/>
              </a:ext>
            </a:extLst>
          </p:cNvPr>
          <p:cNvSpPr/>
          <p:nvPr/>
        </p:nvSpPr>
        <p:spPr>
          <a:xfrm>
            <a:off x="8464692" y="2723407"/>
            <a:ext cx="2341475" cy="1446028"/>
          </a:xfrm>
          <a:prstGeom prst="ellipse">
            <a:avLst/>
          </a:prstGeom>
          <a:gradFill>
            <a:gsLst>
              <a:gs pos="1015">
                <a:srgbClr val="92D050"/>
              </a:gs>
              <a:gs pos="0">
                <a:srgbClr val="92D050"/>
              </a:gs>
              <a:gs pos="61000">
                <a:srgbClr val="FFC000"/>
              </a:gs>
              <a:gs pos="32000">
                <a:srgbClr val="92D050"/>
              </a:gs>
              <a:gs pos="100000">
                <a:srgbClr val="FFC000"/>
              </a:gs>
            </a:gsLst>
            <a:lin ang="16200000" scaled="1"/>
          </a:gra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1" forceAA="0" compatLnSpc="1">
            <a:prstTxWarp prst="textNoShape">
              <a:avLst/>
            </a:prstTxWarp>
            <a:noAutofit/>
          </a:bodyPr>
          <a:lstStyle/>
          <a:p>
            <a:pPr algn="ctr">
              <a:spcAft>
                <a:spcPts val="0"/>
              </a:spcAft>
            </a:pPr>
            <a:r>
              <a:rPr lang="sl-SI" dirty="0">
                <a:effectLst/>
                <a:ea typeface="Calibri" charset="0"/>
                <a:cs typeface="Times New Roman" charset="0"/>
              </a:rPr>
              <a:t>Socio-environmental responsible behaviour</a:t>
            </a:r>
            <a:endParaRPr lang="en-GB" dirty="0">
              <a:effectLst/>
              <a:ea typeface="Calibri" charset="0"/>
              <a:cs typeface="Times New Roman" charset="0"/>
            </a:endParaRPr>
          </a:p>
        </p:txBody>
      </p:sp>
      <p:sp>
        <p:nvSpPr>
          <p:cNvPr id="3" name="Rectangle 2">
            <a:extLst>
              <a:ext uri="{FF2B5EF4-FFF2-40B4-BE49-F238E27FC236}">
                <a16:creationId xmlns:a16="http://schemas.microsoft.com/office/drawing/2014/main" id="{3C246F7A-47A2-624F-96ED-9F8D8AC77AF9}"/>
              </a:ext>
            </a:extLst>
          </p:cNvPr>
          <p:cNvSpPr>
            <a:spLocks noChangeArrowheads="1"/>
          </p:cNvSpPr>
          <p:nvPr/>
        </p:nvSpPr>
        <p:spPr bwMode="auto">
          <a:xfrm>
            <a:off x="10656135" y="4152014"/>
            <a:ext cx="1241699" cy="75491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responsible behaviour</a:t>
            </a:r>
            <a:endParaRPr lang="en-US" sz="2400" dirty="0">
              <a:effectLst/>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ADF2AD10-DD6B-F04C-ADD0-E735FB90A79F}"/>
              </a:ext>
            </a:extLst>
          </p:cNvPr>
          <p:cNvSpPr>
            <a:spLocks noChangeArrowheads="1"/>
          </p:cNvSpPr>
          <p:nvPr/>
        </p:nvSpPr>
        <p:spPr bwMode="auto">
          <a:xfrm>
            <a:off x="10653530" y="1951076"/>
            <a:ext cx="1246909" cy="754910"/>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responsible behaviour</a:t>
            </a:r>
            <a:endParaRPr lang="en-US" sz="2400" dirty="0">
              <a:effectLst/>
              <a:latin typeface="Times New Roman" panose="02020603050405020304" pitchFamily="18" charset="0"/>
              <a:ea typeface="Calibri" panose="020F0502020204030204" pitchFamily="34" charset="0"/>
            </a:endParaRPr>
          </a:p>
        </p:txBody>
      </p:sp>
      <p:cxnSp>
        <p:nvCxnSpPr>
          <p:cNvPr id="6" name="Straight Arrow Connector 5">
            <a:extLst>
              <a:ext uri="{FF2B5EF4-FFF2-40B4-BE49-F238E27FC236}">
                <a16:creationId xmlns:a16="http://schemas.microsoft.com/office/drawing/2014/main" id="{ED522727-FC85-154F-B76D-07D358FE6918}"/>
              </a:ext>
            </a:extLst>
          </p:cNvPr>
          <p:cNvCxnSpPr>
            <a:stCxn id="2" idx="7"/>
            <a:endCxn id="4" idx="1"/>
          </p:cNvCxnSpPr>
          <p:nvPr/>
        </p:nvCxnSpPr>
        <p:spPr>
          <a:xfrm flipV="1">
            <a:off x="10463266" y="2328531"/>
            <a:ext cx="190264" cy="606642"/>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3CBCC55-090C-684C-8729-1FAC261BF45C}"/>
              </a:ext>
            </a:extLst>
          </p:cNvPr>
          <p:cNvCxnSpPr>
            <a:cxnSpLocks/>
            <a:stCxn id="2" idx="5"/>
            <a:endCxn id="3" idx="1"/>
          </p:cNvCxnSpPr>
          <p:nvPr/>
        </p:nvCxnSpPr>
        <p:spPr>
          <a:xfrm>
            <a:off x="10463266" y="3957669"/>
            <a:ext cx="192869" cy="5718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4607DAF-6B49-1645-9178-E046AB288D67}"/>
              </a:ext>
            </a:extLst>
          </p:cNvPr>
          <p:cNvSpPr/>
          <p:nvPr/>
        </p:nvSpPr>
        <p:spPr>
          <a:xfrm>
            <a:off x="322766" y="5755004"/>
            <a:ext cx="3254416"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Consciousness</a:t>
            </a:r>
          </a:p>
        </p:txBody>
      </p:sp>
      <p:sp>
        <p:nvSpPr>
          <p:cNvPr id="36" name="Rectangle 35">
            <a:extLst>
              <a:ext uri="{FF2B5EF4-FFF2-40B4-BE49-F238E27FC236}">
                <a16:creationId xmlns:a16="http://schemas.microsoft.com/office/drawing/2014/main" id="{A7B411D1-6978-7342-98CE-D3782C35B483}"/>
              </a:ext>
            </a:extLst>
          </p:cNvPr>
          <p:cNvSpPr/>
          <p:nvPr/>
        </p:nvSpPr>
        <p:spPr>
          <a:xfrm>
            <a:off x="7318611" y="5787806"/>
            <a:ext cx="2354299"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Behaviour</a:t>
            </a:r>
          </a:p>
        </p:txBody>
      </p:sp>
      <p:sp>
        <p:nvSpPr>
          <p:cNvPr id="37" name="Rectangle 36">
            <a:extLst>
              <a:ext uri="{FF2B5EF4-FFF2-40B4-BE49-F238E27FC236}">
                <a16:creationId xmlns:a16="http://schemas.microsoft.com/office/drawing/2014/main" id="{3BF5B4D4-7869-D544-90F0-06282BBF5EF8}"/>
              </a:ext>
            </a:extLst>
          </p:cNvPr>
          <p:cNvSpPr/>
          <p:nvPr/>
        </p:nvSpPr>
        <p:spPr>
          <a:xfrm>
            <a:off x="4229174" y="5755004"/>
            <a:ext cx="2353786"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Intentions</a:t>
            </a:r>
          </a:p>
        </p:txBody>
      </p:sp>
      <p:sp>
        <p:nvSpPr>
          <p:cNvPr id="38" name="Rectangle 37">
            <a:extLst>
              <a:ext uri="{FF2B5EF4-FFF2-40B4-BE49-F238E27FC236}">
                <a16:creationId xmlns:a16="http://schemas.microsoft.com/office/drawing/2014/main" id="{CD51C0AE-40EB-9342-B74A-01BB6697FFE0}"/>
              </a:ext>
            </a:extLst>
          </p:cNvPr>
          <p:cNvSpPr/>
          <p:nvPr/>
        </p:nvSpPr>
        <p:spPr>
          <a:xfrm>
            <a:off x="525750" y="426816"/>
            <a:ext cx="10804498" cy="369332"/>
          </a:xfrm>
          <a:prstGeom prst="rect">
            <a:avLst/>
          </a:prstGeom>
        </p:spPr>
        <p:txBody>
          <a:bodyPr wrap="square">
            <a:spAutoFit/>
          </a:bodyPr>
          <a:lstStyle/>
          <a:p>
            <a:pPr algn="ctr">
              <a:spcAft>
                <a:spcPts val="0"/>
              </a:spcAft>
            </a:pPr>
            <a:r>
              <a:rPr lang="en-GB" b="1" dirty="0">
                <a:latin typeface="Calibri" charset="0"/>
                <a:ea typeface="Times New Roman" charset="0"/>
                <a:cs typeface="Times New Roman" charset="0"/>
              </a:rPr>
              <a:t>The impact of natural environment</a:t>
            </a:r>
          </a:p>
        </p:txBody>
      </p:sp>
      <p:sp>
        <p:nvSpPr>
          <p:cNvPr id="43" name="Rectangle 42">
            <a:extLst>
              <a:ext uri="{FF2B5EF4-FFF2-40B4-BE49-F238E27FC236}">
                <a16:creationId xmlns:a16="http://schemas.microsoft.com/office/drawing/2014/main" id="{F41AA0D5-B04A-9448-AC19-891543236FE8}"/>
              </a:ext>
            </a:extLst>
          </p:cNvPr>
          <p:cNvSpPr>
            <a:spLocks noChangeArrowheads="1"/>
          </p:cNvSpPr>
          <p:nvPr/>
        </p:nvSpPr>
        <p:spPr bwMode="auto">
          <a:xfrm>
            <a:off x="4355624" y="1441168"/>
            <a:ext cx="2684596" cy="574285"/>
          </a:xfrm>
          <a:prstGeom prst="rect">
            <a:avLst/>
          </a:prstGeom>
          <a:solidFill>
            <a:srgbClr val="FFFFFF"/>
          </a:solidFill>
          <a:ln w="25400">
            <a:solidFill>
              <a:srgbClr val="002060"/>
            </a:solidFill>
            <a:miter lim="800000"/>
            <a:headEnd/>
            <a:tailEnd/>
          </a:ln>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Living in an individual house</a:t>
            </a:r>
            <a:r>
              <a:rPr lang="en-GB" sz="1600" dirty="0">
                <a:solidFill>
                  <a:srgbClr val="002060"/>
                </a:solidFill>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49" name="Rectangle 48">
            <a:extLst>
              <a:ext uri="{FF2B5EF4-FFF2-40B4-BE49-F238E27FC236}">
                <a16:creationId xmlns:a16="http://schemas.microsoft.com/office/drawing/2014/main" id="{F5B75378-5165-4349-B4D3-74514BE1B696}"/>
              </a:ext>
            </a:extLst>
          </p:cNvPr>
          <p:cNvSpPr>
            <a:spLocks noChangeArrowheads="1"/>
          </p:cNvSpPr>
          <p:nvPr/>
        </p:nvSpPr>
        <p:spPr bwMode="auto">
          <a:xfrm>
            <a:off x="8505835" y="1424258"/>
            <a:ext cx="2027772" cy="574285"/>
          </a:xfrm>
          <a:prstGeom prst="rect">
            <a:avLst/>
          </a:prstGeom>
          <a:solidFill>
            <a:srgbClr val="FFFFFF"/>
          </a:solidFill>
          <a:ln w="25400">
            <a:solidFill>
              <a:srgbClr val="002060"/>
            </a:solidFill>
            <a:miter lim="800000"/>
            <a:headEnd/>
            <a:tailEnd/>
          </a:ln>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Living near the park</a:t>
            </a:r>
            <a:r>
              <a:rPr lang="en-GB" sz="1600" dirty="0">
                <a:solidFill>
                  <a:srgbClr val="002060"/>
                </a:solidFill>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50" name="Down Arrow 49">
            <a:extLst>
              <a:ext uri="{FF2B5EF4-FFF2-40B4-BE49-F238E27FC236}">
                <a16:creationId xmlns:a16="http://schemas.microsoft.com/office/drawing/2014/main" id="{C2E98F32-E55E-F04B-B1B6-E7C7F4E41BAC}"/>
              </a:ext>
            </a:extLst>
          </p:cNvPr>
          <p:cNvSpPr/>
          <p:nvPr/>
        </p:nvSpPr>
        <p:spPr>
          <a:xfrm>
            <a:off x="5565253" y="2034531"/>
            <a:ext cx="181031" cy="1042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EAD14CF-FEC8-AC4D-83DF-83FDFEBF7F2A}"/>
              </a:ext>
            </a:extLst>
          </p:cNvPr>
          <p:cNvSpPr>
            <a:spLocks noChangeArrowheads="1"/>
          </p:cNvSpPr>
          <p:nvPr/>
        </p:nvSpPr>
        <p:spPr bwMode="auto">
          <a:xfrm>
            <a:off x="1305636" y="5114329"/>
            <a:ext cx="2271546" cy="574285"/>
          </a:xfrm>
          <a:prstGeom prst="rect">
            <a:avLst/>
          </a:prstGeom>
          <a:solidFill>
            <a:srgbClr val="FFFFFF"/>
          </a:solidFill>
          <a:ln w="25400">
            <a:solidFill>
              <a:srgbClr val="002060"/>
            </a:solidFill>
            <a:miter lim="800000"/>
            <a:headEnd/>
            <a:tailEnd/>
          </a:ln>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Living near the forest</a:t>
            </a:r>
            <a:r>
              <a:rPr lang="en-GB" sz="1600" dirty="0">
                <a:solidFill>
                  <a:srgbClr val="002060"/>
                </a:solidFill>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52" name="Down Arrow 51">
            <a:extLst>
              <a:ext uri="{FF2B5EF4-FFF2-40B4-BE49-F238E27FC236}">
                <a16:creationId xmlns:a16="http://schemas.microsoft.com/office/drawing/2014/main" id="{EA3D6799-5DEC-8947-A273-04EAED8C6375}"/>
              </a:ext>
            </a:extLst>
          </p:cNvPr>
          <p:cNvSpPr/>
          <p:nvPr/>
        </p:nvSpPr>
        <p:spPr>
          <a:xfrm rot="10800000">
            <a:off x="2344974" y="3811618"/>
            <a:ext cx="192871" cy="1295384"/>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own Arrow 52">
            <a:extLst>
              <a:ext uri="{FF2B5EF4-FFF2-40B4-BE49-F238E27FC236}">
                <a16:creationId xmlns:a16="http://schemas.microsoft.com/office/drawing/2014/main" id="{D7767D7C-D93B-504B-9048-3B021D5E0028}"/>
              </a:ext>
            </a:extLst>
          </p:cNvPr>
          <p:cNvSpPr/>
          <p:nvPr/>
        </p:nvSpPr>
        <p:spPr>
          <a:xfrm>
            <a:off x="9479884" y="2004685"/>
            <a:ext cx="171218" cy="70929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95A6F39-C587-1544-8440-1D437D476D71}"/>
              </a:ext>
            </a:extLst>
          </p:cNvPr>
          <p:cNvSpPr>
            <a:spLocks noChangeArrowheads="1"/>
          </p:cNvSpPr>
          <p:nvPr/>
        </p:nvSpPr>
        <p:spPr bwMode="auto">
          <a:xfrm>
            <a:off x="1820559" y="3046382"/>
            <a:ext cx="1241699" cy="75491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responsible consciousness</a:t>
            </a:r>
            <a:endParaRPr lang="en-US" sz="2400" dirty="0">
              <a:effectLst/>
              <a:latin typeface="Times New Roman" panose="02020603050405020304" pitchFamily="18" charset="0"/>
              <a:ea typeface="Calibri" panose="020F0502020204030204" pitchFamily="34" charset="0"/>
            </a:endParaRPr>
          </a:p>
        </p:txBody>
      </p:sp>
      <p:sp>
        <p:nvSpPr>
          <p:cNvPr id="33" name="Rectangle 32">
            <a:extLst>
              <a:ext uri="{FF2B5EF4-FFF2-40B4-BE49-F238E27FC236}">
                <a16:creationId xmlns:a16="http://schemas.microsoft.com/office/drawing/2014/main" id="{BC282843-3030-E24A-8E67-EEF74711FEFA}"/>
              </a:ext>
            </a:extLst>
          </p:cNvPr>
          <p:cNvSpPr>
            <a:spLocks noChangeArrowheads="1"/>
          </p:cNvSpPr>
          <p:nvPr/>
        </p:nvSpPr>
        <p:spPr bwMode="auto">
          <a:xfrm>
            <a:off x="5017087" y="3076850"/>
            <a:ext cx="1241699" cy="75491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responsible intentions</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60131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F3B983F-5551-CA44-8A35-BBC01CD96DB3}"/>
              </a:ext>
            </a:extLst>
          </p:cNvPr>
          <p:cNvSpPr/>
          <p:nvPr/>
        </p:nvSpPr>
        <p:spPr>
          <a:xfrm>
            <a:off x="8464692" y="2723407"/>
            <a:ext cx="2341475" cy="1446028"/>
          </a:xfrm>
          <a:prstGeom prst="ellipse">
            <a:avLst/>
          </a:prstGeom>
          <a:gradFill>
            <a:gsLst>
              <a:gs pos="1015">
                <a:srgbClr val="92D050"/>
              </a:gs>
              <a:gs pos="0">
                <a:srgbClr val="92D050"/>
              </a:gs>
              <a:gs pos="61000">
                <a:srgbClr val="FFC000"/>
              </a:gs>
              <a:gs pos="32000">
                <a:srgbClr val="92D050"/>
              </a:gs>
              <a:gs pos="100000">
                <a:srgbClr val="FFC000"/>
              </a:gs>
            </a:gsLst>
            <a:lin ang="16200000" scaled="1"/>
          </a:gra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1" forceAA="0" compatLnSpc="1">
            <a:prstTxWarp prst="textNoShape">
              <a:avLst/>
            </a:prstTxWarp>
            <a:noAutofit/>
          </a:bodyPr>
          <a:lstStyle/>
          <a:p>
            <a:pPr algn="ctr">
              <a:spcAft>
                <a:spcPts val="0"/>
              </a:spcAft>
            </a:pPr>
            <a:r>
              <a:rPr lang="sl-SI" dirty="0">
                <a:effectLst/>
                <a:ea typeface="Calibri" charset="0"/>
                <a:cs typeface="Times New Roman" charset="0"/>
              </a:rPr>
              <a:t>Socio-environmental responsible behaviour</a:t>
            </a:r>
            <a:endParaRPr lang="en-GB" dirty="0">
              <a:effectLst/>
              <a:ea typeface="Calibri" charset="0"/>
              <a:cs typeface="Times New Roman" charset="0"/>
            </a:endParaRPr>
          </a:p>
        </p:txBody>
      </p:sp>
      <p:sp>
        <p:nvSpPr>
          <p:cNvPr id="3" name="Rectangle 2">
            <a:extLst>
              <a:ext uri="{FF2B5EF4-FFF2-40B4-BE49-F238E27FC236}">
                <a16:creationId xmlns:a16="http://schemas.microsoft.com/office/drawing/2014/main" id="{3C246F7A-47A2-624F-96ED-9F8D8AC77AF9}"/>
              </a:ext>
            </a:extLst>
          </p:cNvPr>
          <p:cNvSpPr>
            <a:spLocks noChangeArrowheads="1"/>
          </p:cNvSpPr>
          <p:nvPr/>
        </p:nvSpPr>
        <p:spPr bwMode="auto">
          <a:xfrm>
            <a:off x="10656135" y="4152014"/>
            <a:ext cx="1241699" cy="754910"/>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responsible behaviour</a:t>
            </a:r>
            <a:endParaRPr lang="en-US" sz="2400" dirty="0">
              <a:effectLst/>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ADF2AD10-DD6B-F04C-ADD0-E735FB90A79F}"/>
              </a:ext>
            </a:extLst>
          </p:cNvPr>
          <p:cNvSpPr>
            <a:spLocks noChangeArrowheads="1"/>
          </p:cNvSpPr>
          <p:nvPr/>
        </p:nvSpPr>
        <p:spPr bwMode="auto">
          <a:xfrm>
            <a:off x="10653530" y="1951076"/>
            <a:ext cx="1246909" cy="754910"/>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responsible behaviour</a:t>
            </a:r>
            <a:endParaRPr lang="en-US" sz="2400" dirty="0">
              <a:effectLst/>
              <a:latin typeface="Times New Roman" panose="02020603050405020304" pitchFamily="18" charset="0"/>
              <a:ea typeface="Calibri" panose="020F0502020204030204" pitchFamily="34" charset="0"/>
            </a:endParaRPr>
          </a:p>
        </p:txBody>
      </p:sp>
      <p:cxnSp>
        <p:nvCxnSpPr>
          <p:cNvPr id="6" name="Straight Arrow Connector 5">
            <a:extLst>
              <a:ext uri="{FF2B5EF4-FFF2-40B4-BE49-F238E27FC236}">
                <a16:creationId xmlns:a16="http://schemas.microsoft.com/office/drawing/2014/main" id="{ED522727-FC85-154F-B76D-07D358FE6918}"/>
              </a:ext>
            </a:extLst>
          </p:cNvPr>
          <p:cNvCxnSpPr>
            <a:stCxn id="2" idx="7"/>
            <a:endCxn id="4" idx="1"/>
          </p:cNvCxnSpPr>
          <p:nvPr/>
        </p:nvCxnSpPr>
        <p:spPr>
          <a:xfrm flipV="1">
            <a:off x="10463266" y="2328531"/>
            <a:ext cx="190264" cy="606642"/>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3CBCC55-090C-684C-8729-1FAC261BF45C}"/>
              </a:ext>
            </a:extLst>
          </p:cNvPr>
          <p:cNvCxnSpPr>
            <a:cxnSpLocks/>
            <a:stCxn id="2" idx="5"/>
            <a:endCxn id="3" idx="1"/>
          </p:cNvCxnSpPr>
          <p:nvPr/>
        </p:nvCxnSpPr>
        <p:spPr>
          <a:xfrm>
            <a:off x="10463266" y="3957669"/>
            <a:ext cx="192869" cy="5718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4607DAF-6B49-1645-9178-E046AB288D67}"/>
              </a:ext>
            </a:extLst>
          </p:cNvPr>
          <p:cNvSpPr/>
          <p:nvPr/>
        </p:nvSpPr>
        <p:spPr>
          <a:xfrm>
            <a:off x="322766" y="5755004"/>
            <a:ext cx="3254416"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Consciousness</a:t>
            </a:r>
          </a:p>
        </p:txBody>
      </p:sp>
      <p:sp>
        <p:nvSpPr>
          <p:cNvPr id="36" name="Rectangle 35">
            <a:extLst>
              <a:ext uri="{FF2B5EF4-FFF2-40B4-BE49-F238E27FC236}">
                <a16:creationId xmlns:a16="http://schemas.microsoft.com/office/drawing/2014/main" id="{A7B411D1-6978-7342-98CE-D3782C35B483}"/>
              </a:ext>
            </a:extLst>
          </p:cNvPr>
          <p:cNvSpPr/>
          <p:nvPr/>
        </p:nvSpPr>
        <p:spPr>
          <a:xfrm>
            <a:off x="7318611" y="5787806"/>
            <a:ext cx="2354299"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Behaviour</a:t>
            </a:r>
          </a:p>
        </p:txBody>
      </p:sp>
      <p:sp>
        <p:nvSpPr>
          <p:cNvPr id="37" name="Rectangle 36">
            <a:extLst>
              <a:ext uri="{FF2B5EF4-FFF2-40B4-BE49-F238E27FC236}">
                <a16:creationId xmlns:a16="http://schemas.microsoft.com/office/drawing/2014/main" id="{3BF5B4D4-7869-D544-90F0-06282BBF5EF8}"/>
              </a:ext>
            </a:extLst>
          </p:cNvPr>
          <p:cNvSpPr/>
          <p:nvPr/>
        </p:nvSpPr>
        <p:spPr>
          <a:xfrm>
            <a:off x="4229174" y="5755004"/>
            <a:ext cx="2353786"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Intentions</a:t>
            </a:r>
          </a:p>
        </p:txBody>
      </p:sp>
      <p:sp>
        <p:nvSpPr>
          <p:cNvPr id="38" name="Rectangle 37">
            <a:extLst>
              <a:ext uri="{FF2B5EF4-FFF2-40B4-BE49-F238E27FC236}">
                <a16:creationId xmlns:a16="http://schemas.microsoft.com/office/drawing/2014/main" id="{CD51C0AE-40EB-9342-B74A-01BB6697FFE0}"/>
              </a:ext>
            </a:extLst>
          </p:cNvPr>
          <p:cNvSpPr/>
          <p:nvPr/>
        </p:nvSpPr>
        <p:spPr>
          <a:xfrm>
            <a:off x="525750" y="426816"/>
            <a:ext cx="10804498" cy="369332"/>
          </a:xfrm>
          <a:prstGeom prst="rect">
            <a:avLst/>
          </a:prstGeom>
        </p:spPr>
        <p:txBody>
          <a:bodyPr wrap="square">
            <a:spAutoFit/>
          </a:bodyPr>
          <a:lstStyle/>
          <a:p>
            <a:pPr algn="ctr">
              <a:spcAft>
                <a:spcPts val="0"/>
              </a:spcAft>
            </a:pPr>
            <a:r>
              <a:rPr lang="en-GB" b="1" dirty="0">
                <a:latin typeface="Calibri" charset="0"/>
                <a:ea typeface="Times New Roman" charset="0"/>
                <a:cs typeface="Times New Roman" charset="0"/>
              </a:rPr>
              <a:t>The impact of technology</a:t>
            </a:r>
          </a:p>
        </p:txBody>
      </p:sp>
      <p:sp>
        <p:nvSpPr>
          <p:cNvPr id="25" name="Rectangle 24">
            <a:extLst>
              <a:ext uri="{FF2B5EF4-FFF2-40B4-BE49-F238E27FC236}">
                <a16:creationId xmlns:a16="http://schemas.microsoft.com/office/drawing/2014/main" id="{025A7318-FEBC-564A-96E0-AF7EAF4792D1}"/>
              </a:ext>
            </a:extLst>
          </p:cNvPr>
          <p:cNvSpPr>
            <a:spLocks noChangeArrowheads="1"/>
          </p:cNvSpPr>
          <p:nvPr/>
        </p:nvSpPr>
        <p:spPr bwMode="auto">
          <a:xfrm>
            <a:off x="7128734" y="3067312"/>
            <a:ext cx="1246909" cy="75491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Individual responsible behaviour</a:t>
            </a:r>
            <a:endParaRPr lang="en-US" sz="2400" dirty="0">
              <a:effectLst/>
              <a:latin typeface="Times New Roman" panose="02020603050405020304" pitchFamily="18" charset="0"/>
              <a:ea typeface="Calibri" panose="020F0502020204030204" pitchFamily="34" charset="0"/>
            </a:endParaRPr>
          </a:p>
        </p:txBody>
      </p:sp>
      <p:sp>
        <p:nvSpPr>
          <p:cNvPr id="26" name="Rectangle 25">
            <a:extLst>
              <a:ext uri="{FF2B5EF4-FFF2-40B4-BE49-F238E27FC236}">
                <a16:creationId xmlns:a16="http://schemas.microsoft.com/office/drawing/2014/main" id="{5EA8C978-32FF-C441-B36F-9EDA37449E0D}"/>
              </a:ext>
            </a:extLst>
          </p:cNvPr>
          <p:cNvSpPr>
            <a:spLocks noChangeArrowheads="1"/>
          </p:cNvSpPr>
          <p:nvPr/>
        </p:nvSpPr>
        <p:spPr bwMode="auto">
          <a:xfrm>
            <a:off x="3742486" y="3067312"/>
            <a:ext cx="1246909" cy="75491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Individual responsible intentions</a:t>
            </a:r>
            <a:endParaRPr lang="en-US" sz="2400" dirty="0">
              <a:effectLst/>
              <a:latin typeface="Times New Roman" panose="02020603050405020304" pitchFamily="18" charset="0"/>
              <a:ea typeface="Calibri" panose="020F0502020204030204" pitchFamily="34" charset="0"/>
            </a:endParaRPr>
          </a:p>
        </p:txBody>
      </p:sp>
      <p:sp>
        <p:nvSpPr>
          <p:cNvPr id="27" name="Rectangle 26">
            <a:extLst>
              <a:ext uri="{FF2B5EF4-FFF2-40B4-BE49-F238E27FC236}">
                <a16:creationId xmlns:a16="http://schemas.microsoft.com/office/drawing/2014/main" id="{D64FEC7E-F8C3-D746-B659-6AE0E52C5485}"/>
              </a:ext>
            </a:extLst>
          </p:cNvPr>
          <p:cNvSpPr>
            <a:spLocks noChangeArrowheads="1"/>
          </p:cNvSpPr>
          <p:nvPr/>
        </p:nvSpPr>
        <p:spPr bwMode="auto">
          <a:xfrm>
            <a:off x="1733359" y="3076850"/>
            <a:ext cx="1246909" cy="75491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Individual responsible consciousness</a:t>
            </a:r>
            <a:endParaRPr lang="en-US" sz="2400" dirty="0">
              <a:effectLst/>
              <a:latin typeface="Times New Roman" panose="02020603050405020304" pitchFamily="18" charset="0"/>
              <a:ea typeface="Calibri" panose="020F0502020204030204" pitchFamily="34" charset="0"/>
            </a:endParaRPr>
          </a:p>
        </p:txBody>
      </p:sp>
      <p:sp>
        <p:nvSpPr>
          <p:cNvPr id="60" name="Down Arrow 59">
            <a:extLst>
              <a:ext uri="{FF2B5EF4-FFF2-40B4-BE49-F238E27FC236}">
                <a16:creationId xmlns:a16="http://schemas.microsoft.com/office/drawing/2014/main" id="{CF8C8638-5A3F-2E4E-BC21-89BBAEFF79C3}"/>
              </a:ext>
            </a:extLst>
          </p:cNvPr>
          <p:cNvSpPr/>
          <p:nvPr/>
        </p:nvSpPr>
        <p:spPr>
          <a:xfrm>
            <a:off x="2356814" y="2024992"/>
            <a:ext cx="181031" cy="1042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wn Arrow 64">
            <a:extLst>
              <a:ext uri="{FF2B5EF4-FFF2-40B4-BE49-F238E27FC236}">
                <a16:creationId xmlns:a16="http://schemas.microsoft.com/office/drawing/2014/main" id="{8740C164-F781-F844-A725-9D19ADEE88D1}"/>
              </a:ext>
            </a:extLst>
          </p:cNvPr>
          <p:cNvSpPr/>
          <p:nvPr/>
        </p:nvSpPr>
        <p:spPr>
          <a:xfrm rot="10800000">
            <a:off x="4633579" y="3841301"/>
            <a:ext cx="184545" cy="103278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own Arrow 73">
            <a:extLst>
              <a:ext uri="{FF2B5EF4-FFF2-40B4-BE49-F238E27FC236}">
                <a16:creationId xmlns:a16="http://schemas.microsoft.com/office/drawing/2014/main" id="{A9554F56-A1A8-BA4C-B373-8567003AF738}"/>
              </a:ext>
            </a:extLst>
          </p:cNvPr>
          <p:cNvSpPr/>
          <p:nvPr/>
        </p:nvSpPr>
        <p:spPr>
          <a:xfrm rot="10800000">
            <a:off x="7290582" y="3831760"/>
            <a:ext cx="209059" cy="104232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41AA0D5-B04A-9448-AC19-891543236FE8}"/>
              </a:ext>
            </a:extLst>
          </p:cNvPr>
          <p:cNvSpPr>
            <a:spLocks noChangeArrowheads="1"/>
          </p:cNvSpPr>
          <p:nvPr/>
        </p:nvSpPr>
        <p:spPr bwMode="auto">
          <a:xfrm>
            <a:off x="2304799" y="1460246"/>
            <a:ext cx="2684596" cy="574285"/>
          </a:xfrm>
          <a:prstGeom prst="rect">
            <a:avLst/>
          </a:prstGeom>
          <a:solidFill>
            <a:srgbClr val="FFFFFF"/>
          </a:solidFill>
          <a:ln w="25400">
            <a:solidFill>
              <a:srgbClr val="002060"/>
            </a:solidFill>
            <a:miter lim="800000"/>
            <a:headEnd/>
            <a:tailEnd/>
          </a:ln>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Using digital technology for communication</a:t>
            </a:r>
            <a:r>
              <a:rPr lang="en-GB" sz="1600" dirty="0">
                <a:solidFill>
                  <a:srgbClr val="002060"/>
                </a:solidFill>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46" name="Down Arrow 45">
            <a:extLst>
              <a:ext uri="{FF2B5EF4-FFF2-40B4-BE49-F238E27FC236}">
                <a16:creationId xmlns:a16="http://schemas.microsoft.com/office/drawing/2014/main" id="{A301D36D-99C6-574D-A29C-475430DA47DE}"/>
              </a:ext>
            </a:extLst>
          </p:cNvPr>
          <p:cNvSpPr/>
          <p:nvPr/>
        </p:nvSpPr>
        <p:spPr>
          <a:xfrm>
            <a:off x="4275426" y="2034531"/>
            <a:ext cx="181031" cy="1042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424EC9B6-EFAA-4A41-A8FE-26E84BF97C4C}"/>
              </a:ext>
            </a:extLst>
          </p:cNvPr>
          <p:cNvSpPr>
            <a:spLocks noChangeArrowheads="1"/>
          </p:cNvSpPr>
          <p:nvPr/>
        </p:nvSpPr>
        <p:spPr bwMode="auto">
          <a:xfrm>
            <a:off x="5078624" y="3076850"/>
            <a:ext cx="1246909" cy="754910"/>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responsible intentions</a:t>
            </a:r>
            <a:endParaRPr lang="en-US" sz="2400" dirty="0">
              <a:effectLst/>
              <a:latin typeface="Times New Roman" panose="02020603050405020304" pitchFamily="18" charset="0"/>
              <a:ea typeface="Calibri" panose="020F0502020204030204" pitchFamily="34" charset="0"/>
            </a:endParaRPr>
          </a:p>
        </p:txBody>
      </p:sp>
      <p:sp>
        <p:nvSpPr>
          <p:cNvPr id="49" name="Rectangle 48">
            <a:extLst>
              <a:ext uri="{FF2B5EF4-FFF2-40B4-BE49-F238E27FC236}">
                <a16:creationId xmlns:a16="http://schemas.microsoft.com/office/drawing/2014/main" id="{F5B75378-5165-4349-B4D3-74514BE1B696}"/>
              </a:ext>
            </a:extLst>
          </p:cNvPr>
          <p:cNvSpPr>
            <a:spLocks noChangeArrowheads="1"/>
          </p:cNvSpPr>
          <p:nvPr/>
        </p:nvSpPr>
        <p:spPr bwMode="auto">
          <a:xfrm>
            <a:off x="5566576" y="1460246"/>
            <a:ext cx="2027772" cy="574285"/>
          </a:xfrm>
          <a:prstGeom prst="rect">
            <a:avLst/>
          </a:prstGeom>
          <a:solidFill>
            <a:srgbClr val="FFFFFF"/>
          </a:solidFill>
          <a:ln w="25400">
            <a:solidFill>
              <a:srgbClr val="002060"/>
            </a:solidFill>
            <a:miter lim="800000"/>
            <a:headEnd/>
            <a:tailEnd/>
          </a:ln>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Using digital technology for leisure</a:t>
            </a:r>
            <a:r>
              <a:rPr lang="en-GB" sz="1600" dirty="0">
                <a:solidFill>
                  <a:srgbClr val="002060"/>
                </a:solidFill>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50" name="Down Arrow 49">
            <a:extLst>
              <a:ext uri="{FF2B5EF4-FFF2-40B4-BE49-F238E27FC236}">
                <a16:creationId xmlns:a16="http://schemas.microsoft.com/office/drawing/2014/main" id="{C2E98F32-E55E-F04B-B1B6-E7C7F4E41BAC}"/>
              </a:ext>
            </a:extLst>
          </p:cNvPr>
          <p:cNvSpPr/>
          <p:nvPr/>
        </p:nvSpPr>
        <p:spPr>
          <a:xfrm>
            <a:off x="5611562" y="2024992"/>
            <a:ext cx="181031" cy="1042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EAD14CF-FEC8-AC4D-83DF-83FDFEBF7F2A}"/>
              </a:ext>
            </a:extLst>
          </p:cNvPr>
          <p:cNvSpPr>
            <a:spLocks noChangeArrowheads="1"/>
          </p:cNvSpPr>
          <p:nvPr/>
        </p:nvSpPr>
        <p:spPr bwMode="auto">
          <a:xfrm>
            <a:off x="1305636" y="5114329"/>
            <a:ext cx="2271546" cy="574285"/>
          </a:xfrm>
          <a:prstGeom prst="rect">
            <a:avLst/>
          </a:prstGeom>
          <a:solidFill>
            <a:srgbClr val="FFFFFF"/>
          </a:solidFill>
          <a:ln w="25400">
            <a:solidFill>
              <a:srgbClr val="002060"/>
            </a:solidFill>
            <a:miter lim="800000"/>
            <a:headEnd/>
            <a:tailEnd/>
          </a:ln>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Using on-line public services</a:t>
            </a:r>
            <a:r>
              <a:rPr lang="en-GB" sz="1600" dirty="0">
                <a:solidFill>
                  <a:srgbClr val="002060"/>
                </a:solidFill>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52" name="Down Arrow 51">
            <a:extLst>
              <a:ext uri="{FF2B5EF4-FFF2-40B4-BE49-F238E27FC236}">
                <a16:creationId xmlns:a16="http://schemas.microsoft.com/office/drawing/2014/main" id="{EA3D6799-5DEC-8947-A273-04EAED8C6375}"/>
              </a:ext>
            </a:extLst>
          </p:cNvPr>
          <p:cNvSpPr/>
          <p:nvPr/>
        </p:nvSpPr>
        <p:spPr>
          <a:xfrm rot="10800000">
            <a:off x="2344974" y="3811618"/>
            <a:ext cx="192871" cy="1295384"/>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own Arrow 52">
            <a:extLst>
              <a:ext uri="{FF2B5EF4-FFF2-40B4-BE49-F238E27FC236}">
                <a16:creationId xmlns:a16="http://schemas.microsoft.com/office/drawing/2014/main" id="{D7767D7C-D93B-504B-9048-3B021D5E0028}"/>
              </a:ext>
            </a:extLst>
          </p:cNvPr>
          <p:cNvSpPr/>
          <p:nvPr/>
        </p:nvSpPr>
        <p:spPr>
          <a:xfrm>
            <a:off x="7318611" y="2024992"/>
            <a:ext cx="181031" cy="1042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51AAE16-E276-F542-B455-13E9CE9DCF03}"/>
              </a:ext>
            </a:extLst>
          </p:cNvPr>
          <p:cNvSpPr>
            <a:spLocks noChangeArrowheads="1"/>
          </p:cNvSpPr>
          <p:nvPr/>
        </p:nvSpPr>
        <p:spPr bwMode="auto">
          <a:xfrm>
            <a:off x="4423098" y="4882881"/>
            <a:ext cx="3152220" cy="574285"/>
          </a:xfrm>
          <a:prstGeom prst="rect">
            <a:avLst/>
          </a:prstGeom>
          <a:solidFill>
            <a:srgbClr val="FFFFFF"/>
          </a:solidFill>
          <a:ln w="25400">
            <a:solidFill>
              <a:srgbClr val="002060"/>
            </a:solidFill>
            <a:miter lim="800000"/>
            <a:headEnd/>
            <a:tailEnd/>
          </a:ln>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Using </a:t>
            </a:r>
            <a:r>
              <a:rPr lang="en-GB" sz="1400" dirty="0">
                <a:latin typeface="11ufacp,Italic"/>
                <a:ea typeface="84maq,Bold"/>
                <a:cs typeface="11ufacp,Italic"/>
              </a:rPr>
              <a:t>digital technology</a:t>
            </a:r>
            <a:r>
              <a:rPr lang="en-GB" sz="1400" dirty="0">
                <a:effectLst/>
                <a:latin typeface="11ufacp,Italic"/>
                <a:ea typeface="84maq,Bold"/>
                <a:cs typeface="11ufacp,Italic"/>
              </a:rPr>
              <a:t> for job and/</a:t>
            </a:r>
            <a:r>
              <a:rPr lang="en-GB" sz="1400" dirty="0">
                <a:latin typeface="11ufacp,Italic"/>
                <a:ea typeface="84maq,Bold"/>
                <a:cs typeface="11ufacp,Italic"/>
              </a:rPr>
              <a:t>or formal education</a:t>
            </a:r>
            <a:r>
              <a:rPr lang="en-GB" sz="1600" dirty="0">
                <a:solidFill>
                  <a:srgbClr val="002060"/>
                </a:solidFill>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57" name="Rectangle 56">
            <a:extLst>
              <a:ext uri="{FF2B5EF4-FFF2-40B4-BE49-F238E27FC236}">
                <a16:creationId xmlns:a16="http://schemas.microsoft.com/office/drawing/2014/main" id="{2EA459B8-9924-A442-A399-6E7EC20E5A7E}"/>
              </a:ext>
            </a:extLst>
          </p:cNvPr>
          <p:cNvSpPr>
            <a:spLocks noChangeArrowheads="1"/>
          </p:cNvSpPr>
          <p:nvPr/>
        </p:nvSpPr>
        <p:spPr bwMode="auto">
          <a:xfrm>
            <a:off x="7692510" y="4882098"/>
            <a:ext cx="2426152" cy="574285"/>
          </a:xfrm>
          <a:prstGeom prst="rect">
            <a:avLst/>
          </a:prstGeom>
          <a:solidFill>
            <a:srgbClr val="FFFFFF"/>
          </a:solidFill>
          <a:ln w="25400">
            <a:solidFill>
              <a:srgbClr val="002060"/>
            </a:solidFill>
            <a:miter lim="800000"/>
            <a:headEnd/>
            <a:tailEnd/>
          </a:ln>
        </p:spPr>
        <p:txBody>
          <a:bodyPr rot="0" vert="horz" wrap="square" lIns="91440" tIns="45720" rIns="91440" bIns="45720" anchor="ctr" anchorCtr="0" upright="1">
            <a:noAutofit/>
          </a:bodyPr>
          <a:lstStyle/>
          <a:p>
            <a:pPr algn="ctr">
              <a:spcAft>
                <a:spcPts val="0"/>
              </a:spcAft>
            </a:pPr>
            <a:r>
              <a:rPr lang="en-GB" sz="1400" dirty="0">
                <a:latin typeface="11ufacp,Italic"/>
                <a:ea typeface="84maq,Bold"/>
                <a:cs typeface="11ufacp,Italic"/>
              </a:rPr>
              <a:t>D</a:t>
            </a:r>
            <a:r>
              <a:rPr lang="en-GB" sz="1400" dirty="0">
                <a:effectLst/>
                <a:latin typeface="11ufacp,Italic"/>
                <a:ea typeface="84maq,Bold"/>
                <a:cs typeface="11ufacp,Italic"/>
              </a:rPr>
              <a:t>igital technology for informal learning or following news</a:t>
            </a:r>
            <a:r>
              <a:rPr lang="en-GB" sz="1600" dirty="0">
                <a:solidFill>
                  <a:srgbClr val="002060"/>
                </a:solidFill>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71" name="Down Arrow 70">
            <a:extLst>
              <a:ext uri="{FF2B5EF4-FFF2-40B4-BE49-F238E27FC236}">
                <a16:creationId xmlns:a16="http://schemas.microsoft.com/office/drawing/2014/main" id="{EF266B0B-F4D6-F749-BE70-F89402757C37}"/>
              </a:ext>
            </a:extLst>
          </p:cNvPr>
          <p:cNvSpPr/>
          <p:nvPr/>
        </p:nvSpPr>
        <p:spPr>
          <a:xfrm rot="10800000">
            <a:off x="8060870" y="3824962"/>
            <a:ext cx="209059" cy="104232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own Arrow 71">
            <a:extLst>
              <a:ext uri="{FF2B5EF4-FFF2-40B4-BE49-F238E27FC236}">
                <a16:creationId xmlns:a16="http://schemas.microsoft.com/office/drawing/2014/main" id="{877B674A-9698-9543-BF83-901B638E75DD}"/>
              </a:ext>
            </a:extLst>
          </p:cNvPr>
          <p:cNvSpPr/>
          <p:nvPr/>
        </p:nvSpPr>
        <p:spPr>
          <a:xfrm rot="10800000">
            <a:off x="9335174" y="4152014"/>
            <a:ext cx="184547" cy="730867"/>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Bent Arrow 72">
            <a:extLst>
              <a:ext uri="{FF2B5EF4-FFF2-40B4-BE49-F238E27FC236}">
                <a16:creationId xmlns:a16="http://schemas.microsoft.com/office/drawing/2014/main" id="{7D3E3B19-9F96-D74B-9A5F-4DC34E3CA955}"/>
              </a:ext>
            </a:extLst>
          </p:cNvPr>
          <p:cNvSpPr/>
          <p:nvPr/>
        </p:nvSpPr>
        <p:spPr>
          <a:xfrm rot="16200000" flipV="1">
            <a:off x="6145806" y="1521186"/>
            <a:ext cx="1598806" cy="6736050"/>
          </a:xfrm>
          <a:prstGeom prst="bentArrow">
            <a:avLst>
              <a:gd name="adj1" fmla="val 4143"/>
              <a:gd name="adj2" fmla="val 6757"/>
              <a:gd name="adj3" fmla="val 12636"/>
              <a:gd name="adj4" fmla="val 1622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01487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defTabSz="457200">
              <a:lnSpc>
                <a:spcPct val="100000"/>
              </a:lnSpc>
              <a:spcBef>
                <a:spcPts val="0"/>
              </a:spcBef>
            </a:pPr>
            <a:br>
              <a:rPr lang="en-US" sz="3200" dirty="0"/>
            </a:br>
            <a:br>
              <a:rPr lang="en-US" sz="3200" dirty="0"/>
            </a:br>
            <a:br>
              <a:rPr lang="en-US" sz="3200" dirty="0"/>
            </a:br>
            <a:r>
              <a:rPr lang="en-GB" sz="3200" b="1" spc="0" dirty="0">
                <a:solidFill>
                  <a:srgbClr val="000000"/>
                </a:solidFill>
                <a:latin typeface="Calibri" charset="0"/>
                <a:ea typeface="Calibri" charset="0"/>
                <a:cs typeface="Times New Roman" charset="0"/>
              </a:rPr>
              <a:t> Concluding remarks </a:t>
            </a:r>
            <a:br>
              <a:rPr lang="en-US" sz="3200" dirty="0"/>
            </a:br>
            <a:br>
              <a:rPr lang="en-US" sz="3200" dirty="0"/>
            </a:br>
            <a:br>
              <a:rPr lang="en-US" sz="3200" dirty="0"/>
            </a:br>
            <a:br>
              <a:rPr lang="en-US" sz="3200" dirty="0"/>
            </a:br>
            <a:endParaRPr lang="en-US" sz="3200" dirty="0"/>
          </a:p>
        </p:txBody>
      </p:sp>
      <p:sp>
        <p:nvSpPr>
          <p:cNvPr id="3" name="Content Placeholder 2"/>
          <p:cNvSpPr>
            <a:spLocks noGrp="1"/>
          </p:cNvSpPr>
          <p:nvPr>
            <p:ph idx="1"/>
          </p:nvPr>
        </p:nvSpPr>
        <p:spPr>
          <a:xfrm>
            <a:off x="718930" y="1441312"/>
            <a:ext cx="10515600" cy="4351338"/>
          </a:xfrm>
        </p:spPr>
        <p:txBody>
          <a:bodyPr>
            <a:normAutofit fontScale="85000" lnSpcReduction="20000"/>
          </a:bodyPr>
          <a:lstStyle/>
          <a:p>
            <a:pPr>
              <a:buFont typeface="Courier New" panose="02070309020205020404" pitchFamily="49" charset="0"/>
              <a:buChar char="o"/>
            </a:pPr>
            <a:r>
              <a:rPr lang="en-GB" dirty="0"/>
              <a:t>Individual responsibility is compatible with social and environmental responsibility</a:t>
            </a:r>
          </a:p>
          <a:p>
            <a:pPr>
              <a:buFont typeface="Courier New" panose="02070309020205020404" pitchFamily="49" charset="0"/>
              <a:buChar char="o"/>
            </a:pPr>
            <a:r>
              <a:rPr lang="en-GB" dirty="0"/>
              <a:t>Moreover: taking care for oneself in terms of intentions and behaviour can also encourage greater care for community and environment: being active in one field makes youth more likely to be active in others as well</a:t>
            </a:r>
          </a:p>
          <a:p>
            <a:pPr>
              <a:buFont typeface="Courier New" panose="02070309020205020404" pitchFamily="49" charset="0"/>
              <a:buChar char="o"/>
            </a:pPr>
            <a:r>
              <a:rPr lang="en-GB" i="1" dirty="0"/>
              <a:t>The social order that encourages individuals to take care for themselves can be exploited to encourage taking care for community and environment!</a:t>
            </a:r>
          </a:p>
          <a:p>
            <a:pPr>
              <a:buFont typeface="Courier New" panose="02070309020205020404" pitchFamily="49" charset="0"/>
              <a:buChar char="o"/>
            </a:pPr>
            <a:r>
              <a:rPr lang="en-GB" dirty="0"/>
              <a:t>Digitalisation plays crucial roles in both ways: </a:t>
            </a:r>
          </a:p>
          <a:p>
            <a:pPr lvl="1">
              <a:buFont typeface="Courier New" panose="02070309020205020404" pitchFamily="49" charset="0"/>
              <a:buChar char="o"/>
            </a:pPr>
            <a:r>
              <a:rPr lang="en-GB" dirty="0"/>
              <a:t>Excessive use of communication and entertainment is damaging for </a:t>
            </a:r>
            <a:r>
              <a:rPr lang="en-GB" b="1" dirty="0"/>
              <a:t>individual</a:t>
            </a:r>
            <a:r>
              <a:rPr lang="en-GB" dirty="0"/>
              <a:t> and </a:t>
            </a:r>
            <a:r>
              <a:rPr lang="en-GB" b="1" dirty="0"/>
              <a:t>social</a:t>
            </a:r>
            <a:r>
              <a:rPr lang="en-GB" dirty="0"/>
              <a:t> responsibility</a:t>
            </a:r>
          </a:p>
          <a:p>
            <a:pPr lvl="1">
              <a:buFont typeface="Courier New" panose="02070309020205020404" pitchFamily="49" charset="0"/>
              <a:buChar char="o"/>
            </a:pPr>
            <a:r>
              <a:rPr lang="en-GB" dirty="0"/>
              <a:t>Use for o formal education and work is </a:t>
            </a:r>
            <a:r>
              <a:rPr lang="en-GB" b="1" dirty="0"/>
              <a:t>beneficial for individual responsible intentions and behaviour</a:t>
            </a:r>
          </a:p>
          <a:p>
            <a:pPr lvl="1">
              <a:buFont typeface="Courier New" panose="02070309020205020404" pitchFamily="49" charset="0"/>
              <a:buChar char="o"/>
            </a:pPr>
            <a:r>
              <a:rPr lang="en-GB" dirty="0"/>
              <a:t>Educational and informative use (i.e. going beyond entertainment &amp; formal needs) is also </a:t>
            </a:r>
            <a:r>
              <a:rPr lang="en-GB" b="1" dirty="0"/>
              <a:t>positively linked to socio-environmental responsible behaviour</a:t>
            </a:r>
          </a:p>
          <a:p>
            <a:endParaRPr lang="en-GB" dirty="0"/>
          </a:p>
        </p:txBody>
      </p:sp>
    </p:spTree>
    <p:extLst>
      <p:ext uri="{BB962C8B-B14F-4D97-AF65-F5344CB8AC3E}">
        <p14:creationId xmlns:p14="http://schemas.microsoft.com/office/powerpoint/2010/main" val="622462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728930" y="1345233"/>
            <a:ext cx="6438803" cy="1133215"/>
          </a:xfrm>
        </p:spPr>
        <p:txBody>
          <a:bodyPr>
            <a:normAutofit/>
          </a:bodyPr>
          <a:lstStyle/>
          <a:p>
            <a:r>
              <a:rPr lang="sl-SI" sz="5400" dirty="0"/>
              <a:t>ODGOVORNOST</a:t>
            </a:r>
          </a:p>
        </p:txBody>
      </p:sp>
      <p:sp>
        <p:nvSpPr>
          <p:cNvPr id="3" name="Označba mesta besedila 2"/>
          <p:cNvSpPr>
            <a:spLocks noGrp="1"/>
          </p:cNvSpPr>
          <p:nvPr>
            <p:ph type="body" idx="1"/>
          </p:nvPr>
        </p:nvSpPr>
        <p:spPr>
          <a:xfrm>
            <a:off x="2952140" y="2719099"/>
            <a:ext cx="4953808" cy="664181"/>
          </a:xfrm>
        </p:spPr>
        <p:txBody>
          <a:bodyPr/>
          <a:lstStyle/>
          <a:p>
            <a:r>
              <a:rPr lang="sl-SI" dirty="0"/>
              <a:t>Individualna, družbena in </a:t>
            </a:r>
            <a:r>
              <a:rPr lang="sl-SI" dirty="0" err="1"/>
              <a:t>okoljska</a:t>
            </a:r>
            <a:endParaRPr lang="sl-SI"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850" y="3474721"/>
            <a:ext cx="3726387" cy="2711335"/>
          </a:xfrm>
          <a:prstGeom prst="rect">
            <a:avLst/>
          </a:prstGeom>
        </p:spPr>
      </p:pic>
    </p:spTree>
    <p:extLst>
      <p:ext uri="{BB962C8B-B14F-4D97-AF65-F5344CB8AC3E}">
        <p14:creationId xmlns:p14="http://schemas.microsoft.com/office/powerpoint/2010/main" val="3420619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Delo v skupinah - čas za diskusijo</a:t>
            </a:r>
          </a:p>
        </p:txBody>
      </p:sp>
      <p:sp>
        <p:nvSpPr>
          <p:cNvPr id="3" name="Označba mesta vsebine 2"/>
          <p:cNvSpPr>
            <a:spLocks noGrp="1"/>
          </p:cNvSpPr>
          <p:nvPr>
            <p:ph idx="1"/>
          </p:nvPr>
        </p:nvSpPr>
        <p:spPr>
          <a:xfrm>
            <a:off x="1295402" y="1923803"/>
            <a:ext cx="9601196" cy="3474720"/>
          </a:xfrm>
        </p:spPr>
        <p:txBody>
          <a:bodyPr>
            <a:normAutofit/>
          </a:bodyPr>
          <a:lstStyle/>
          <a:p>
            <a:r>
              <a:rPr lang="sl-SI" sz="2000" dirty="0"/>
              <a:t>Kakšne vrste odgovornosti poznate?</a:t>
            </a:r>
          </a:p>
          <a:p>
            <a:r>
              <a:rPr lang="sl-SI" sz="2000" dirty="0"/>
              <a:t>Kako razumete koncept odgovornosti? Kaj za vas sploh pomeni  (posamezna) odgovornost? Kaj vam predstavlja posamezna odgovornost?</a:t>
            </a:r>
          </a:p>
          <a:p>
            <a:r>
              <a:rPr lang="sl-SI" sz="2000" dirty="0"/>
              <a:t>Kje v vsakdanjem življenju se srečujete z osebno, okoljsko in družbeno odgovornostjo?</a:t>
            </a:r>
          </a:p>
          <a:p>
            <a:r>
              <a:rPr lang="sl-SI" sz="2000" dirty="0"/>
              <a:t>Katera od odgovornosti je za vas najbolj pomembna? Zakaj?</a:t>
            </a:r>
          </a:p>
          <a:p>
            <a:r>
              <a:rPr lang="sl-SI" sz="2000" dirty="0"/>
              <a:t>Katera od odgovornosti je za vas najmanj pomembna? Zakaj?</a:t>
            </a:r>
          </a:p>
        </p:txBody>
      </p:sp>
      <p:pic>
        <p:nvPicPr>
          <p:cNvPr id="4" name="Slika 3"/>
          <p:cNvPicPr>
            <a:picLocks noChangeAspect="1"/>
          </p:cNvPicPr>
          <p:nvPr/>
        </p:nvPicPr>
        <p:blipFill>
          <a:blip r:embed="rId2"/>
          <a:stretch>
            <a:fillRect/>
          </a:stretch>
        </p:blipFill>
        <p:spPr>
          <a:xfrm>
            <a:off x="7537580" y="4142744"/>
            <a:ext cx="3359018" cy="2224805"/>
          </a:xfrm>
          <a:prstGeom prst="rect">
            <a:avLst/>
          </a:prstGeom>
        </p:spPr>
      </p:pic>
    </p:spTree>
    <p:extLst>
      <p:ext uri="{BB962C8B-B14F-4D97-AF65-F5344CB8AC3E}">
        <p14:creationId xmlns:p14="http://schemas.microsoft.com/office/powerpoint/2010/main" val="3651474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955" y="1112984"/>
            <a:ext cx="2875403" cy="461665"/>
          </a:xfrm>
          <a:prstGeom prst="rect">
            <a:avLst/>
          </a:prstGeom>
        </p:spPr>
        <p:txBody>
          <a:bodyPr wrap="none">
            <a:spAutoFit/>
          </a:bodyPr>
          <a:lstStyle/>
          <a:p>
            <a:r>
              <a:rPr lang="en-GB" sz="2400" dirty="0">
                <a:solidFill>
                  <a:srgbClr val="000000"/>
                </a:solidFill>
                <a:latin typeface="Calibri" charset="0"/>
                <a:ea typeface="Calibri" charset="0"/>
                <a:cs typeface="Times New Roman" charset="0"/>
              </a:rPr>
              <a:t>In sociological terms:</a:t>
            </a:r>
            <a:r>
              <a:rPr lang="en-GB" sz="2400" dirty="0"/>
              <a:t> </a:t>
            </a:r>
            <a:endParaRPr lang="en-US" sz="2400" dirty="0"/>
          </a:p>
        </p:txBody>
      </p:sp>
      <p:sp>
        <p:nvSpPr>
          <p:cNvPr id="4" name="Rectangle 3"/>
          <p:cNvSpPr/>
          <p:nvPr/>
        </p:nvSpPr>
        <p:spPr>
          <a:xfrm>
            <a:off x="1016955" y="2347864"/>
            <a:ext cx="10278573" cy="2954655"/>
          </a:xfrm>
          <a:prstGeom prst="rect">
            <a:avLst/>
          </a:prstGeom>
        </p:spPr>
        <p:txBody>
          <a:bodyPr wrap="square">
            <a:spAutoFit/>
          </a:bodyPr>
          <a:lstStyle/>
          <a:p>
            <a:pPr lvl="1" algn="just">
              <a:spcBef>
                <a:spcPts val="1200"/>
              </a:spcBef>
            </a:pPr>
            <a:r>
              <a:rPr lang="en-GB" sz="2200" dirty="0">
                <a:latin typeface="Calibri" charset="0"/>
                <a:ea typeface="Calibri" charset="0"/>
                <a:cs typeface="Times New Roman" charset="0"/>
              </a:rPr>
              <a:t>On a macro level, responsible social functioning refers to the </a:t>
            </a:r>
            <a:r>
              <a:rPr lang="en-GB" sz="2200" b="1" dirty="0">
                <a:latin typeface="Calibri" charset="0"/>
                <a:ea typeface="Calibri" charset="0"/>
                <a:cs typeface="Times New Roman" charset="0"/>
              </a:rPr>
              <a:t>ways of strategic steering of different social subsystems</a:t>
            </a:r>
            <a:r>
              <a:rPr lang="en-GB" sz="2200" dirty="0">
                <a:latin typeface="Calibri" charset="0"/>
                <a:ea typeface="Calibri" charset="0"/>
                <a:cs typeface="Times New Roman" charset="0"/>
              </a:rPr>
              <a:t>. A responsible steering enables subsystems to articulate common goals referring to sustainable development, while providing proper institutional and legal environment for individuals to act.  </a:t>
            </a:r>
          </a:p>
          <a:p>
            <a:pPr lvl="1" algn="just">
              <a:spcBef>
                <a:spcPts val="1200"/>
              </a:spcBef>
            </a:pPr>
            <a:r>
              <a:rPr lang="en-GB" sz="2200" dirty="0">
                <a:latin typeface="Calibri" charset="0"/>
                <a:ea typeface="Calibri" charset="0"/>
                <a:cs typeface="Times New Roman" charset="0"/>
              </a:rPr>
              <a:t>On a micro societal level, the concept refers to a way of functioning that entails </a:t>
            </a:r>
            <a:r>
              <a:rPr lang="en-GB" sz="2200" b="1" dirty="0">
                <a:latin typeface="Calibri" charset="0"/>
                <a:ea typeface="Calibri" charset="0"/>
                <a:cs typeface="Times New Roman" charset="0"/>
              </a:rPr>
              <a:t>individuals’ concerns and actions for achieving common collective goals</a:t>
            </a:r>
            <a:r>
              <a:rPr lang="en-GB" sz="2200" dirty="0">
                <a:latin typeface="Calibri" charset="0"/>
                <a:ea typeface="Calibri" charset="0"/>
                <a:cs typeface="Times New Roman" charset="0"/>
              </a:rPr>
              <a:t>, which provide a long-term stability and well-being of society and contribute to sustainable social and natural environment</a:t>
            </a:r>
            <a:r>
              <a:rPr lang="en-GB" sz="2200" dirty="0">
                <a:solidFill>
                  <a:srgbClr val="0070C0"/>
                </a:solidFill>
                <a:latin typeface="Calibri" charset="0"/>
                <a:ea typeface="Calibri" charset="0"/>
                <a:cs typeface="Times New Roman" charset="0"/>
              </a:rPr>
              <a:t>.</a:t>
            </a:r>
            <a:r>
              <a:rPr lang="en-GB" sz="2200" dirty="0"/>
              <a:t> </a:t>
            </a:r>
            <a:endParaRPr lang="en-US" sz="2200" dirty="0"/>
          </a:p>
        </p:txBody>
      </p:sp>
      <p:sp>
        <p:nvSpPr>
          <p:cNvPr id="5" name="Rectangle 4"/>
          <p:cNvSpPr/>
          <p:nvPr/>
        </p:nvSpPr>
        <p:spPr>
          <a:xfrm>
            <a:off x="4640865" y="5667856"/>
            <a:ext cx="10637163" cy="461665"/>
          </a:xfrm>
          <a:prstGeom prst="rect">
            <a:avLst/>
          </a:prstGeom>
        </p:spPr>
        <p:txBody>
          <a:bodyPr wrap="square">
            <a:spAutoFit/>
          </a:bodyPr>
          <a:lstStyle/>
          <a:p>
            <a:r>
              <a:rPr lang="en-US" sz="1200" dirty="0" err="1">
                <a:latin typeface="Arial" charset="0"/>
              </a:rPr>
              <a:t>Musil</a:t>
            </a:r>
            <a:r>
              <a:rPr lang="en-US" sz="1200" dirty="0">
                <a:latin typeface="Arial" charset="0"/>
              </a:rPr>
              <a:t> and </a:t>
            </a:r>
            <a:r>
              <a:rPr lang="en-US" sz="1200" dirty="0" err="1">
                <a:latin typeface="Arial" charset="0"/>
              </a:rPr>
              <a:t>Lavrič</a:t>
            </a:r>
            <a:r>
              <a:rPr lang="en-US" sz="1200" dirty="0">
                <a:latin typeface="Arial" charset="0"/>
              </a:rPr>
              <a:t>. 2010. Values, sustainable social functioning and visions of the future. Youth 2010. </a:t>
            </a:r>
          </a:p>
          <a:p>
            <a:r>
              <a:rPr lang="en-US" sz="1200" dirty="0">
                <a:latin typeface="Arial" charset="0"/>
              </a:rPr>
              <a:t>Brandon and Lombardi. 2005. Evaluating Sustainable Development. Oxford: Blackwell. </a:t>
            </a:r>
            <a:endParaRPr lang="en-US" sz="1200" dirty="0">
              <a:effectLst/>
              <a:latin typeface="Ari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865" y="511916"/>
            <a:ext cx="2079749" cy="16637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9589" y="511915"/>
            <a:ext cx="2278563" cy="1663800"/>
          </a:xfrm>
          <a:prstGeom prst="rect">
            <a:avLst/>
          </a:prstGeom>
        </p:spPr>
      </p:pic>
    </p:spTree>
    <p:extLst>
      <p:ext uri="{BB962C8B-B14F-4D97-AF65-F5344CB8AC3E}">
        <p14:creationId xmlns:p14="http://schemas.microsoft.com/office/powerpoint/2010/main" val="3453097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38400" y="932330"/>
            <a:ext cx="7389289" cy="4690465"/>
            <a:chOff x="0" y="-19271"/>
            <a:chExt cx="5140395" cy="3720076"/>
          </a:xfrm>
        </p:grpSpPr>
        <p:sp>
          <p:nvSpPr>
            <p:cNvPr id="3" name="Rounded Rectangle 2"/>
            <p:cNvSpPr/>
            <p:nvPr/>
          </p:nvSpPr>
          <p:spPr>
            <a:xfrm>
              <a:off x="343947" y="1258350"/>
              <a:ext cx="4019558" cy="2442455"/>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sl-SI" sz="1400">
                  <a:effectLst/>
                  <a:ea typeface="Calibri" charset="0"/>
                  <a:cs typeface="Times New Roman" charset="0"/>
                </a:rPr>
                <a:t>PERSONALITY</a:t>
              </a:r>
              <a:endParaRPr lang="en-GB" sz="1400">
                <a:effectLst/>
                <a:ea typeface="Calibri" charset="0"/>
                <a:cs typeface="Times New Roman" charset="0"/>
              </a:endParaRPr>
            </a:p>
          </p:txBody>
        </p:sp>
        <p:cxnSp>
          <p:nvCxnSpPr>
            <p:cNvPr id="4" name="Straight Arrow Connector 3"/>
            <p:cNvCxnSpPr/>
            <p:nvPr/>
          </p:nvCxnSpPr>
          <p:spPr>
            <a:xfrm>
              <a:off x="679508" y="1004950"/>
              <a:ext cx="0" cy="22860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399251" y="2172749"/>
              <a:ext cx="0" cy="6858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96954" y="3087149"/>
              <a:ext cx="913766" cy="451485"/>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sl-SI" sz="1400" dirty="0">
                  <a:solidFill>
                    <a:srgbClr val="000000"/>
                  </a:solidFill>
                  <a:effectLst/>
                  <a:ea typeface="Calibri" charset="0"/>
                  <a:cs typeface="Times New Roman" charset="0"/>
                </a:rPr>
                <a:t>Individual Responsibility</a:t>
              </a:r>
              <a:endParaRPr lang="en-GB" sz="1400" dirty="0">
                <a:effectLst/>
                <a:ea typeface="Calibri" charset="0"/>
                <a:cs typeface="Times New Roman" charset="0"/>
              </a:endParaRPr>
            </a:p>
          </p:txBody>
        </p:sp>
        <p:sp>
          <p:nvSpPr>
            <p:cNvPr id="7" name="Rectangle 6"/>
            <p:cNvSpPr/>
            <p:nvPr/>
          </p:nvSpPr>
          <p:spPr>
            <a:xfrm>
              <a:off x="119699" y="-19271"/>
              <a:ext cx="4607562" cy="22127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sl-SI" sz="1400" dirty="0">
                  <a:effectLst/>
                  <a:ea typeface="Calibri" charset="0"/>
                  <a:cs typeface="Times New Roman" charset="0"/>
                </a:rPr>
                <a:t>General Structural-Institutional Environment + General Semantic Environment</a:t>
              </a:r>
              <a:endParaRPr lang="en-GB" sz="1400" dirty="0">
                <a:effectLst/>
                <a:ea typeface="Calibri" charset="0"/>
                <a:cs typeface="Times New Roman" charset="0"/>
              </a:endParaRPr>
            </a:p>
          </p:txBody>
        </p:sp>
        <p:sp>
          <p:nvSpPr>
            <p:cNvPr id="8" name="Rectangle 7"/>
            <p:cNvSpPr/>
            <p:nvPr/>
          </p:nvSpPr>
          <p:spPr>
            <a:xfrm>
              <a:off x="0" y="576090"/>
              <a:ext cx="1485847" cy="459686"/>
            </a:xfrm>
            <a:prstGeom prst="rect">
              <a:avLst/>
            </a:prstGeom>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sl-SI" sz="1400">
                  <a:solidFill>
                    <a:srgbClr val="00B050"/>
                  </a:solidFill>
                  <a:effectLst/>
                  <a:ea typeface="Calibri" charset="0"/>
                  <a:cs typeface="Adobe Arabic" charset="0"/>
                </a:rPr>
                <a:t>Natural: </a:t>
              </a:r>
              <a:r>
                <a:rPr lang="sl-SI" sz="1400">
                  <a:solidFill>
                    <a:srgbClr val="000000"/>
                  </a:solidFill>
                  <a:effectLst/>
                  <a:ea typeface="Calibri" charset="0"/>
                  <a:cs typeface="Adobe Arabic" charset="0"/>
                </a:rPr>
                <a:t>features of living environment</a:t>
              </a:r>
              <a:endParaRPr lang="en-GB" sz="1400">
                <a:effectLst/>
                <a:ea typeface="Calibri" charset="0"/>
                <a:cs typeface="Times New Roman" charset="0"/>
              </a:endParaRPr>
            </a:p>
          </p:txBody>
        </p:sp>
        <p:sp>
          <p:nvSpPr>
            <p:cNvPr id="9" name="Rectangle 8"/>
            <p:cNvSpPr/>
            <p:nvPr/>
          </p:nvSpPr>
          <p:spPr>
            <a:xfrm>
              <a:off x="3204595" y="576090"/>
              <a:ext cx="1711264" cy="459686"/>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endParaRPr lang="sl-SI" sz="1400" dirty="0">
                <a:solidFill>
                  <a:srgbClr val="002060"/>
                </a:solidFill>
                <a:effectLst/>
                <a:ea typeface="Calibri" charset="0"/>
                <a:cs typeface="Times New Roman" charset="0"/>
              </a:endParaRPr>
            </a:p>
            <a:p>
              <a:pPr algn="ctr">
                <a:spcAft>
                  <a:spcPts val="0"/>
                </a:spcAft>
              </a:pPr>
              <a:r>
                <a:rPr lang="sl-SI" sz="1400" dirty="0">
                  <a:solidFill>
                    <a:srgbClr val="002060"/>
                  </a:solidFill>
                  <a:effectLst/>
                  <a:ea typeface="Calibri" charset="0"/>
                  <a:cs typeface="Times New Roman" charset="0"/>
                </a:rPr>
                <a:t>Technological:</a:t>
              </a:r>
              <a:endParaRPr lang="en-GB" sz="1400" dirty="0">
                <a:effectLst/>
                <a:ea typeface="Calibri" charset="0"/>
                <a:cs typeface="Times New Roman" charset="0"/>
              </a:endParaRPr>
            </a:p>
            <a:p>
              <a:pPr algn="ctr">
                <a:spcAft>
                  <a:spcPts val="0"/>
                </a:spcAft>
              </a:pPr>
              <a:r>
                <a:rPr lang="sl-SI" sz="1400" dirty="0">
                  <a:solidFill>
                    <a:srgbClr val="000000"/>
                  </a:solidFill>
                  <a:effectLst/>
                  <a:ea typeface="Calibri" charset="0"/>
                  <a:cs typeface="Times New Roman" charset="0"/>
                </a:rPr>
                <a:t>Use of technology</a:t>
              </a:r>
              <a:endParaRPr lang="en-GB" sz="1400" dirty="0">
                <a:effectLst/>
                <a:ea typeface="Calibri" charset="0"/>
                <a:cs typeface="Times New Roman" charset="0"/>
              </a:endParaRPr>
            </a:p>
            <a:p>
              <a:pPr algn="ctr">
                <a:spcAft>
                  <a:spcPts val="0"/>
                </a:spcAft>
              </a:pPr>
              <a:r>
                <a:rPr lang="sl-SI" sz="1400" dirty="0">
                  <a:solidFill>
                    <a:srgbClr val="002060"/>
                  </a:solidFill>
                  <a:effectLst/>
                  <a:ea typeface="Calibri" charset="0"/>
                  <a:cs typeface="Times New Roman" charset="0"/>
                </a:rPr>
                <a:t> </a:t>
              </a:r>
              <a:endParaRPr lang="en-GB" sz="1400" dirty="0">
                <a:effectLst/>
                <a:ea typeface="Calibri" charset="0"/>
                <a:cs typeface="Times New Roman" charset="0"/>
              </a:endParaRPr>
            </a:p>
          </p:txBody>
        </p:sp>
        <p:sp>
          <p:nvSpPr>
            <p:cNvPr id="10" name="Rectangle 9"/>
            <p:cNvSpPr/>
            <p:nvPr/>
          </p:nvSpPr>
          <p:spPr>
            <a:xfrm>
              <a:off x="1593909" y="576091"/>
              <a:ext cx="1485847" cy="451432"/>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sl-SI" sz="1400">
                  <a:solidFill>
                    <a:srgbClr val="C0504D"/>
                  </a:solidFill>
                  <a:effectLst/>
                  <a:ea typeface="Calibri" charset="0"/>
                  <a:cs typeface="Times New Roman" charset="0"/>
                </a:rPr>
                <a:t>Social:</a:t>
              </a:r>
              <a:endParaRPr lang="en-GB" sz="1400">
                <a:effectLst/>
                <a:ea typeface="Calibri" charset="0"/>
                <a:cs typeface="Times New Roman" charset="0"/>
              </a:endParaRPr>
            </a:p>
            <a:p>
              <a:pPr algn="ctr">
                <a:spcAft>
                  <a:spcPts val="0"/>
                </a:spcAft>
              </a:pPr>
              <a:r>
                <a:rPr lang="sl-SI" sz="1400">
                  <a:solidFill>
                    <a:srgbClr val="000000"/>
                  </a:solidFill>
                  <a:effectLst/>
                  <a:ea typeface="Calibri" charset="0"/>
                  <a:cs typeface="Times New Roman" charset="0"/>
                </a:rPr>
                <a:t>Individual embeddedness</a:t>
              </a:r>
              <a:endParaRPr lang="en-GB" sz="1400">
                <a:effectLst/>
                <a:ea typeface="Calibri" charset="0"/>
                <a:cs typeface="Times New Roman" charset="0"/>
              </a:endParaRPr>
            </a:p>
          </p:txBody>
        </p:sp>
        <p:cxnSp>
          <p:nvCxnSpPr>
            <p:cNvPr id="11" name="Straight Arrow Connector 10"/>
            <p:cNvCxnSpPr/>
            <p:nvPr/>
          </p:nvCxnSpPr>
          <p:spPr>
            <a:xfrm>
              <a:off x="2281806" y="1013338"/>
              <a:ext cx="0" cy="22857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110605" y="1019374"/>
              <a:ext cx="0" cy="228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70451" y="1719743"/>
              <a:ext cx="1370916" cy="457147"/>
            </a:xfrm>
            <a:prstGeom prst="ellipse">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sl-SI" sz="1400">
                  <a:effectLst/>
                  <a:ea typeface="Calibri" charset="0"/>
                  <a:cs typeface="Times New Roman" charset="0"/>
                </a:rPr>
                <a:t>Consciousness</a:t>
              </a:r>
              <a:endParaRPr lang="en-GB" sz="1400">
                <a:effectLst/>
                <a:ea typeface="Calibri" charset="0"/>
                <a:cs typeface="Times New Roman" charset="0"/>
              </a:endParaRPr>
            </a:p>
          </p:txBody>
        </p:sp>
        <p:sp>
          <p:nvSpPr>
            <p:cNvPr id="14" name="Oval 13"/>
            <p:cNvSpPr/>
            <p:nvPr/>
          </p:nvSpPr>
          <p:spPr>
            <a:xfrm>
              <a:off x="1719743" y="1719743"/>
              <a:ext cx="1374727" cy="457147"/>
            </a:xfrm>
            <a:prstGeom prst="ellipse">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sl-SI" sz="1400">
                  <a:effectLst/>
                  <a:ea typeface="Calibri" charset="0"/>
                  <a:cs typeface="Times New Roman" charset="0"/>
                </a:rPr>
                <a:t>Intentions</a:t>
              </a:r>
              <a:endParaRPr lang="en-GB" sz="1400">
                <a:effectLst/>
                <a:ea typeface="Calibri" charset="0"/>
                <a:cs typeface="Times New Roman" charset="0"/>
              </a:endParaRPr>
            </a:p>
          </p:txBody>
        </p:sp>
        <p:sp>
          <p:nvSpPr>
            <p:cNvPr id="15" name="Oval 14"/>
            <p:cNvSpPr/>
            <p:nvPr/>
          </p:nvSpPr>
          <p:spPr>
            <a:xfrm>
              <a:off x="2852257" y="1711354"/>
              <a:ext cx="1374727" cy="457147"/>
            </a:xfrm>
            <a:prstGeom prst="ellipse">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sl-SI" sz="1400">
                  <a:effectLst/>
                  <a:ea typeface="Calibri" charset="0"/>
                  <a:cs typeface="Times New Roman" charset="0"/>
                </a:rPr>
                <a:t>Behaviour</a:t>
              </a:r>
              <a:endParaRPr lang="en-GB" sz="1400">
                <a:effectLst/>
                <a:ea typeface="Calibri" charset="0"/>
                <a:cs typeface="Times New Roman" charset="0"/>
              </a:endParaRPr>
            </a:p>
          </p:txBody>
        </p:sp>
        <p:sp>
          <p:nvSpPr>
            <p:cNvPr id="16" name="Rectangle 15"/>
            <p:cNvSpPr/>
            <p:nvPr/>
          </p:nvSpPr>
          <p:spPr>
            <a:xfrm>
              <a:off x="2860646" y="3087149"/>
              <a:ext cx="1027394" cy="459686"/>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sl-SI" sz="1400">
                  <a:solidFill>
                    <a:srgbClr val="000000"/>
                  </a:solidFill>
                  <a:effectLst/>
                  <a:ea typeface="Calibri" charset="0"/>
                  <a:cs typeface="Adobe Arabic" charset="0"/>
                </a:rPr>
                <a:t>Environmental Responsibility</a:t>
              </a:r>
              <a:endParaRPr lang="en-GB" sz="1400">
                <a:effectLst/>
                <a:ea typeface="Calibri" charset="0"/>
                <a:cs typeface="Times New Roman" charset="0"/>
              </a:endParaRPr>
            </a:p>
          </p:txBody>
        </p:sp>
        <p:sp>
          <p:nvSpPr>
            <p:cNvPr id="17" name="Rectangle 16"/>
            <p:cNvSpPr/>
            <p:nvPr/>
          </p:nvSpPr>
          <p:spPr>
            <a:xfrm>
              <a:off x="1828801" y="3087149"/>
              <a:ext cx="918812" cy="451432"/>
            </a:xfrm>
            <a:prstGeom prst="rect">
              <a:avLst/>
            </a:prstGeom>
            <a:gradFill>
              <a:gsLst>
                <a:gs pos="45990">
                  <a:srgbClr val="C7CDC1"/>
                </a:gs>
                <a:gs pos="0">
                  <a:schemeClr val="accent6">
                    <a:tint val="65000"/>
                    <a:shade val="92000"/>
                    <a:satMod val="130000"/>
                  </a:schemeClr>
                </a:gs>
                <a:gs pos="45000">
                  <a:schemeClr val="accent6">
                    <a:tint val="60000"/>
                    <a:shade val="99000"/>
                    <a:satMod val="120000"/>
                  </a:schemeClr>
                </a:gs>
                <a:gs pos="100000">
                  <a:schemeClr val="accent6">
                    <a:tint val="55000"/>
                    <a:satMod val="140000"/>
                  </a:schemeClr>
                </a:gs>
              </a:gsLst>
            </a:grad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sl-SI" sz="1400" dirty="0">
                  <a:solidFill>
                    <a:srgbClr val="000000"/>
                  </a:solidFill>
                  <a:effectLst/>
                  <a:ea typeface="Calibri" charset="0"/>
                  <a:cs typeface="Times New Roman" charset="0"/>
                </a:rPr>
                <a:t>Social Responsibility</a:t>
              </a:r>
              <a:endParaRPr lang="en-GB" sz="1400" dirty="0">
                <a:effectLst/>
                <a:ea typeface="Calibri" charset="0"/>
                <a:cs typeface="Times New Roman" charset="0"/>
              </a:endParaRPr>
            </a:p>
          </p:txBody>
        </p:sp>
        <p:sp>
          <p:nvSpPr>
            <p:cNvPr id="18" name="U-Turn Arrow 17"/>
            <p:cNvSpPr/>
            <p:nvPr/>
          </p:nvSpPr>
          <p:spPr>
            <a:xfrm flipV="1">
              <a:off x="1491813" y="2172747"/>
              <a:ext cx="789390" cy="224764"/>
            </a:xfrm>
            <a:prstGeom prst="uturnArrow">
              <a:avLst>
                <a:gd name="adj1" fmla="val 25000"/>
                <a:gd name="adj2" fmla="val 25000"/>
                <a:gd name="adj3" fmla="val 25000"/>
                <a:gd name="adj4" fmla="val 43750"/>
                <a:gd name="adj5" fmla="val 100000"/>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400"/>
            </a:p>
          </p:txBody>
        </p:sp>
        <p:sp>
          <p:nvSpPr>
            <p:cNvPr id="19" name="U-Turn Arrow 18"/>
            <p:cNvSpPr/>
            <p:nvPr/>
          </p:nvSpPr>
          <p:spPr>
            <a:xfrm rot="16200000" flipV="1">
              <a:off x="3948942" y="761479"/>
              <a:ext cx="1969772" cy="413135"/>
            </a:xfrm>
            <a:prstGeom prst="uturnArrow">
              <a:avLst>
                <a:gd name="adj1" fmla="val 11056"/>
                <a:gd name="adj2" fmla="val 25000"/>
                <a:gd name="adj3" fmla="val 25000"/>
                <a:gd name="adj4" fmla="val 20414"/>
                <a:gd name="adj5" fmla="val 75000"/>
              </a:avLst>
            </a:prstGeom>
            <a:pattFill prst="pct10">
              <a:fgClr>
                <a:schemeClr val="bg1">
                  <a:lumMod val="50000"/>
                </a:schemeClr>
              </a:fgClr>
              <a:bgClr>
                <a:schemeClr val="bg1"/>
              </a:bgClr>
            </a:patt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400"/>
            </a:p>
          </p:txBody>
        </p:sp>
        <p:sp>
          <p:nvSpPr>
            <p:cNvPr id="20" name="U-Turn Arrow 19"/>
            <p:cNvSpPr/>
            <p:nvPr/>
          </p:nvSpPr>
          <p:spPr>
            <a:xfrm flipV="1">
              <a:off x="2743200" y="2148602"/>
              <a:ext cx="571480" cy="224764"/>
            </a:xfrm>
            <a:prstGeom prst="uturnArrow">
              <a:avLst>
                <a:gd name="adj1" fmla="val 25000"/>
                <a:gd name="adj2" fmla="val 25000"/>
                <a:gd name="adj3" fmla="val 25000"/>
                <a:gd name="adj4" fmla="val 43750"/>
                <a:gd name="adj5" fmla="val 100000"/>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400"/>
            </a:p>
          </p:txBody>
        </p:sp>
        <p:sp>
          <p:nvSpPr>
            <p:cNvPr id="21" name="Down Arrow Callout 20"/>
            <p:cNvSpPr/>
            <p:nvPr/>
          </p:nvSpPr>
          <p:spPr>
            <a:xfrm>
              <a:off x="109058" y="2860647"/>
              <a:ext cx="4575014" cy="113652"/>
            </a:xfrm>
            <a:prstGeom prst="downArrowCallout">
              <a:avLst>
                <a:gd name="adj1" fmla="val 32900"/>
                <a:gd name="adj2" fmla="val 36324"/>
                <a:gd name="adj3" fmla="val 47141"/>
                <a:gd name="adj4" fmla="val 4593"/>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400"/>
            </a:p>
          </p:txBody>
        </p:sp>
        <p:cxnSp>
          <p:nvCxnSpPr>
            <p:cNvPr id="22" name="Straight Connector 21"/>
            <p:cNvCxnSpPr/>
            <p:nvPr/>
          </p:nvCxnSpPr>
          <p:spPr>
            <a:xfrm>
              <a:off x="1140903" y="2172749"/>
              <a:ext cx="3198" cy="687211"/>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3540155" y="2172749"/>
              <a:ext cx="0" cy="6857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rot="16200000">
              <a:off x="1357773" y="1987052"/>
              <a:ext cx="1050785" cy="408077"/>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sl-SI" sz="1400">
                  <a:solidFill>
                    <a:srgbClr val="000000"/>
                  </a:solidFill>
                  <a:effectLst/>
                  <a:ea typeface="Calibri" charset="0"/>
                  <a:cs typeface="Times New Roman" charset="0"/>
                </a:rPr>
                <a:t>Personal reflexivity</a:t>
              </a:r>
              <a:endParaRPr lang="en-GB" sz="1400">
                <a:effectLst/>
                <a:ea typeface="Calibri" charset="0"/>
                <a:cs typeface="Times New Roman" charset="0"/>
              </a:endParaRPr>
            </a:p>
          </p:txBody>
        </p:sp>
        <p:sp>
          <p:nvSpPr>
            <p:cNvPr id="25" name="Rounded Rectangle 24"/>
            <p:cNvSpPr/>
            <p:nvPr/>
          </p:nvSpPr>
          <p:spPr>
            <a:xfrm>
              <a:off x="3967152" y="1710817"/>
              <a:ext cx="681331" cy="461591"/>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sl-SI" sz="1400">
                  <a:solidFill>
                    <a:srgbClr val="000000"/>
                  </a:solidFill>
                  <a:effectLst/>
                  <a:ea typeface="Calibri" charset="0"/>
                  <a:cs typeface="Times New Roman" charset="0"/>
                </a:rPr>
                <a:t>Relational reflexivity</a:t>
              </a:r>
              <a:endParaRPr lang="en-GB" sz="1400">
                <a:effectLst/>
                <a:ea typeface="Calibri" charset="0"/>
                <a:cs typeface="Times New Roman" charset="0"/>
              </a:endParaRPr>
            </a:p>
          </p:txBody>
        </p:sp>
        <p:sp>
          <p:nvSpPr>
            <p:cNvPr id="26" name="Rounded Rectangle 25"/>
            <p:cNvSpPr/>
            <p:nvPr/>
          </p:nvSpPr>
          <p:spPr>
            <a:xfrm>
              <a:off x="2544731" y="2497373"/>
              <a:ext cx="848761" cy="32825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sl-SI" sz="1200">
                  <a:effectLst/>
                  <a:ea typeface="Calibri" charset="0"/>
                  <a:cs typeface="Times New Roman" charset="0"/>
                </a:rPr>
                <a:t>Perceived behavior control</a:t>
              </a:r>
              <a:endParaRPr lang="en-GB" sz="1200">
                <a:effectLst/>
                <a:ea typeface="Calibri" charset="0"/>
                <a:cs typeface="Times New Roman" charset="0"/>
              </a:endParaRPr>
            </a:p>
          </p:txBody>
        </p:sp>
      </p:grpSp>
      <p:sp>
        <p:nvSpPr>
          <p:cNvPr id="27" name="Rectangle 26"/>
          <p:cNvSpPr/>
          <p:nvPr/>
        </p:nvSpPr>
        <p:spPr>
          <a:xfrm>
            <a:off x="3046811" y="244821"/>
            <a:ext cx="4567918" cy="523220"/>
          </a:xfrm>
          <a:prstGeom prst="rect">
            <a:avLst/>
          </a:prstGeom>
        </p:spPr>
        <p:txBody>
          <a:bodyPr wrap="none">
            <a:spAutoFit/>
          </a:bodyPr>
          <a:lstStyle/>
          <a:p>
            <a:pPr algn="ctr">
              <a:spcAft>
                <a:spcPts val="0"/>
              </a:spcAft>
            </a:pPr>
            <a:r>
              <a:rPr lang="en-US" sz="2800" dirty="0" err="1"/>
              <a:t>Kako</a:t>
            </a:r>
            <a:r>
              <a:rPr lang="en-US" sz="2800" dirty="0"/>
              <a:t> </a:t>
            </a:r>
            <a:r>
              <a:rPr lang="en-US" sz="2800" dirty="0" err="1"/>
              <a:t>raziskovati</a:t>
            </a:r>
            <a:r>
              <a:rPr lang="en-US" sz="2800" dirty="0"/>
              <a:t> </a:t>
            </a:r>
            <a:r>
              <a:rPr lang="en-US" sz="2800" dirty="0" err="1"/>
              <a:t>odgovornost</a:t>
            </a:r>
            <a:r>
              <a:rPr lang="en-US" sz="2800" dirty="0"/>
              <a:t>?</a:t>
            </a:r>
            <a:endParaRPr lang="en-GB" sz="2800" b="1" dirty="0">
              <a:effectLst/>
              <a:latin typeface="Calibri" charset="0"/>
              <a:ea typeface="Calibri" charset="0"/>
              <a:cs typeface="Times New Roman" charset="0"/>
            </a:endParaRPr>
          </a:p>
        </p:txBody>
      </p:sp>
      <p:sp>
        <p:nvSpPr>
          <p:cNvPr id="28" name="Rectangle 27"/>
          <p:cNvSpPr/>
          <p:nvPr/>
        </p:nvSpPr>
        <p:spPr>
          <a:xfrm>
            <a:off x="304801" y="5775531"/>
            <a:ext cx="11887199" cy="553998"/>
          </a:xfrm>
          <a:prstGeom prst="rect">
            <a:avLst/>
          </a:prstGeom>
        </p:spPr>
        <p:txBody>
          <a:bodyPr wrap="square">
            <a:spAutoFit/>
          </a:bodyPr>
          <a:lstStyle/>
          <a:p>
            <a:r>
              <a:rPr lang="en-US" sz="1000" dirty="0" err="1"/>
              <a:t>Haanpää</a:t>
            </a:r>
            <a:r>
              <a:rPr lang="en-US" sz="1000" dirty="0"/>
              <a:t> Leena. 2017. Youth environmental consciousness in Europe: The influence of psychosocial factors on pro-environmental </a:t>
            </a:r>
            <a:r>
              <a:rPr lang="en-US" sz="1000" dirty="0" err="1"/>
              <a:t>behaviour</a:t>
            </a:r>
            <a:r>
              <a:rPr lang="en-US" sz="1000" dirty="0"/>
              <a:t>. Green European. Routledge </a:t>
            </a:r>
          </a:p>
          <a:p>
            <a:r>
              <a:rPr lang="en-US" sz="1000" dirty="0" err="1"/>
              <a:t>Ajzen</a:t>
            </a:r>
            <a:r>
              <a:rPr lang="en-US" sz="1000" dirty="0"/>
              <a:t>, </a:t>
            </a:r>
            <a:r>
              <a:rPr lang="en-US" sz="1000" dirty="0" err="1"/>
              <a:t>Icek</a:t>
            </a:r>
            <a:r>
              <a:rPr lang="en-US" sz="1000" dirty="0"/>
              <a:t>. 1991. The Theory of planes </a:t>
            </a:r>
            <a:r>
              <a:rPr lang="en-US" sz="1000" dirty="0" err="1"/>
              <a:t>behaviour</a:t>
            </a:r>
            <a:r>
              <a:rPr lang="en-US" sz="1000" dirty="0"/>
              <a:t>. Organizational Behavior and Human Decision Process. 50(2): 179-211 </a:t>
            </a:r>
          </a:p>
          <a:p>
            <a:r>
              <a:rPr lang="en-US" sz="1000" dirty="0" err="1"/>
              <a:t>Eliam</a:t>
            </a:r>
            <a:r>
              <a:rPr lang="en-US" sz="1000" dirty="0"/>
              <a:t> and Trop 2012. Environmental Attitudes and Environmental Behavior. Sustainability 4(9) </a:t>
            </a:r>
          </a:p>
        </p:txBody>
      </p:sp>
      <p:sp>
        <p:nvSpPr>
          <p:cNvPr id="29" name="Rectangle 28">
            <a:extLst>
              <a:ext uri="{FF2B5EF4-FFF2-40B4-BE49-F238E27FC236}">
                <a16:creationId xmlns:a16="http://schemas.microsoft.com/office/drawing/2014/main" id="{1D66337D-993B-6145-A243-0B232AB25028}"/>
              </a:ext>
            </a:extLst>
          </p:cNvPr>
          <p:cNvSpPr>
            <a:spLocks noChangeArrowheads="1"/>
          </p:cNvSpPr>
          <p:nvPr/>
        </p:nvSpPr>
        <p:spPr bwMode="auto">
          <a:xfrm>
            <a:off x="6538503" y="4839074"/>
            <a:ext cx="1476872" cy="589427"/>
          </a:xfrm>
          <a:prstGeom prst="rect">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Environmental responsibility</a:t>
            </a:r>
            <a:endParaRPr lang="en-US" sz="2400" dirty="0">
              <a:effectLst/>
              <a:latin typeface="Times New Roman" panose="02020603050405020304" pitchFamily="18" charset="0"/>
              <a:ea typeface="Calibri" panose="020F0502020204030204" pitchFamily="34" charset="0"/>
            </a:endParaRPr>
          </a:p>
        </p:txBody>
      </p:sp>
      <p:sp>
        <p:nvSpPr>
          <p:cNvPr id="30" name="Rectangle 29">
            <a:extLst>
              <a:ext uri="{FF2B5EF4-FFF2-40B4-BE49-F238E27FC236}">
                <a16:creationId xmlns:a16="http://schemas.microsoft.com/office/drawing/2014/main" id="{63BD06CA-0A87-B24F-8DEA-19BEC01B009E}"/>
              </a:ext>
            </a:extLst>
          </p:cNvPr>
          <p:cNvSpPr>
            <a:spLocks noChangeArrowheads="1"/>
          </p:cNvSpPr>
          <p:nvPr/>
        </p:nvSpPr>
        <p:spPr bwMode="auto">
          <a:xfrm>
            <a:off x="5067291" y="4845309"/>
            <a:ext cx="1313534" cy="605154"/>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responsibility</a:t>
            </a:r>
            <a:endParaRPr lang="en-US" sz="2400" dirty="0">
              <a:effectLst/>
              <a:latin typeface="Times New Roman" panose="02020603050405020304" pitchFamily="18" charset="0"/>
              <a:ea typeface="Calibri" panose="020F0502020204030204" pitchFamily="34" charset="0"/>
            </a:endParaRPr>
          </a:p>
        </p:txBody>
      </p:sp>
      <p:sp>
        <p:nvSpPr>
          <p:cNvPr id="31" name="Rectangle 30">
            <a:extLst>
              <a:ext uri="{FF2B5EF4-FFF2-40B4-BE49-F238E27FC236}">
                <a16:creationId xmlns:a16="http://schemas.microsoft.com/office/drawing/2014/main" id="{D1E4D3DF-15C7-AF4E-AAF4-D4BE5208EA43}"/>
              </a:ext>
            </a:extLst>
          </p:cNvPr>
          <p:cNvSpPr>
            <a:spLocks noChangeArrowheads="1"/>
          </p:cNvSpPr>
          <p:nvPr/>
        </p:nvSpPr>
        <p:spPr bwMode="auto">
          <a:xfrm>
            <a:off x="3584016" y="4839074"/>
            <a:ext cx="1313533" cy="569190"/>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en-GB" sz="1400">
                <a:effectLst/>
                <a:latin typeface="11ufacp,Italic"/>
                <a:ea typeface="84maq,Bold"/>
                <a:cs typeface="11ufacp,Italic"/>
              </a:rPr>
              <a:t>Individual responsibility</a:t>
            </a:r>
            <a:endParaRPr lang="en-US" sz="2400">
              <a:effectLst/>
              <a:latin typeface="Times New Roman" panose="02020603050405020304" pitchFamily="18" charset="0"/>
              <a:ea typeface="Calibri" panose="020F0502020204030204" pitchFamily="34" charset="0"/>
            </a:endParaRPr>
          </a:p>
        </p:txBody>
      </p:sp>
      <p:sp>
        <p:nvSpPr>
          <p:cNvPr id="32" name="Rectangle 31">
            <a:extLst>
              <a:ext uri="{FF2B5EF4-FFF2-40B4-BE49-F238E27FC236}">
                <a16:creationId xmlns:a16="http://schemas.microsoft.com/office/drawing/2014/main" id="{1279B3EB-FBE1-FC46-A405-132EFD415030}"/>
              </a:ext>
            </a:extLst>
          </p:cNvPr>
          <p:cNvSpPr>
            <a:spLocks noChangeArrowheads="1"/>
          </p:cNvSpPr>
          <p:nvPr/>
        </p:nvSpPr>
        <p:spPr bwMode="auto">
          <a:xfrm>
            <a:off x="2453546" y="1698295"/>
            <a:ext cx="2135896" cy="543613"/>
          </a:xfrm>
          <a:prstGeom prst="rect">
            <a:avLst/>
          </a:prstGeom>
          <a:solidFill>
            <a:srgbClr val="FFFFFF"/>
          </a:solidFill>
          <a:ln w="25400">
            <a:solidFill>
              <a:srgbClr val="9BBB59"/>
            </a:solidFill>
            <a:miter lim="800000"/>
            <a:headEnd/>
            <a:tailEnd/>
          </a:ln>
        </p:spPr>
        <p:txBody>
          <a:bodyPr rot="0" vert="horz" wrap="square" lIns="91440" tIns="45720" rIns="91440" bIns="45720" anchor="ctr" anchorCtr="0" upright="1">
            <a:noAutofit/>
          </a:bodyPr>
          <a:lstStyle/>
          <a:p>
            <a:pPr algn="ctr">
              <a:spcAft>
                <a:spcPts val="0"/>
              </a:spcAft>
            </a:pPr>
            <a:r>
              <a:rPr lang="en-GB" sz="1400">
                <a:effectLst/>
                <a:latin typeface="11ufacp,Italic"/>
                <a:ea typeface="84maq,Bold"/>
                <a:cs typeface="11ufacp,Italic"/>
              </a:rPr>
              <a:t>Natural: features of living environment</a:t>
            </a:r>
            <a:endParaRPr lang="en-US" sz="2400">
              <a:effectLst/>
              <a:latin typeface="Times New Roman" panose="02020603050405020304" pitchFamily="18" charset="0"/>
              <a:ea typeface="Calibri" panose="020F0502020204030204" pitchFamily="34" charset="0"/>
            </a:endParaRPr>
          </a:p>
        </p:txBody>
      </p:sp>
      <p:sp>
        <p:nvSpPr>
          <p:cNvPr id="33" name="Rectangle 32">
            <a:extLst>
              <a:ext uri="{FF2B5EF4-FFF2-40B4-BE49-F238E27FC236}">
                <a16:creationId xmlns:a16="http://schemas.microsoft.com/office/drawing/2014/main" id="{1401D194-40E8-7E40-9113-844D9713F3AC}"/>
              </a:ext>
            </a:extLst>
          </p:cNvPr>
          <p:cNvSpPr>
            <a:spLocks noChangeArrowheads="1"/>
          </p:cNvSpPr>
          <p:nvPr/>
        </p:nvSpPr>
        <p:spPr bwMode="auto">
          <a:xfrm>
            <a:off x="4744779" y="1702910"/>
            <a:ext cx="2135895" cy="559264"/>
          </a:xfrm>
          <a:prstGeom prst="rect">
            <a:avLst/>
          </a:prstGeom>
          <a:solidFill>
            <a:srgbClr val="FFFFFF"/>
          </a:solidFill>
          <a:ln w="25400">
            <a:solidFill>
              <a:srgbClr val="F79646"/>
            </a:solidFill>
            <a:miter lim="800000"/>
            <a:headEnd/>
            <a:tailEnd/>
          </a:ln>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Social: Individual embeddedness </a:t>
            </a:r>
            <a:endParaRPr lang="en-US" sz="2400" dirty="0">
              <a:effectLst/>
              <a:latin typeface="Times New Roman" panose="02020603050405020304" pitchFamily="18" charset="0"/>
              <a:ea typeface="Calibri" panose="020F0502020204030204" pitchFamily="34" charset="0"/>
            </a:endParaRPr>
          </a:p>
        </p:txBody>
      </p:sp>
      <p:sp>
        <p:nvSpPr>
          <p:cNvPr id="34" name="Rectangle 33">
            <a:extLst>
              <a:ext uri="{FF2B5EF4-FFF2-40B4-BE49-F238E27FC236}">
                <a16:creationId xmlns:a16="http://schemas.microsoft.com/office/drawing/2014/main" id="{D00932D3-7C8C-8246-8D13-19D14AC3572E}"/>
              </a:ext>
            </a:extLst>
          </p:cNvPr>
          <p:cNvSpPr>
            <a:spLocks noChangeArrowheads="1"/>
          </p:cNvSpPr>
          <p:nvPr/>
        </p:nvSpPr>
        <p:spPr bwMode="auto">
          <a:xfrm>
            <a:off x="7054387" y="1698295"/>
            <a:ext cx="2459927" cy="574285"/>
          </a:xfrm>
          <a:prstGeom prst="rect">
            <a:avLst/>
          </a:prstGeom>
          <a:solidFill>
            <a:srgbClr val="FFFFFF"/>
          </a:solidFill>
          <a:ln w="25400">
            <a:solidFill>
              <a:srgbClr val="002060"/>
            </a:solidFill>
            <a:miter lim="800000"/>
            <a:headEnd/>
            <a:tailEnd/>
          </a:ln>
        </p:spPr>
        <p:txBody>
          <a:bodyPr rot="0" vert="horz" wrap="square" lIns="91440" tIns="45720" rIns="91440" bIns="45720" anchor="ctr" anchorCtr="0" upright="1">
            <a:noAutofit/>
          </a:bodyPr>
          <a:lstStyle/>
          <a:p>
            <a:pPr algn="ctr">
              <a:spcAft>
                <a:spcPts val="0"/>
              </a:spcAft>
            </a:pPr>
            <a:r>
              <a:rPr lang="en-GB" sz="1400" dirty="0">
                <a:effectLst/>
                <a:latin typeface="11ufacp,Italic"/>
                <a:ea typeface="84maq,Bold"/>
                <a:cs typeface="11ufacp,Italic"/>
              </a:rPr>
              <a:t>Technological: Use of technology </a:t>
            </a:r>
            <a:r>
              <a:rPr lang="en-GB" sz="1600" dirty="0">
                <a:solidFill>
                  <a:srgbClr val="002060"/>
                </a:solidFill>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99495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3600" b="1" dirty="0"/>
              <a:t>Vpliv treh sistemskih okolij...</a:t>
            </a:r>
          </a:p>
        </p:txBody>
      </p:sp>
      <p:sp>
        <p:nvSpPr>
          <p:cNvPr id="3" name="Content Placeholder 2"/>
          <p:cNvSpPr>
            <a:spLocks noGrp="1"/>
          </p:cNvSpPr>
          <p:nvPr>
            <p:ph idx="1"/>
          </p:nvPr>
        </p:nvSpPr>
        <p:spPr>
          <a:xfrm>
            <a:off x="838200" y="1690688"/>
            <a:ext cx="10515600" cy="4486275"/>
          </a:xfrm>
        </p:spPr>
        <p:txBody>
          <a:bodyPr>
            <a:normAutofit/>
          </a:bodyPr>
          <a:lstStyle/>
          <a:p>
            <a:pPr algn="just"/>
            <a:r>
              <a:rPr lang="sl-SI" sz="2400" dirty="0"/>
              <a:t>posameznikove pozicije v družbeni strukturi (starost, spol, tip izobrazbe, dohodek in izobrazba staršev, splošni vrednotni sistem)</a:t>
            </a:r>
            <a:endParaRPr lang="en-GB" sz="2400" dirty="0"/>
          </a:p>
          <a:p>
            <a:pPr algn="just"/>
            <a:r>
              <a:rPr lang="sl-SI" sz="2400" dirty="0"/>
              <a:t>značilnosti življenjskega okolja (urbano/suburbano/ruralno; bližina trgovinskih industrijskih središč/ parkovnih in gozdnatih področij; gosto naseljeno/redko naseljeno, degradacija okolja) </a:t>
            </a:r>
            <a:endParaRPr lang="en-GB" sz="2400" dirty="0"/>
          </a:p>
          <a:p>
            <a:pPr algn="just"/>
            <a:r>
              <a:rPr lang="sl-SI" sz="2400" dirty="0"/>
              <a:t>uporabe tehnologije (znanje in uporaba IKT). </a:t>
            </a:r>
            <a:endParaRPr lang="en-GB" sz="2400" dirty="0"/>
          </a:p>
        </p:txBody>
      </p:sp>
    </p:spTree>
    <p:extLst>
      <p:ext uri="{BB962C8B-B14F-4D97-AF65-F5344CB8AC3E}">
        <p14:creationId xmlns:p14="http://schemas.microsoft.com/office/powerpoint/2010/main" val="342267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Kvantitativno</a:t>
            </a:r>
            <a:r>
              <a:rPr lang="mr-IN" b="1" dirty="0"/>
              <a:t>…</a:t>
            </a:r>
            <a:endParaRPr lang="en-US" b="1" dirty="0"/>
          </a:p>
        </p:txBody>
      </p:sp>
      <p:sp>
        <p:nvSpPr>
          <p:cNvPr id="3" name="Content Placeholder 2"/>
          <p:cNvSpPr>
            <a:spLocks noGrp="1"/>
          </p:cNvSpPr>
          <p:nvPr>
            <p:ph idx="1"/>
          </p:nvPr>
        </p:nvSpPr>
        <p:spPr/>
        <p:txBody>
          <a:bodyPr>
            <a:normAutofit fontScale="85000" lnSpcReduction="20000"/>
          </a:bodyPr>
          <a:lstStyle/>
          <a:p>
            <a:pPr lvl="0"/>
            <a:r>
              <a:rPr lang="sl-SI" dirty="0"/>
              <a:t>Individualne odgovornosti, ki se nanašajo na vrednote, percepcije in odnose </a:t>
            </a:r>
          </a:p>
          <a:p>
            <a:pPr lvl="1"/>
            <a:r>
              <a:rPr lang="sl-SI" dirty="0"/>
              <a:t>(delovna etika, odnos do izobrazbe in kariere, osebna neodvisnost), namere (pripravljenost na nadaljnje izobraževanje, prevzeti odgovornost za svoje življenje, razmere vezane na pridobivanje službe, ko bo ta dostopna), vedenje (dejanske prakse vezane na posameznikovo izobraževanje, kariero, neodvisnost); </a:t>
            </a:r>
            <a:endParaRPr lang="en-GB" sz="3600" dirty="0"/>
          </a:p>
          <a:p>
            <a:pPr lvl="0"/>
            <a:r>
              <a:rPr lang="sl-SI" dirty="0"/>
              <a:t>Družbene odgovornosti, ki se nanašajo na vrednote, percepcije in odnose </a:t>
            </a:r>
          </a:p>
          <a:p>
            <a:pPr lvl="1"/>
            <a:r>
              <a:rPr lang="sl-SI" dirty="0"/>
              <a:t>(odnos do družbene neenakosti, medgeneracijske solidarnosti, marginaliziranih skupin), namere (pripravljenost trošiti  denar, čas in druge vire z namenom zagotoviti družbeno enakost, medgeneracijsko solidarnost in vključenost marginaliziranih skupin, vedenje (dejanske prakse vezane na preprečevanje družbene neenakosti, diskriminacije);</a:t>
            </a:r>
            <a:endParaRPr lang="en-GB" sz="3600" dirty="0"/>
          </a:p>
          <a:p>
            <a:pPr lvl="0"/>
            <a:r>
              <a:rPr lang="sl-SI" dirty="0"/>
              <a:t>Okoljske odgovornosti, ki se nanašajo na vrednote, percepcije in odnose </a:t>
            </a:r>
          </a:p>
          <a:p>
            <a:pPr lvl="1"/>
            <a:r>
              <a:rPr lang="sl-SI" dirty="0"/>
              <a:t>(splošne okoljske vrednote, ki temeljijo na novi okoljski paradigmi in specifični odnosi do vode, odpadkov, mobilnosti), namere (pripravljenost zapraviti denar, čas in druge vire z namenom zagotoviti trajnostni razvoj), vedenje (dejanske prakse, vezane na ekološko vedenje, kot na primer recikliranje, poraba hrane, način prevoza).</a:t>
            </a:r>
            <a:endParaRPr lang="en-GB" sz="3600" dirty="0"/>
          </a:p>
          <a:p>
            <a:endParaRPr lang="en-US" dirty="0"/>
          </a:p>
        </p:txBody>
      </p:sp>
    </p:spTree>
    <p:extLst>
      <p:ext uri="{BB962C8B-B14F-4D97-AF65-F5344CB8AC3E}">
        <p14:creationId xmlns:p14="http://schemas.microsoft.com/office/powerpoint/2010/main" val="3073773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b="1" dirty="0"/>
              <a:t>Kvalitativno...</a:t>
            </a:r>
            <a:endParaRPr lang="en-US" dirty="0"/>
          </a:p>
        </p:txBody>
      </p:sp>
      <p:sp>
        <p:nvSpPr>
          <p:cNvPr id="3" name="Content Placeholder 2"/>
          <p:cNvSpPr>
            <a:spLocks noGrp="1"/>
          </p:cNvSpPr>
          <p:nvPr>
            <p:ph idx="1"/>
          </p:nvPr>
        </p:nvSpPr>
        <p:spPr>
          <a:xfrm>
            <a:off x="838200" y="1537252"/>
            <a:ext cx="10515600" cy="4639711"/>
          </a:xfrm>
        </p:spPr>
        <p:txBody>
          <a:bodyPr>
            <a:normAutofit/>
          </a:bodyPr>
          <a:lstStyle/>
          <a:p>
            <a:pPr lvl="0" algn="just"/>
            <a:r>
              <a:rPr lang="sl-SI" sz="2400" dirty="0"/>
              <a:t>Individualne odgovornosti</a:t>
            </a:r>
          </a:p>
          <a:p>
            <a:pPr lvl="0" algn="just"/>
            <a:endParaRPr lang="sl-SI" sz="2400" dirty="0"/>
          </a:p>
          <a:p>
            <a:pPr lvl="1" algn="just"/>
            <a:r>
              <a:rPr lang="sl-SI" sz="2000" dirty="0"/>
              <a:t>Aspiracije, prihodnji cilji: Kako ljudje vidijo sami sebe, s čim se identificirajo</a:t>
            </a:r>
            <a:r>
              <a:rPr lang="sl-SI" sz="2000" b="1" dirty="0"/>
              <a:t>, </a:t>
            </a:r>
            <a:r>
              <a:rPr lang="sl-SI" sz="2000" dirty="0"/>
              <a:t>kako vidijo svoje trenutne in prihodnje življenjske poti, kakšne so njihove želje, vrednote, cilji, pričakovanja, intenzivnost povezanosti z družino, prijatelji, stopnja neodvisnosti, usmerjenost v izobraževanje in delo.</a:t>
            </a:r>
            <a:endParaRPr lang="en-GB" sz="2000" dirty="0"/>
          </a:p>
          <a:p>
            <a:pPr lvl="1" algn="just"/>
            <a:r>
              <a:rPr lang="sl-SI" sz="2000" dirty="0"/>
              <a:t>Odnos do individualizacije in globalne povezanosti: Kakšen je njihov odnos do spreminjajočega se strukturnega reda v smislu zmanjševanja ovir za prehajanja meja, transnacionalnih stikov, popularne kulture, razmerja lokalno-globalno, kulturne raznolikosti, kakšno mnenje imajo o Evropski Uniji.</a:t>
            </a:r>
            <a:endParaRPr lang="en-GB" sz="2000" dirty="0"/>
          </a:p>
          <a:p>
            <a:pPr lvl="1" algn="just"/>
            <a:r>
              <a:rPr lang="sl-SI" sz="2000" dirty="0"/>
              <a:t>Odnos do hitrega razvoja tehnologije in digitalizacije: dojemanje in uporabo tehnologije, participacijo v virtualnih okoljih in zaznavanje digitalnega razkoraka.</a:t>
            </a:r>
            <a:endParaRPr lang="en-GB" sz="2000" dirty="0"/>
          </a:p>
          <a:p>
            <a:pPr lvl="1"/>
            <a:endParaRPr lang="en-US" dirty="0"/>
          </a:p>
        </p:txBody>
      </p:sp>
    </p:spTree>
    <p:extLst>
      <p:ext uri="{BB962C8B-B14F-4D97-AF65-F5344CB8AC3E}">
        <p14:creationId xmlns:p14="http://schemas.microsoft.com/office/powerpoint/2010/main" val="966678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b="1" dirty="0"/>
              <a:t>Kvalitativno...</a:t>
            </a:r>
            <a:endParaRPr lang="en-US" dirty="0"/>
          </a:p>
        </p:txBody>
      </p:sp>
      <p:sp>
        <p:nvSpPr>
          <p:cNvPr id="3" name="Content Placeholder 2"/>
          <p:cNvSpPr>
            <a:spLocks noGrp="1"/>
          </p:cNvSpPr>
          <p:nvPr>
            <p:ph idx="1"/>
          </p:nvPr>
        </p:nvSpPr>
        <p:spPr>
          <a:xfrm>
            <a:off x="838200" y="1537252"/>
            <a:ext cx="10515600" cy="4639711"/>
          </a:xfrm>
        </p:spPr>
        <p:txBody>
          <a:bodyPr>
            <a:normAutofit/>
          </a:bodyPr>
          <a:lstStyle/>
          <a:p>
            <a:pPr lvl="0" algn="just"/>
            <a:r>
              <a:rPr lang="sl-SI" sz="2400" dirty="0"/>
              <a:t>Družbene odgovornosti</a:t>
            </a:r>
          </a:p>
          <a:p>
            <a:pPr lvl="0" algn="just"/>
            <a:endParaRPr lang="sl-SI" sz="2400" dirty="0"/>
          </a:p>
          <a:p>
            <a:pPr lvl="1" algn="just"/>
            <a:r>
              <a:rPr lang="sl-SI" sz="2000" dirty="0"/>
              <a:t>Osebna mnenja, ki odražajo vrednote in mnenja, vezana na družbeno dobrobit, medgeneracijsko solidarnost, položaj neprivilegiranih družbenih skupin.</a:t>
            </a:r>
            <a:endParaRPr lang="en-GB" sz="3200" dirty="0"/>
          </a:p>
          <a:p>
            <a:pPr lvl="1" algn="just"/>
            <a:r>
              <a:rPr lang="sl-SI" sz="2000" dirty="0"/>
              <a:t>Vključenost v organizacije civilne družbe, pripravljenost na sodelovanje v izboljšanju družbenega okolja v smislu družbene vključenosti in kohezije, stopnja zanimanja za aktualne politične zadeve, ali so aktivno politično aktivni, ali so aktivno del civilne družbe, kako se kažejo specifični diskurzi in žanri nacionalnega imaginarija skozi njihove percepcije države in političnega sistema, kako razumejo osebe, odvisne od države in državne pomoči.</a:t>
            </a:r>
            <a:endParaRPr lang="en-GB" sz="3200" dirty="0"/>
          </a:p>
          <a:p>
            <a:pPr lvl="1" algn="just"/>
            <a:r>
              <a:rPr lang="sl-SI" sz="2000" dirty="0"/>
              <a:t>Dejanske prakse, vezane na družbeno odgovorno delovanje, kot na primer skrb za starejše, bolne, migrante, invalide ipd.</a:t>
            </a:r>
            <a:endParaRPr lang="en-GB" sz="3200" dirty="0"/>
          </a:p>
          <a:p>
            <a:pPr lvl="1"/>
            <a:endParaRPr lang="en-US" dirty="0"/>
          </a:p>
        </p:txBody>
      </p:sp>
      <p:pic>
        <p:nvPicPr>
          <p:cNvPr id="4" name="Ograda vseb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070" y="550656"/>
            <a:ext cx="1698764" cy="1732248"/>
          </a:xfrm>
          <a:prstGeom prst="rect">
            <a:avLst/>
          </a:prstGeom>
        </p:spPr>
      </p:pic>
    </p:spTree>
    <p:extLst>
      <p:ext uri="{BB962C8B-B14F-4D97-AF65-F5344CB8AC3E}">
        <p14:creationId xmlns:p14="http://schemas.microsoft.com/office/powerpoint/2010/main" val="287028467"/>
      </p:ext>
    </p:extLst>
  </p:cSld>
  <p:clrMapOvr>
    <a:masterClrMapping/>
  </p:clrMapOvr>
</p:sld>
</file>

<file path=ppt/theme/theme1.xml><?xml version="1.0" encoding="utf-8"?>
<a:theme xmlns:a="http://schemas.openxmlformats.org/drawingml/2006/main" name="Officeova tema">
  <a:themeElements>
    <a:clrScheme name="FUDŠ tema">
      <a:dk1>
        <a:srgbClr val="111E6C"/>
      </a:dk1>
      <a:lt1>
        <a:srgbClr val="FFFFFF"/>
      </a:lt1>
      <a:dk2>
        <a:srgbClr val="111E6C"/>
      </a:dk2>
      <a:lt2>
        <a:srgbClr val="FFFFFF"/>
      </a:lt2>
      <a:accent1>
        <a:srgbClr val="FFE391"/>
      </a:accent1>
      <a:accent2>
        <a:srgbClr val="F98E2C"/>
      </a:accent2>
      <a:accent3>
        <a:srgbClr val="FCD1AA"/>
      </a:accent3>
      <a:accent4>
        <a:srgbClr val="374FDF"/>
      </a:accent4>
      <a:accent5>
        <a:srgbClr val="BCC4F4"/>
      </a:accent5>
      <a:accent6>
        <a:srgbClr val="BFBFBF"/>
      </a:accent6>
      <a:hlink>
        <a:srgbClr val="F98E2C"/>
      </a:hlink>
      <a:folHlink>
        <a:srgbClr val="FFE391"/>
      </a:folHlink>
    </a:clrScheme>
    <a:fontScheme name="FUDŠ tema">
      <a:majorFont>
        <a:latin typeface="Open Sans"/>
        <a:ea typeface=""/>
        <a:cs typeface=""/>
      </a:majorFont>
      <a:minorFont>
        <a:latin typeface="Open Sans"/>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dstavitev27" id="{B3E5CFD1-55C1-47AF-A592-18206DE40D75}" vid="{D47FE34A-82FD-44A4-AD1F-D9EB7D0E4B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Officeova tema</Template>
  <TotalTime>1</TotalTime>
  <Words>2273</Words>
  <Application>Microsoft Macintosh PowerPoint</Application>
  <PresentationFormat>Widescreen</PresentationFormat>
  <Paragraphs>261</Paragraphs>
  <Slides>19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11ufacp,Italic</vt:lpstr>
      <vt:lpstr>Arial</vt:lpstr>
      <vt:lpstr>Calibri</vt:lpstr>
      <vt:lpstr>Courier New</vt:lpstr>
      <vt:lpstr>Open Sans</vt:lpstr>
      <vt:lpstr>Times New Roman</vt:lpstr>
      <vt:lpstr>Officeova tema</vt:lpstr>
      <vt:lpstr>Raziskovalni projekt</vt:lpstr>
      <vt:lpstr>ODGOVORNOST</vt:lpstr>
      <vt:lpstr>Delo v skupinah - čas za diskusijo</vt:lpstr>
      <vt:lpstr>PowerPoint Presentation</vt:lpstr>
      <vt:lpstr>PowerPoint Presentation</vt:lpstr>
      <vt:lpstr>Vpliv treh sistemskih okolij...</vt:lpstr>
      <vt:lpstr>Kvantitativno…</vt:lpstr>
      <vt:lpstr>Kvalitativno...</vt:lpstr>
      <vt:lpstr>Kvalitativno...</vt:lpstr>
      <vt:lpstr>Kvalitativno...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Concluding remarks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Raziskovalni projekt</dc:title>
  <dc:creator>Tea Golob</dc:creator>
  <cp:lastModifiedBy>Tea Golob</cp:lastModifiedBy>
  <cp:revision>1</cp:revision>
  <dcterms:created xsi:type="dcterms:W3CDTF">2021-01-18T10:25:17Z</dcterms:created>
  <dcterms:modified xsi:type="dcterms:W3CDTF">2021-01-18T10:26:46Z</dcterms:modified>
</cp:coreProperties>
</file>