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8" r:id="rId2"/>
    <p:sldId id="264" r:id="rId3"/>
    <p:sldId id="265" r:id="rId4"/>
    <p:sldId id="276" r:id="rId5"/>
    <p:sldId id="271" r:id="rId6"/>
    <p:sldId id="274" r:id="rId7"/>
    <p:sldId id="275" r:id="rId8"/>
    <p:sldId id="273" r:id="rId9"/>
    <p:sldId id="278" r:id="rId10"/>
    <p:sldId id="277" r:id="rId11"/>
    <p:sldId id="269" r:id="rId12"/>
    <p:sldId id="279" r:id="rId13"/>
    <p:sldId id="266" r:id="rId14"/>
    <p:sldId id="280" r:id="rId15"/>
    <p:sldId id="268" r:id="rId16"/>
    <p:sldId id="281" r:id="rId17"/>
    <p:sldId id="270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E6C"/>
    <a:srgbClr val="FFE3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109" d="100"/>
          <a:sy n="109" d="100"/>
        </p:scale>
        <p:origin x="72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D216B-9E59-4EB9-90C3-667475126623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E93C-8C5A-460F-A7C1-A7117214B1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8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978946"/>
            <a:ext cx="9144000" cy="2377439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111E6C"/>
                </a:solidFill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55807"/>
            <a:ext cx="9144000" cy="163528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784475" algn="l"/>
              </a:tabLst>
              <a:defRPr lang="sl-SI" b="0" i="0" baseline="0" smtClean="0">
                <a:solidFill>
                  <a:srgbClr val="111E6C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312" y="5669281"/>
            <a:ext cx="1701375" cy="5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1704513"/>
            <a:ext cx="10515600" cy="440747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432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236317" y="365125"/>
            <a:ext cx="8336183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50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7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16033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7" name="Označba mesta noge 5"/>
          <p:cNvSpPr>
            <a:spLocks noGrp="1"/>
          </p:cNvSpPr>
          <p:nvPr>
            <p:ph type="ftr" sz="quarter" idx="11"/>
          </p:nvPr>
        </p:nvSpPr>
        <p:spPr>
          <a:xfrm>
            <a:off x="236317" y="6354572"/>
            <a:ext cx="4114800" cy="366903"/>
          </a:xfrm>
        </p:spPr>
        <p:txBody>
          <a:bodyPr/>
          <a:lstStyle/>
          <a:p>
            <a:r>
              <a:rPr lang="sl-SI" dirty="0"/>
              <a:t>IME PREDMETA, Predavatelj/ica</a:t>
            </a:r>
          </a:p>
        </p:txBody>
      </p:sp>
    </p:spTree>
    <p:extLst>
      <p:ext uri="{BB962C8B-B14F-4D97-AF65-F5344CB8AC3E}">
        <p14:creationId xmlns:p14="http://schemas.microsoft.com/office/powerpoint/2010/main" val="279436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236317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5570318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767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8" y="1783703"/>
            <a:ext cx="5157787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236318" y="2614034"/>
            <a:ext cx="5157787" cy="35540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5568730" y="1783867"/>
            <a:ext cx="5183188" cy="64947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5568730" y="2635623"/>
            <a:ext cx="5183188" cy="355404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 dirty="0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668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59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257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579718" y="987425"/>
            <a:ext cx="6805458" cy="49969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69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318" y="457200"/>
            <a:ext cx="447015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 dirty="0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099671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C180-F4AF-4931-A3FB-0F5B18F066AE}" type="datetimeFigureOut">
              <a:rPr lang="sl-SI" smtClean="0"/>
              <a:t>22. 01. 21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IME PREDMETA, Predavatelj/ica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1F195-1D02-4CC0-BCB3-3D059B404E7C}" type="slidenum">
              <a:rPr lang="sl-SI" smtClean="0"/>
              <a:t>‹#›</a:t>
            </a:fld>
            <a:endParaRPr lang="sl-SI"/>
          </a:p>
        </p:txBody>
      </p:sp>
      <p:sp>
        <p:nvSpPr>
          <p:cNvPr id="8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36317" y="2172810"/>
            <a:ext cx="447015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86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236317" y="315008"/>
            <a:ext cx="9667238" cy="12662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236317" y="17606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596916" y="6354572"/>
            <a:ext cx="13066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236317" y="6354572"/>
            <a:ext cx="4114800" cy="36690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IME PREDMETA, Predavatelj/ica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903555" y="6356350"/>
            <a:ext cx="848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sl-SI" dirty="0"/>
              <a:t>Št. Strani</a:t>
            </a:r>
          </a:p>
        </p:txBody>
      </p:sp>
      <p:pic>
        <p:nvPicPr>
          <p:cNvPr id="14" name="Picture 2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1863449" y="0"/>
            <a:ext cx="328551" cy="6858000"/>
          </a:xfrm>
          <a:prstGeom prst="rect">
            <a:avLst/>
          </a:prstGeom>
          <a:solidFill>
            <a:srgbClr val="111E6C"/>
          </a:solidFill>
        </p:spPr>
      </p:pic>
      <p:pic>
        <p:nvPicPr>
          <p:cNvPr id="13" name="Slika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868" y="275922"/>
            <a:ext cx="1459414" cy="51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11E6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11E6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11E6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111E6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11E6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47" userDrawn="1">
          <p15:clr>
            <a:srgbClr val="F26B43"/>
          </p15:clr>
        </p15:guide>
        <p15:guide id="2" pos="75" userDrawn="1">
          <p15:clr>
            <a:srgbClr val="F26B43"/>
          </p15:clr>
        </p15:guide>
        <p15:guide id="3" orient="horz" pos="73" userDrawn="1">
          <p15:clr>
            <a:srgbClr val="F26B43"/>
          </p15:clr>
        </p15:guide>
        <p15:guide id="4" pos="76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stYCuU5qBI" TargetMode="External"/><Relationship Id="rId2" Type="http://schemas.openxmlformats.org/officeDocument/2006/relationships/hyperlink" Target="https://www.youtube.com/watch?v=HEB4tvIRTX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1uWRTaXh_Y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WRNwDptQe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RF27jCRdLU" TargetMode="External"/><Relationship Id="rId2" Type="http://schemas.openxmlformats.org/officeDocument/2006/relationships/hyperlink" Target="https://www.youtube.com/watch?v=m_UjYOfmkn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pE8ttCEd-w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vpHn_zdkTY" TargetMode="External"/><Relationship Id="rId2" Type="http://schemas.openxmlformats.org/officeDocument/2006/relationships/hyperlink" Target="https://www.youtube.com/watch?v=1wsG9eYsl7Q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4r0S5qoIXc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Ahh31XeUtQ" TargetMode="External"/><Relationship Id="rId2" Type="http://schemas.openxmlformats.org/officeDocument/2006/relationships/hyperlink" Target="https://www.youtube.com/watch?v=4WIiConea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ola.amnesty.si/avdio-video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fsWI8XgQy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iXRTA0tYo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ew993Wdc0z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498452"/>
            <a:ext cx="9144000" cy="2377439"/>
          </a:xfrm>
        </p:spPr>
        <p:txBody>
          <a:bodyPr>
            <a:normAutofit/>
          </a:bodyPr>
          <a:lstStyle/>
          <a:p>
            <a:r>
              <a:rPr lang="sl-SI" sz="4000" dirty="0"/>
              <a:t>Raziskovalni projekt </a:t>
            </a:r>
            <a:br>
              <a:rPr lang="sl-SI" sz="4000" dirty="0"/>
            </a:br>
            <a:r>
              <a:rPr lang="sl-SI" sz="2400" dirty="0"/>
              <a:t>Ključni pojmi in teme</a:t>
            </a:r>
            <a:endParaRPr lang="sl-SI" sz="4800" dirty="0"/>
          </a:p>
        </p:txBody>
      </p:sp>
      <p:sp>
        <p:nvSpPr>
          <p:cNvPr id="4" name="Podnaslov 2"/>
          <p:cNvSpPr>
            <a:spLocks noGrp="1"/>
          </p:cNvSpPr>
          <p:nvPr>
            <p:ph type="subTitle" idx="1"/>
          </p:nvPr>
        </p:nvSpPr>
        <p:spPr>
          <a:xfrm>
            <a:off x="1524000" y="4152518"/>
            <a:ext cx="9144000" cy="1884924"/>
          </a:xfrm>
        </p:spPr>
        <p:txBody>
          <a:bodyPr>
            <a:normAutofit/>
          </a:bodyPr>
          <a:lstStyle/>
          <a:p>
            <a:r>
              <a:rPr lang="sl-SI" sz="2000" b="1" dirty="0"/>
              <a:t>Jean Monnet Module</a:t>
            </a:r>
          </a:p>
          <a:p>
            <a:r>
              <a:rPr lang="sl-SI" sz="2000" b="1" dirty="0"/>
              <a:t>Krepitev civilne iniciative za trajnostni razvoj v Evropi - Sustain4EU</a:t>
            </a:r>
          </a:p>
          <a:p>
            <a:r>
              <a:rPr lang="sl-SI" sz="1800" dirty="0"/>
              <a:t>Izr. prof. dr. Tea Golob</a:t>
            </a:r>
            <a:endParaRPr lang="en-US" sz="1800" dirty="0"/>
          </a:p>
          <a:p>
            <a:endParaRPr lang="sl-SI" b="1" dirty="0"/>
          </a:p>
          <a:p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E41D9-5847-6D4E-8809-73879F3D16B7}"/>
              </a:ext>
            </a:extLst>
          </p:cNvPr>
          <p:cNvPicPr/>
          <p:nvPr/>
        </p:nvPicPr>
        <p:blipFill rotWithShape="1">
          <a:blip r:embed="rId2"/>
          <a:srcRect r="26550"/>
          <a:stretch/>
        </p:blipFill>
        <p:spPr>
          <a:xfrm>
            <a:off x="1524000" y="1156577"/>
            <a:ext cx="2205318" cy="781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0FCE6-39A6-BC40-8E4E-F9DEBBD888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07" y="730250"/>
            <a:ext cx="2900856" cy="1828800"/>
          </a:xfrm>
          <a:prstGeom prst="rect">
            <a:avLst/>
          </a:prstGeom>
        </p:spPr>
      </p:pic>
      <p:pic>
        <p:nvPicPr>
          <p:cNvPr id="7" name="Picture 6" descr="Domov">
            <a:extLst>
              <a:ext uri="{FF2B5EF4-FFF2-40B4-BE49-F238E27FC236}">
                <a16:creationId xmlns:a16="http://schemas.microsoft.com/office/drawing/2014/main" id="{71E24129-8D0F-B747-98B3-339B0F2AD0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60" y="1317269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309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EED8-2AC1-9842-B6F9-37C1B3CF5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SI" dirty="0"/>
              <a:t>evščina</a:t>
            </a:r>
            <a:br>
              <a:rPr lang="en-SI" dirty="0"/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A4ECC-967C-1646-8CF5-0A51FF0F8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348154"/>
            <a:ext cx="10515600" cy="4763832"/>
          </a:xfrm>
        </p:spPr>
        <p:txBody>
          <a:bodyPr>
            <a:normAutofit fontScale="70000" lnSpcReduction="20000"/>
          </a:bodyPr>
          <a:lstStyle/>
          <a:p>
            <a:r>
              <a:rPr lang="sl-SI" dirty="0"/>
              <a:t>Družbena neenakost-temelj za družbeno slojevitost</a:t>
            </a:r>
          </a:p>
          <a:p>
            <a:r>
              <a:rPr lang="sl-SI" dirty="0"/>
              <a:t>Posebna oblika družbene neenakosti v hierarhičnem razmerju glede na bogastvo, moč, ugled – je družbeno strukturirana, je institucionalizirana – trajna in stabilna – sistem idej – legitimnost</a:t>
            </a:r>
          </a:p>
          <a:p>
            <a:r>
              <a:rPr lang="sl-SI" dirty="0"/>
              <a:t>Oblike (kastni sistem, sužnjelastništvo, stanovi, razredi)</a:t>
            </a:r>
          </a:p>
          <a:p>
            <a:r>
              <a:rPr lang="sl-SI" dirty="0"/>
              <a:t>Revščina- dno družbene slojevitosti (absolutna in relativna revščina)</a:t>
            </a:r>
          </a:p>
          <a:p>
            <a:pPr lvl="1"/>
            <a:r>
              <a:rPr lang="sl-SI" dirty="0"/>
              <a:t>Ideja začaranega kroga</a:t>
            </a:r>
          </a:p>
          <a:p>
            <a:pPr lvl="1"/>
            <a:r>
              <a:rPr lang="sl-SI" dirty="0"/>
              <a:t>Kultura revščine (izključenost)</a:t>
            </a:r>
          </a:p>
          <a:p>
            <a:pPr lvl="1"/>
            <a:r>
              <a:rPr lang="sl-SI" dirty="0"/>
              <a:t>Situacijska prisila</a:t>
            </a:r>
          </a:p>
          <a:p>
            <a:r>
              <a:rPr lang="sl-SI" dirty="0"/>
              <a:t>Kako ugotoviti obseg revščine?</a:t>
            </a:r>
          </a:p>
          <a:p>
            <a:r>
              <a:rPr lang="sl-SI" dirty="0"/>
              <a:t>Kakšna je vloga vrednot?</a:t>
            </a:r>
          </a:p>
          <a:p>
            <a:r>
              <a:rPr lang="sl-SI" dirty="0"/>
              <a:t>Zakaj dohodek ni edini primer standarda? </a:t>
            </a:r>
            <a:endParaRPr lang="en-GB" dirty="0">
              <a:solidFill>
                <a:srgbClr val="F98E2C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/>
            <a:endParaRPr lang="en-GB" dirty="0">
              <a:solidFill>
                <a:srgbClr val="F98E2C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3"/>
            <a:r>
              <a:rPr lang="en-GB" dirty="0">
                <a:solidFill>
                  <a:srgbClr val="F98E2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https://www.youtube.com/watch?v=HEB4tvIRTXo</a:t>
            </a:r>
            <a:endParaRPr lang="en-GB" dirty="0"/>
          </a:p>
          <a:p>
            <a:pPr lvl="3"/>
            <a:r>
              <a:rPr lang="en-GB" dirty="0">
                <a:hlinkClick r:id="rId3"/>
              </a:rPr>
              <a:t>https://www.youtube.com/watch?v=_stYCuU5qBI</a:t>
            </a:r>
            <a:endParaRPr lang="en-GB" dirty="0"/>
          </a:p>
          <a:p>
            <a:pPr lvl="2"/>
            <a:r>
              <a:rPr lang="en-GB" dirty="0"/>
              <a:t>V </a:t>
            </a:r>
            <a:r>
              <a:rPr lang="en-GB" dirty="0" err="1"/>
              <a:t>sloveniji</a:t>
            </a:r>
            <a:endParaRPr lang="en-GB" dirty="0"/>
          </a:p>
          <a:p>
            <a:pPr lvl="3"/>
            <a:r>
              <a:rPr lang="en-GB" dirty="0">
                <a:hlinkClick r:id="rId4"/>
              </a:rPr>
              <a:t>https://www.youtube.com/watch?v=c1uWRTaXh_Y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4159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59821-3730-8F44-97D8-33EA3C97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sz="3600" dirty="0"/>
              <a:t>Razlike med spoloma</a:t>
            </a:r>
            <a:br>
              <a:rPr lang="en-SI" dirty="0"/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C194F-884D-8042-860E-D809240AD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430215"/>
            <a:ext cx="10515600" cy="468177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Ne le </a:t>
            </a:r>
            <a:r>
              <a:rPr lang="en-GB" dirty="0" err="1"/>
              <a:t>biološka</a:t>
            </a:r>
            <a:r>
              <a:rPr lang="en-GB" dirty="0"/>
              <a:t>, </a:t>
            </a:r>
            <a:r>
              <a:rPr lang="en-GB" dirty="0" err="1"/>
              <a:t>ampak</a:t>
            </a:r>
            <a:r>
              <a:rPr lang="en-GB" dirty="0"/>
              <a:t> </a:t>
            </a:r>
            <a:r>
              <a:rPr lang="en-GB" dirty="0" err="1"/>
              <a:t>družbena</a:t>
            </a:r>
            <a:r>
              <a:rPr lang="en-GB" dirty="0"/>
              <a:t> in </a:t>
            </a:r>
            <a:r>
              <a:rPr lang="en-GB" dirty="0" err="1"/>
              <a:t>kulturna</a:t>
            </a:r>
            <a:r>
              <a:rPr lang="en-GB" dirty="0"/>
              <a:t> </a:t>
            </a:r>
            <a:r>
              <a:rPr lang="en-GB" dirty="0" err="1"/>
              <a:t>kategorija</a:t>
            </a:r>
            <a:endParaRPr lang="en-GB" dirty="0"/>
          </a:p>
          <a:p>
            <a:pPr lvl="1"/>
            <a:r>
              <a:rPr lang="en-GB" dirty="0" err="1"/>
              <a:t>Spolna</a:t>
            </a:r>
            <a:r>
              <a:rPr lang="en-GB" dirty="0"/>
              <a:t> </a:t>
            </a:r>
            <a:r>
              <a:rPr lang="en-GB" dirty="0" err="1"/>
              <a:t>identiteta</a:t>
            </a:r>
            <a:endParaRPr lang="en-GB" dirty="0"/>
          </a:p>
          <a:p>
            <a:pPr lvl="1"/>
            <a:r>
              <a:rPr lang="en-GB" dirty="0" err="1"/>
              <a:t>Spolna</a:t>
            </a:r>
            <a:r>
              <a:rPr lang="en-GB" dirty="0"/>
              <a:t> </a:t>
            </a:r>
            <a:r>
              <a:rPr lang="en-GB" dirty="0" err="1"/>
              <a:t>vloga</a:t>
            </a:r>
            <a:endParaRPr lang="en-GB" dirty="0"/>
          </a:p>
          <a:p>
            <a:pPr lvl="1"/>
            <a:r>
              <a:rPr lang="en-GB" dirty="0" err="1"/>
              <a:t>Spolni</a:t>
            </a:r>
            <a:r>
              <a:rPr lang="en-GB" dirty="0"/>
              <a:t> </a:t>
            </a:r>
            <a:r>
              <a:rPr lang="en-GB" dirty="0" err="1"/>
              <a:t>značaj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Diskiminacija</a:t>
            </a:r>
            <a:endParaRPr lang="en-GB" dirty="0"/>
          </a:p>
          <a:p>
            <a:pPr lvl="1"/>
            <a:r>
              <a:rPr lang="en-GB" dirty="0" err="1"/>
              <a:t>Enake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 – </a:t>
            </a:r>
            <a:r>
              <a:rPr lang="en-GB" dirty="0" err="1"/>
              <a:t>formalnost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Vključenost</a:t>
            </a:r>
            <a:r>
              <a:rPr lang="en-GB" dirty="0"/>
              <a:t> v </a:t>
            </a:r>
            <a:r>
              <a:rPr lang="en-GB" dirty="0" err="1"/>
              <a:t>javno</a:t>
            </a:r>
            <a:r>
              <a:rPr lang="en-GB" dirty="0"/>
              <a:t> </a:t>
            </a:r>
            <a:r>
              <a:rPr lang="en-GB" dirty="0" err="1"/>
              <a:t>življenje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Plačilo</a:t>
            </a:r>
            <a:r>
              <a:rPr lang="en-GB" dirty="0"/>
              <a:t> za </a:t>
            </a:r>
            <a:r>
              <a:rPr lang="en-GB" dirty="0" err="1"/>
              <a:t>delo</a:t>
            </a:r>
            <a:br>
              <a:rPr lang="en-GB" dirty="0"/>
            </a:br>
            <a:endParaRPr lang="en-GB" dirty="0"/>
          </a:p>
          <a:p>
            <a:r>
              <a:rPr lang="en-GB" dirty="0">
                <a:hlinkClick r:id="rId2"/>
              </a:rPr>
              <a:t>https://www.youtube.com/watch?v=0WRNwDptQe8</a:t>
            </a:r>
            <a:endParaRPr lang="en-GB" dirty="0"/>
          </a:p>
          <a:p>
            <a:r>
              <a:rPr lang="en-GB" dirty="0"/>
              <a:t>Do 1.16</a:t>
            </a:r>
          </a:p>
        </p:txBody>
      </p:sp>
    </p:spTree>
    <p:extLst>
      <p:ext uri="{BB962C8B-B14F-4D97-AF65-F5344CB8AC3E}">
        <p14:creationId xmlns:p14="http://schemas.microsoft.com/office/powerpoint/2010/main" val="82945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1C7A3-5771-5941-8830-CA48529FB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644769"/>
            <a:ext cx="10515600" cy="5467217"/>
          </a:xfrm>
        </p:spPr>
        <p:txBody>
          <a:bodyPr/>
          <a:lstStyle/>
          <a:p>
            <a:r>
              <a:rPr lang="en-GB" dirty="0" err="1"/>
              <a:t>Kako</a:t>
            </a:r>
            <a:r>
              <a:rPr lang="en-GB" dirty="0"/>
              <a:t> se </a:t>
            </a:r>
            <a:r>
              <a:rPr lang="en-GB" dirty="0" err="1"/>
              <a:t>vloge</a:t>
            </a:r>
            <a:r>
              <a:rPr lang="en-GB" dirty="0"/>
              <a:t> </a:t>
            </a:r>
            <a:r>
              <a:rPr lang="en-GB" dirty="0" err="1"/>
              <a:t>oblikujejo</a:t>
            </a:r>
            <a:r>
              <a:rPr lang="en-GB" dirty="0"/>
              <a:t> v </a:t>
            </a:r>
            <a:r>
              <a:rPr lang="en-GB" dirty="0" err="1"/>
              <a:t>procesih</a:t>
            </a:r>
            <a:r>
              <a:rPr lang="en-GB" dirty="0"/>
              <a:t> </a:t>
            </a:r>
            <a:r>
              <a:rPr lang="en-GB" dirty="0" err="1"/>
              <a:t>socializacije</a:t>
            </a:r>
            <a:endParaRPr lang="en-GB" dirty="0"/>
          </a:p>
          <a:p>
            <a:pPr lvl="1"/>
            <a:r>
              <a:rPr lang="en-GB" dirty="0"/>
              <a:t>Dom</a:t>
            </a:r>
          </a:p>
          <a:p>
            <a:pPr lvl="1"/>
            <a:r>
              <a:rPr lang="en-GB" dirty="0" err="1"/>
              <a:t>Šola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Mediji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Kako</a:t>
            </a:r>
            <a:r>
              <a:rPr lang="en-GB" dirty="0"/>
              <a:t> v </a:t>
            </a:r>
            <a:r>
              <a:rPr lang="en-GB" dirty="0" err="1"/>
              <a:t>času</a:t>
            </a:r>
            <a:r>
              <a:rPr lang="en-GB" dirty="0"/>
              <a:t> </a:t>
            </a:r>
            <a:r>
              <a:rPr lang="en-GB" dirty="0" err="1"/>
              <a:t>Covida</a:t>
            </a:r>
            <a:r>
              <a:rPr lang="en-GB" dirty="0"/>
              <a:t>?</a:t>
            </a:r>
          </a:p>
          <a:p>
            <a:endParaRPr lang="en-GB" dirty="0"/>
          </a:p>
          <a:p>
            <a:pPr lvl="1"/>
            <a:r>
              <a:rPr lang="en-GB" dirty="0"/>
              <a:t>Ob </a:t>
            </a:r>
            <a:r>
              <a:rPr lang="en-GB" dirty="0" err="1"/>
              <a:t>zaprtju</a:t>
            </a:r>
            <a:r>
              <a:rPr lang="en-GB" dirty="0"/>
              <a:t> </a:t>
            </a:r>
            <a:r>
              <a:rPr lang="en-GB" dirty="0" err="1"/>
              <a:t>šol</a:t>
            </a:r>
            <a:r>
              <a:rPr lang="en-GB" dirty="0"/>
              <a:t> so </a:t>
            </a:r>
            <a:r>
              <a:rPr lang="en-GB" dirty="0" err="1"/>
              <a:t>ženske</a:t>
            </a:r>
            <a:r>
              <a:rPr lang="en-GB" dirty="0"/>
              <a:t> </a:t>
            </a:r>
            <a:r>
              <a:rPr lang="en-GB" dirty="0" err="1"/>
              <a:t>tiste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nosijo</a:t>
            </a:r>
            <a:r>
              <a:rPr lang="en-GB" dirty="0"/>
              <a:t> </a:t>
            </a:r>
            <a:r>
              <a:rPr lang="en-GB" dirty="0" err="1"/>
              <a:t>večji</a:t>
            </a:r>
            <a:r>
              <a:rPr lang="en-GB" dirty="0"/>
              <a:t> del </a:t>
            </a:r>
            <a:r>
              <a:rPr lang="en-GB" dirty="0" err="1"/>
              <a:t>bremena</a:t>
            </a:r>
            <a:r>
              <a:rPr lang="en-GB" dirty="0"/>
              <a:t> za </a:t>
            </a:r>
            <a:r>
              <a:rPr lang="en-GB" dirty="0" err="1"/>
              <a:t>šolanje</a:t>
            </a:r>
            <a:r>
              <a:rPr lang="en-GB" dirty="0"/>
              <a:t> od </a:t>
            </a:r>
            <a:r>
              <a:rPr lang="en-GB" dirty="0" err="1"/>
              <a:t>doma</a:t>
            </a:r>
            <a:r>
              <a:rPr lang="en-GB" dirty="0"/>
              <a:t>, </a:t>
            </a:r>
            <a:r>
              <a:rPr lang="en-GB" dirty="0" err="1"/>
              <a:t>skrb</a:t>
            </a:r>
            <a:r>
              <a:rPr lang="en-GB" dirty="0"/>
              <a:t> za </a:t>
            </a:r>
            <a:r>
              <a:rPr lang="en-GB" dirty="0" err="1"/>
              <a:t>otroke</a:t>
            </a:r>
            <a:r>
              <a:rPr lang="en-GB" dirty="0"/>
              <a:t> in </a:t>
            </a:r>
            <a:r>
              <a:rPr lang="en-GB" dirty="0" err="1"/>
              <a:t>dodatna</a:t>
            </a:r>
            <a:r>
              <a:rPr lang="en-GB" dirty="0"/>
              <a:t> </a:t>
            </a:r>
            <a:r>
              <a:rPr lang="en-GB" dirty="0" err="1"/>
              <a:t>gospodinjska</a:t>
            </a:r>
            <a:r>
              <a:rPr lang="en-GB" dirty="0"/>
              <a:t> </a:t>
            </a:r>
            <a:r>
              <a:rPr lang="en-GB" dirty="0" err="1"/>
              <a:t>opravila</a:t>
            </a:r>
            <a:r>
              <a:rPr lang="en-GB" dirty="0"/>
              <a:t>, </a:t>
            </a:r>
            <a:r>
              <a:rPr lang="en-GB" dirty="0" err="1"/>
              <a:t>zaradi</a:t>
            </a:r>
            <a:r>
              <a:rPr lang="en-GB" dirty="0"/>
              <a:t> </a:t>
            </a:r>
            <a:r>
              <a:rPr lang="en-GB" dirty="0" err="1"/>
              <a:t>česar</a:t>
            </a:r>
            <a:r>
              <a:rPr lang="en-GB" dirty="0"/>
              <a:t> se </a:t>
            </a:r>
            <a:r>
              <a:rPr lang="en-GB" dirty="0" err="1"/>
              <a:t>morajo</a:t>
            </a:r>
            <a:r>
              <a:rPr lang="en-GB" dirty="0"/>
              <a:t> </a:t>
            </a:r>
            <a:r>
              <a:rPr lang="en-GB" dirty="0" err="1"/>
              <a:t>pogosto</a:t>
            </a:r>
            <a:r>
              <a:rPr lang="en-GB" dirty="0"/>
              <a:t> </a:t>
            </a:r>
            <a:r>
              <a:rPr lang="en-GB" dirty="0" err="1"/>
              <a:t>odpovedati</a:t>
            </a:r>
            <a:r>
              <a:rPr lang="en-GB" dirty="0"/>
              <a:t> v </a:t>
            </a:r>
            <a:r>
              <a:rPr lang="en-GB" dirty="0" err="1"/>
              <a:t>celoti</a:t>
            </a:r>
            <a:r>
              <a:rPr lang="en-GB" dirty="0"/>
              <a:t> </a:t>
            </a:r>
            <a:r>
              <a:rPr lang="en-GB" dirty="0" err="1"/>
              <a:t>plačani</a:t>
            </a:r>
            <a:r>
              <a:rPr lang="en-GB" dirty="0"/>
              <a:t> </a:t>
            </a:r>
            <a:r>
              <a:rPr lang="en-GB" dirty="0" err="1"/>
              <a:t>zaposlitvi</a:t>
            </a:r>
            <a:r>
              <a:rPr lang="en-GB" dirty="0"/>
              <a:t> in </a:t>
            </a:r>
            <a:r>
              <a:rPr lang="en-GB" dirty="0" err="1"/>
              <a:t>napredovanju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delovnem</a:t>
            </a:r>
            <a:r>
              <a:rPr lang="en-GB" dirty="0"/>
              <a:t> </a:t>
            </a:r>
            <a:r>
              <a:rPr lang="en-GB" dirty="0" err="1"/>
              <a:t>mestu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281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C6ADF-98E4-F446-8F3A-829BB9E5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327378"/>
            <a:ext cx="10515600" cy="5784608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>
                <a:hlinkClick r:id="rId2"/>
              </a:rPr>
              <a:t>https://www.youtube.com/watch?v=m_UjYOfmkn8</a:t>
            </a:r>
            <a:endParaRPr lang="en-GB" dirty="0"/>
          </a:p>
          <a:p>
            <a:endParaRPr lang="en-GB" dirty="0"/>
          </a:p>
          <a:p>
            <a:r>
              <a:rPr lang="en-GB" dirty="0"/>
              <a:t>V </a:t>
            </a:r>
            <a:r>
              <a:rPr lang="en-GB" dirty="0" err="1"/>
              <a:t>sloveniji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https://www.youtube.com/watch?v=1RF27jCRdLU</a:t>
            </a:r>
            <a:endParaRPr lang="en-GB" dirty="0"/>
          </a:p>
          <a:p>
            <a:endParaRPr lang="en-SI" dirty="0"/>
          </a:p>
          <a:p>
            <a:r>
              <a:rPr lang="en-GB" dirty="0"/>
              <a:t>W</a:t>
            </a:r>
            <a:r>
              <a:rPr lang="en-SI" dirty="0"/>
              <a:t>hy women are paid less</a:t>
            </a:r>
          </a:p>
          <a:p>
            <a:r>
              <a:rPr lang="en-GB" dirty="0">
                <a:hlinkClick r:id="rId4"/>
              </a:rPr>
              <a:t>https://www.youtube.com/watch?v=mpE8ttCEd-w</a:t>
            </a:r>
            <a:endParaRPr lang="en-GB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09643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2354-A46C-B44A-BA64-2B43DAAC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N</a:t>
            </a:r>
            <a:r>
              <a:rPr lang="en-SI" sz="3200" dirty="0"/>
              <a:t>ekaj številk in dejstev (UMAR 2020)</a:t>
            </a:r>
            <a:br>
              <a:rPr lang="en-SI" dirty="0"/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D6240-79CC-CF45-8A45-6539647CB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195754"/>
            <a:ext cx="10515600" cy="4916232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/>
              <a:t>Razlika</a:t>
            </a:r>
            <a:r>
              <a:rPr lang="en-GB" dirty="0"/>
              <a:t> med </a:t>
            </a:r>
            <a:r>
              <a:rPr lang="en-GB" dirty="0" err="1"/>
              <a:t>moškimi</a:t>
            </a:r>
            <a:r>
              <a:rPr lang="en-GB" dirty="0"/>
              <a:t> in </a:t>
            </a:r>
            <a:r>
              <a:rPr lang="en-GB" dirty="0" err="1"/>
              <a:t>ženskami</a:t>
            </a:r>
            <a:r>
              <a:rPr lang="en-GB" dirty="0"/>
              <a:t> po </a:t>
            </a:r>
            <a:r>
              <a:rPr lang="en-GB" dirty="0" err="1"/>
              <a:t>indeksu</a:t>
            </a:r>
            <a:r>
              <a:rPr lang="en-GB" dirty="0"/>
              <a:t> </a:t>
            </a:r>
            <a:r>
              <a:rPr lang="en-GB" dirty="0" err="1"/>
              <a:t>globalne</a:t>
            </a:r>
            <a:r>
              <a:rPr lang="en-GB" dirty="0"/>
              <a:t> </a:t>
            </a:r>
            <a:r>
              <a:rPr lang="en-GB" dirty="0" err="1"/>
              <a:t>spolne</a:t>
            </a:r>
            <a:r>
              <a:rPr lang="en-GB" dirty="0"/>
              <a:t> </a:t>
            </a:r>
            <a:r>
              <a:rPr lang="en-GB" dirty="0" err="1"/>
              <a:t>vrzeli</a:t>
            </a:r>
            <a:r>
              <a:rPr lang="en-GB" dirty="0"/>
              <a:t> je </a:t>
            </a:r>
            <a:r>
              <a:rPr lang="en-GB" dirty="0" err="1"/>
              <a:t>leta</a:t>
            </a:r>
            <a:r>
              <a:rPr lang="en-GB" dirty="0"/>
              <a:t> 2020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svetovni</a:t>
            </a:r>
            <a:r>
              <a:rPr lang="en-GB" dirty="0"/>
              <a:t> </a:t>
            </a:r>
            <a:r>
              <a:rPr lang="en-GB" dirty="0" err="1"/>
              <a:t>ravni</a:t>
            </a:r>
            <a:r>
              <a:rPr lang="en-GB" dirty="0"/>
              <a:t> v </a:t>
            </a:r>
            <a:r>
              <a:rPr lang="en-GB" dirty="0" err="1"/>
              <a:t>povprečju</a:t>
            </a:r>
            <a:r>
              <a:rPr lang="en-GB" dirty="0"/>
              <a:t> </a:t>
            </a:r>
            <a:r>
              <a:rPr lang="en-GB" dirty="0" err="1"/>
              <a:t>znašala</a:t>
            </a:r>
            <a:r>
              <a:rPr lang="en-GB" dirty="0"/>
              <a:t> 31,4 %, v </a:t>
            </a:r>
            <a:r>
              <a:rPr lang="en-GB" dirty="0" err="1"/>
              <a:t>Sloveniji</a:t>
            </a:r>
            <a:r>
              <a:rPr lang="en-GB" dirty="0"/>
              <a:t> pa 25,7 %</a:t>
            </a:r>
          </a:p>
          <a:p>
            <a:r>
              <a:rPr lang="en-GB" dirty="0" err="1"/>
              <a:t>Politična</a:t>
            </a:r>
            <a:r>
              <a:rPr lang="en-GB" dirty="0"/>
              <a:t> </a:t>
            </a:r>
            <a:r>
              <a:rPr lang="en-GB" dirty="0" err="1"/>
              <a:t>participacija</a:t>
            </a:r>
            <a:r>
              <a:rPr lang="en-GB" dirty="0"/>
              <a:t> </a:t>
            </a:r>
            <a:r>
              <a:rPr lang="en-GB" dirty="0" err="1"/>
              <a:t>žensk</a:t>
            </a:r>
            <a:r>
              <a:rPr lang="en-GB" dirty="0"/>
              <a:t> v </a:t>
            </a:r>
            <a:r>
              <a:rPr lang="en-GB" dirty="0" err="1"/>
              <a:t>Sloveniji</a:t>
            </a:r>
            <a:r>
              <a:rPr lang="en-GB" dirty="0"/>
              <a:t> je </a:t>
            </a:r>
            <a:r>
              <a:rPr lang="en-GB" dirty="0" err="1"/>
              <a:t>kljub</a:t>
            </a:r>
            <a:r>
              <a:rPr lang="en-GB" dirty="0"/>
              <a:t> </a:t>
            </a:r>
            <a:r>
              <a:rPr lang="en-GB" dirty="0" err="1"/>
              <a:t>dolgoletnim</a:t>
            </a:r>
            <a:r>
              <a:rPr lang="en-GB" dirty="0"/>
              <a:t> </a:t>
            </a:r>
            <a:r>
              <a:rPr lang="en-GB" dirty="0" err="1"/>
              <a:t>pozitivnim</a:t>
            </a:r>
            <a:r>
              <a:rPr lang="en-GB" dirty="0"/>
              <a:t> </a:t>
            </a:r>
            <a:r>
              <a:rPr lang="en-GB" dirty="0" err="1"/>
              <a:t>trendom</a:t>
            </a:r>
            <a:r>
              <a:rPr lang="en-GB" dirty="0"/>
              <a:t> </a:t>
            </a:r>
            <a:r>
              <a:rPr lang="en-GB" dirty="0" err="1"/>
              <a:t>zopet</a:t>
            </a:r>
            <a:r>
              <a:rPr lang="en-GB" dirty="0"/>
              <a:t> pod </a:t>
            </a:r>
            <a:r>
              <a:rPr lang="en-GB" dirty="0" err="1"/>
              <a:t>povprečjem</a:t>
            </a:r>
            <a:r>
              <a:rPr lang="en-GB" dirty="0"/>
              <a:t> EU </a:t>
            </a:r>
            <a:r>
              <a:rPr lang="en-GB" dirty="0" err="1"/>
              <a:t>tako</a:t>
            </a:r>
            <a:r>
              <a:rPr lang="en-GB" dirty="0"/>
              <a:t> po </a:t>
            </a:r>
            <a:r>
              <a:rPr lang="en-GB" dirty="0" err="1"/>
              <a:t>deležu</a:t>
            </a:r>
            <a:r>
              <a:rPr lang="en-GB" dirty="0"/>
              <a:t> </a:t>
            </a:r>
            <a:r>
              <a:rPr lang="en-GB" dirty="0" err="1"/>
              <a:t>poslank</a:t>
            </a:r>
            <a:r>
              <a:rPr lang="en-GB" dirty="0"/>
              <a:t> v </a:t>
            </a:r>
            <a:r>
              <a:rPr lang="en-GB" dirty="0" err="1"/>
              <a:t>državnem</a:t>
            </a:r>
            <a:r>
              <a:rPr lang="en-GB" dirty="0"/>
              <a:t> </a:t>
            </a:r>
            <a:r>
              <a:rPr lang="en-GB" dirty="0" err="1"/>
              <a:t>zboru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ministric</a:t>
            </a:r>
            <a:r>
              <a:rPr lang="en-GB" dirty="0"/>
              <a:t> v </a:t>
            </a:r>
            <a:r>
              <a:rPr lang="en-GB" dirty="0" err="1"/>
              <a:t>vladi</a:t>
            </a:r>
            <a:r>
              <a:rPr lang="en-GB" dirty="0"/>
              <a:t>.</a:t>
            </a:r>
          </a:p>
          <a:p>
            <a:r>
              <a:rPr lang="en-GB" dirty="0"/>
              <a:t>V </a:t>
            </a:r>
            <a:r>
              <a:rPr lang="en-GB" dirty="0" err="1"/>
              <a:t>Sloveniji</a:t>
            </a:r>
            <a:r>
              <a:rPr lang="en-GB" dirty="0"/>
              <a:t> so </a:t>
            </a:r>
            <a:r>
              <a:rPr lang="en-GB" dirty="0" err="1"/>
              <a:t>ženske</a:t>
            </a:r>
            <a:r>
              <a:rPr lang="en-GB" dirty="0"/>
              <a:t> </a:t>
            </a:r>
            <a:r>
              <a:rPr lang="en-GB" dirty="0" err="1"/>
              <a:t>večinske</a:t>
            </a:r>
            <a:r>
              <a:rPr lang="en-GB" dirty="0"/>
              <a:t> </a:t>
            </a:r>
            <a:r>
              <a:rPr lang="en-GB" dirty="0" err="1"/>
              <a:t>lastnice</a:t>
            </a:r>
            <a:r>
              <a:rPr lang="en-GB" dirty="0"/>
              <a:t> le 13,3 % </a:t>
            </a:r>
            <a:r>
              <a:rPr lang="en-GB" dirty="0" err="1"/>
              <a:t>slovenskih</a:t>
            </a:r>
            <a:r>
              <a:rPr lang="en-GB" dirty="0"/>
              <a:t> podjetij11, </a:t>
            </a:r>
            <a:r>
              <a:rPr lang="en-GB" dirty="0" err="1"/>
              <a:t>majhen</a:t>
            </a:r>
            <a:r>
              <a:rPr lang="en-GB" dirty="0"/>
              <a:t> je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delež</a:t>
            </a:r>
            <a:r>
              <a:rPr lang="en-GB" dirty="0"/>
              <a:t> </a:t>
            </a:r>
            <a:r>
              <a:rPr lang="en-GB" dirty="0" err="1"/>
              <a:t>žensk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vodilnih</a:t>
            </a:r>
            <a:r>
              <a:rPr lang="en-GB" dirty="0"/>
              <a:t> </a:t>
            </a:r>
            <a:r>
              <a:rPr lang="en-GB" dirty="0" err="1"/>
              <a:t>položajih</a:t>
            </a:r>
            <a:r>
              <a:rPr lang="en-GB" dirty="0"/>
              <a:t> v </a:t>
            </a:r>
            <a:r>
              <a:rPr lang="en-GB" dirty="0" err="1"/>
              <a:t>gospodarstvu</a:t>
            </a:r>
            <a:r>
              <a:rPr lang="en-GB" dirty="0"/>
              <a:t>.</a:t>
            </a:r>
          </a:p>
          <a:p>
            <a:r>
              <a:rPr lang="en-GB" dirty="0" err="1"/>
              <a:t>Odbor</a:t>
            </a:r>
            <a:r>
              <a:rPr lang="en-GB" dirty="0"/>
              <a:t> Sveta </a:t>
            </a:r>
            <a:r>
              <a:rPr lang="en-GB" dirty="0" err="1"/>
              <a:t>Evrope</a:t>
            </a:r>
            <a:r>
              <a:rPr lang="en-GB" dirty="0"/>
              <a:t> za </a:t>
            </a:r>
            <a:r>
              <a:rPr lang="en-GB" dirty="0" err="1"/>
              <a:t>socialne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 (ECSR) je </a:t>
            </a:r>
            <a:r>
              <a:rPr lang="en-GB" dirty="0" err="1"/>
              <a:t>junija</a:t>
            </a:r>
            <a:r>
              <a:rPr lang="en-GB" dirty="0"/>
              <a:t> 2020 </a:t>
            </a:r>
            <a:r>
              <a:rPr lang="en-GB" dirty="0" err="1"/>
              <a:t>odločil</a:t>
            </a:r>
            <a:r>
              <a:rPr lang="en-GB" dirty="0"/>
              <a:t>, da </a:t>
            </a:r>
            <a:r>
              <a:rPr lang="en-GB" dirty="0" err="1"/>
              <a:t>Slovenija</a:t>
            </a:r>
            <a:r>
              <a:rPr lang="en-GB" dirty="0"/>
              <a:t> </a:t>
            </a:r>
            <a:r>
              <a:rPr lang="en-GB" dirty="0" err="1"/>
              <a:t>krši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 do </a:t>
            </a:r>
            <a:r>
              <a:rPr lang="en-GB" dirty="0" err="1"/>
              <a:t>enakega</a:t>
            </a:r>
            <a:r>
              <a:rPr lang="en-GB" dirty="0"/>
              <a:t> </a:t>
            </a:r>
            <a:r>
              <a:rPr lang="en-GB" dirty="0" err="1"/>
              <a:t>plačila</a:t>
            </a:r>
            <a:r>
              <a:rPr lang="en-GB" dirty="0"/>
              <a:t> in </a:t>
            </a:r>
            <a:r>
              <a:rPr lang="en-GB" dirty="0" err="1"/>
              <a:t>enakih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delovnem</a:t>
            </a:r>
            <a:r>
              <a:rPr lang="en-GB" dirty="0"/>
              <a:t> </a:t>
            </a:r>
            <a:r>
              <a:rPr lang="en-GB" dirty="0" err="1"/>
              <a:t>mestu</a:t>
            </a:r>
            <a:r>
              <a:rPr lang="en-GB" dirty="0"/>
              <a:t>.</a:t>
            </a:r>
          </a:p>
          <a:p>
            <a:r>
              <a:rPr lang="en-GB" dirty="0"/>
              <a:t>V </a:t>
            </a:r>
            <a:r>
              <a:rPr lang="en-GB" dirty="0" err="1"/>
              <a:t>Sloveniji</a:t>
            </a:r>
            <a:r>
              <a:rPr lang="en-GB" dirty="0"/>
              <a:t> se je </a:t>
            </a:r>
            <a:r>
              <a:rPr lang="en-GB" dirty="0" err="1"/>
              <a:t>plačna</a:t>
            </a:r>
            <a:r>
              <a:rPr lang="en-GB" dirty="0"/>
              <a:t> vrzel19 med </a:t>
            </a:r>
            <a:r>
              <a:rPr lang="en-GB" dirty="0" err="1"/>
              <a:t>vsemi</a:t>
            </a:r>
            <a:r>
              <a:rPr lang="en-GB" dirty="0"/>
              <a:t> </a:t>
            </a:r>
            <a:r>
              <a:rPr lang="en-GB" dirty="0" err="1"/>
              <a:t>članicami</a:t>
            </a:r>
            <a:r>
              <a:rPr lang="en-GB" dirty="0"/>
              <a:t> EU od </a:t>
            </a:r>
            <a:r>
              <a:rPr lang="en-GB" dirty="0" err="1"/>
              <a:t>leta</a:t>
            </a:r>
            <a:r>
              <a:rPr lang="en-GB" dirty="0"/>
              <a:t> 2010 </a:t>
            </a:r>
            <a:r>
              <a:rPr lang="en-GB" dirty="0" err="1"/>
              <a:t>najbolj</a:t>
            </a:r>
            <a:r>
              <a:rPr lang="en-GB" dirty="0"/>
              <a:t> </a:t>
            </a:r>
            <a:r>
              <a:rPr lang="en-GB" dirty="0" err="1"/>
              <a:t>povečala</a:t>
            </a:r>
            <a:r>
              <a:rPr lang="en-GB" dirty="0"/>
              <a:t> (za 7,8 o. t.), </a:t>
            </a:r>
            <a:r>
              <a:rPr lang="en-GB" dirty="0" err="1"/>
              <a:t>čeprav</a:t>
            </a:r>
            <a:r>
              <a:rPr lang="en-GB" dirty="0"/>
              <a:t> </a:t>
            </a:r>
            <a:r>
              <a:rPr lang="en-GB" dirty="0" err="1"/>
              <a:t>ostaja</a:t>
            </a:r>
            <a:r>
              <a:rPr lang="en-GB" dirty="0"/>
              <a:t> v </a:t>
            </a:r>
            <a:r>
              <a:rPr lang="en-GB" dirty="0" err="1"/>
              <a:t>primerjavi</a:t>
            </a:r>
            <a:r>
              <a:rPr lang="en-GB" dirty="0"/>
              <a:t> z </a:t>
            </a:r>
            <a:r>
              <a:rPr lang="en-GB" dirty="0" err="1"/>
              <a:t>drugimi</a:t>
            </a:r>
            <a:r>
              <a:rPr lang="en-GB" dirty="0"/>
              <a:t> </a:t>
            </a:r>
            <a:r>
              <a:rPr lang="en-GB" dirty="0" err="1"/>
              <a:t>članicami</a:t>
            </a:r>
            <a:r>
              <a:rPr lang="en-GB" dirty="0"/>
              <a:t> </a:t>
            </a:r>
            <a:r>
              <a:rPr lang="en-GB" dirty="0" err="1"/>
              <a:t>majhna</a:t>
            </a:r>
            <a:r>
              <a:rPr lang="en-GB" dirty="0"/>
              <a:t>.</a:t>
            </a:r>
          </a:p>
          <a:p>
            <a:r>
              <a:rPr lang="en-GB" dirty="0"/>
              <a:t>Med </a:t>
            </a:r>
            <a:r>
              <a:rPr lang="en-GB" dirty="0" err="1"/>
              <a:t>glavne</a:t>
            </a:r>
            <a:r>
              <a:rPr lang="en-GB" dirty="0"/>
              <a:t> </a:t>
            </a:r>
            <a:r>
              <a:rPr lang="en-GB" dirty="0" err="1"/>
              <a:t>dejavnike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utrjujejo</a:t>
            </a:r>
            <a:r>
              <a:rPr lang="en-GB" dirty="0"/>
              <a:t> </a:t>
            </a:r>
            <a:r>
              <a:rPr lang="en-GB" dirty="0" err="1"/>
              <a:t>neenakost</a:t>
            </a:r>
            <a:r>
              <a:rPr lang="en-GB" dirty="0"/>
              <a:t> </a:t>
            </a:r>
            <a:r>
              <a:rPr lang="en-GB" dirty="0" err="1"/>
              <a:t>spolov</a:t>
            </a:r>
            <a:r>
              <a:rPr lang="en-GB" dirty="0"/>
              <a:t> v </a:t>
            </a:r>
            <a:r>
              <a:rPr lang="en-GB" dirty="0" err="1"/>
              <a:t>Sloveniji</a:t>
            </a:r>
            <a:r>
              <a:rPr lang="en-GB" dirty="0"/>
              <a:t>, </a:t>
            </a:r>
            <a:r>
              <a:rPr lang="en-GB" dirty="0" err="1"/>
              <a:t>spada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socialnih</a:t>
            </a:r>
            <a:r>
              <a:rPr lang="en-GB" dirty="0"/>
              <a:t>, </a:t>
            </a:r>
            <a:r>
              <a:rPr lang="en-GB" dirty="0" err="1"/>
              <a:t>ekonomskih</a:t>
            </a:r>
            <a:r>
              <a:rPr lang="en-GB" dirty="0"/>
              <a:t>, </a:t>
            </a:r>
            <a:r>
              <a:rPr lang="en-GB" dirty="0" err="1"/>
              <a:t>družbenih</a:t>
            </a:r>
            <a:r>
              <a:rPr lang="en-GB" dirty="0"/>
              <a:t> in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dejavnikov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tudi</a:t>
            </a:r>
            <a:r>
              <a:rPr lang="en-GB" dirty="0"/>
              <a:t> </a:t>
            </a:r>
            <a:r>
              <a:rPr lang="en-GB" dirty="0" err="1"/>
              <a:t>vrednote</a:t>
            </a:r>
            <a:r>
              <a:rPr lang="en-GB" dirty="0"/>
              <a:t> in </a:t>
            </a:r>
            <a:r>
              <a:rPr lang="en-GB" dirty="0" err="1"/>
              <a:t>stališča</a:t>
            </a:r>
            <a:r>
              <a:rPr lang="en-GB" dirty="0"/>
              <a:t> </a:t>
            </a:r>
            <a:r>
              <a:rPr lang="en-GB" dirty="0" err="1"/>
              <a:t>prebivalk</a:t>
            </a:r>
            <a:r>
              <a:rPr lang="en-GB" dirty="0"/>
              <a:t> in </a:t>
            </a:r>
            <a:r>
              <a:rPr lang="en-GB" dirty="0" err="1"/>
              <a:t>prebivalcev</a:t>
            </a:r>
            <a:endParaRPr lang="en-GB" dirty="0"/>
          </a:p>
          <a:p>
            <a:r>
              <a:rPr lang="en-GB" dirty="0" err="1"/>
              <a:t>Vrednotne</a:t>
            </a:r>
            <a:r>
              <a:rPr lang="en-GB" dirty="0"/>
              <a:t> in </a:t>
            </a:r>
            <a:r>
              <a:rPr lang="en-GB" dirty="0" err="1"/>
              <a:t>stališča</a:t>
            </a:r>
            <a:r>
              <a:rPr lang="en-GB" dirty="0"/>
              <a:t> </a:t>
            </a:r>
            <a:r>
              <a:rPr lang="en-GB" dirty="0" err="1"/>
              <a:t>prebivalk</a:t>
            </a:r>
            <a:r>
              <a:rPr lang="en-GB" dirty="0"/>
              <a:t> in </a:t>
            </a:r>
            <a:r>
              <a:rPr lang="en-GB" dirty="0" err="1"/>
              <a:t>prebivalcev</a:t>
            </a:r>
            <a:r>
              <a:rPr lang="en-GB" dirty="0"/>
              <a:t> </a:t>
            </a:r>
            <a:r>
              <a:rPr lang="en-GB" dirty="0" err="1"/>
              <a:t>Slovenije</a:t>
            </a:r>
            <a:r>
              <a:rPr lang="en-GB" dirty="0"/>
              <a:t> so se v </a:t>
            </a:r>
            <a:r>
              <a:rPr lang="en-GB" dirty="0" err="1"/>
              <a:t>zadnjih</a:t>
            </a:r>
            <a:r>
              <a:rPr lang="en-GB" dirty="0"/>
              <a:t> </a:t>
            </a:r>
            <a:r>
              <a:rPr lang="en-GB" dirty="0" err="1"/>
              <a:t>treh</a:t>
            </a:r>
            <a:r>
              <a:rPr lang="en-GB" dirty="0"/>
              <a:t> </a:t>
            </a:r>
            <a:r>
              <a:rPr lang="en-GB" dirty="0" err="1"/>
              <a:t>desetletjih</a:t>
            </a:r>
            <a:r>
              <a:rPr lang="en-GB" dirty="0"/>
              <a:t> </a:t>
            </a:r>
            <a:r>
              <a:rPr lang="en-GB" dirty="0" err="1"/>
              <a:t>odmaknili</a:t>
            </a:r>
            <a:r>
              <a:rPr lang="en-GB" dirty="0"/>
              <a:t> od </a:t>
            </a:r>
            <a:r>
              <a:rPr lang="en-GB" dirty="0" err="1"/>
              <a:t>prevladujoče</a:t>
            </a:r>
            <a:r>
              <a:rPr lang="en-GB" dirty="0"/>
              <a:t> </a:t>
            </a:r>
            <a:r>
              <a:rPr lang="en-GB" dirty="0" err="1"/>
              <a:t>tradicionalistične</a:t>
            </a:r>
            <a:r>
              <a:rPr lang="en-GB" dirty="0"/>
              <a:t> </a:t>
            </a:r>
            <a:r>
              <a:rPr lang="en-GB" dirty="0" err="1"/>
              <a:t>oziroma</a:t>
            </a:r>
            <a:r>
              <a:rPr lang="en-GB" dirty="0"/>
              <a:t> </a:t>
            </a:r>
            <a:r>
              <a:rPr lang="en-GB" dirty="0" err="1"/>
              <a:t>materialistične</a:t>
            </a:r>
            <a:r>
              <a:rPr lang="en-GB" dirty="0"/>
              <a:t> </a:t>
            </a:r>
            <a:r>
              <a:rPr lang="en-GB" dirty="0" err="1"/>
              <a:t>orientacije</a:t>
            </a:r>
            <a:r>
              <a:rPr lang="en-GB" dirty="0"/>
              <a:t>, a </a:t>
            </a:r>
            <a:r>
              <a:rPr lang="en-GB" dirty="0" err="1"/>
              <a:t>ostajajo</a:t>
            </a:r>
            <a:r>
              <a:rPr lang="en-GB" dirty="0"/>
              <a:t> </a:t>
            </a:r>
            <a:r>
              <a:rPr lang="en-GB" dirty="0" err="1"/>
              <a:t>daleč</a:t>
            </a:r>
            <a:r>
              <a:rPr lang="en-GB" dirty="0"/>
              <a:t> od </a:t>
            </a:r>
            <a:r>
              <a:rPr lang="en-GB" dirty="0" err="1"/>
              <a:t>skandinavskega</a:t>
            </a:r>
            <a:r>
              <a:rPr lang="en-GB" dirty="0"/>
              <a:t> </a:t>
            </a:r>
            <a:r>
              <a:rPr lang="en-GB" dirty="0" err="1"/>
              <a:t>vzorca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se </a:t>
            </a:r>
            <a:r>
              <a:rPr lang="en-GB" dirty="0" err="1"/>
              <a:t>kaže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najbolj</a:t>
            </a:r>
            <a:r>
              <a:rPr lang="en-GB" dirty="0"/>
              <a:t> </a:t>
            </a:r>
            <a:r>
              <a:rPr lang="en-GB" dirty="0" err="1"/>
              <a:t>egalitaren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svetu</a:t>
            </a:r>
            <a:r>
              <a:rPr lang="en-GB" dirty="0"/>
              <a:t>.</a:t>
            </a:r>
          </a:p>
          <a:p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prehodu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šolanja</a:t>
            </a:r>
            <a:r>
              <a:rPr lang="en-GB" dirty="0"/>
              <a:t> v </a:t>
            </a:r>
            <a:r>
              <a:rPr lang="en-GB" dirty="0" err="1"/>
              <a:t>zaposlitev</a:t>
            </a:r>
            <a:r>
              <a:rPr lang="en-GB" dirty="0"/>
              <a:t> se </a:t>
            </a:r>
            <a:r>
              <a:rPr lang="en-GB" dirty="0" err="1"/>
              <a:t>ženske</a:t>
            </a:r>
            <a:r>
              <a:rPr lang="en-GB" dirty="0"/>
              <a:t> v </a:t>
            </a:r>
            <a:r>
              <a:rPr lang="en-GB" dirty="0" err="1"/>
              <a:t>Sloveniji</a:t>
            </a:r>
            <a:r>
              <a:rPr lang="en-GB" dirty="0"/>
              <a:t> </a:t>
            </a:r>
            <a:r>
              <a:rPr lang="en-GB" dirty="0" err="1"/>
              <a:t>spopadajo</a:t>
            </a:r>
            <a:r>
              <a:rPr lang="en-GB" dirty="0"/>
              <a:t> z </a:t>
            </a:r>
            <a:r>
              <a:rPr lang="en-GB" dirty="0" err="1"/>
              <a:t>večjimi</a:t>
            </a:r>
            <a:r>
              <a:rPr lang="en-GB" dirty="0"/>
              <a:t> </a:t>
            </a:r>
            <a:r>
              <a:rPr lang="en-GB" dirty="0" err="1"/>
              <a:t>ovirami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moški</a:t>
            </a:r>
            <a:r>
              <a:rPr lang="en-GB" dirty="0"/>
              <a:t>.</a:t>
            </a:r>
            <a:endParaRPr lang="en-SI" dirty="0"/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161728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4D727-1146-184A-9BE6-7BD340F4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832338"/>
            <a:ext cx="10515600" cy="5279648"/>
          </a:xfrm>
        </p:spPr>
        <p:txBody>
          <a:bodyPr/>
          <a:lstStyle/>
          <a:p>
            <a:r>
              <a:rPr lang="en-SI" dirty="0"/>
              <a:t>LGBT pravice</a:t>
            </a:r>
          </a:p>
          <a:p>
            <a:endParaRPr lang="en-SI" dirty="0"/>
          </a:p>
          <a:p>
            <a:r>
              <a:rPr lang="en-GB" dirty="0"/>
              <a:t>H</a:t>
            </a:r>
            <a:r>
              <a:rPr lang="en-SI" dirty="0"/>
              <a:t>omofobija in diskriminacija na podlagi spolne usmerjenosti</a:t>
            </a:r>
          </a:p>
          <a:p>
            <a:pPr lvl="1"/>
            <a:r>
              <a:rPr lang="en-GB" dirty="0">
                <a:hlinkClick r:id="rId2"/>
              </a:rPr>
              <a:t>https://www.youtube.com/watch?v=1wsG9eYsl7Q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https://www.youtube.com/watch?v=XvpHn_zdkTY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198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107B9-4E95-334C-8040-7F0B6E120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sz="3600" dirty="0"/>
              <a:t>Staranje prebivalstva</a:t>
            </a:r>
            <a:br>
              <a:rPr lang="en-SI" dirty="0"/>
            </a:b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0B2CD-EBCF-9849-B251-B361F281B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152079"/>
            <a:ext cx="10515600" cy="53958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Leta 2019 je </a:t>
            </a:r>
            <a:r>
              <a:rPr lang="en-GB" dirty="0" err="1"/>
              <a:t>bila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kot</a:t>
            </a:r>
            <a:r>
              <a:rPr lang="en-GB" dirty="0"/>
              <a:t> </a:t>
            </a:r>
            <a:r>
              <a:rPr lang="en-GB" dirty="0" err="1"/>
              <a:t>petina</a:t>
            </a:r>
            <a:r>
              <a:rPr lang="en-GB" dirty="0"/>
              <a:t> (20,3 %) </a:t>
            </a:r>
            <a:r>
              <a:rPr lang="en-GB" dirty="0" err="1"/>
              <a:t>prebivalstva</a:t>
            </a:r>
            <a:r>
              <a:rPr lang="en-GB" dirty="0"/>
              <a:t> EU-27 </a:t>
            </a:r>
            <a:r>
              <a:rPr lang="en-GB" dirty="0" err="1"/>
              <a:t>stara</a:t>
            </a:r>
            <a:r>
              <a:rPr lang="en-GB" dirty="0"/>
              <a:t> </a:t>
            </a:r>
            <a:r>
              <a:rPr lang="en-GB" dirty="0" err="1"/>
              <a:t>vsaj</a:t>
            </a:r>
            <a:r>
              <a:rPr lang="en-GB" dirty="0"/>
              <a:t> 65 let. </a:t>
            </a:r>
          </a:p>
          <a:p>
            <a:r>
              <a:rPr lang="en-GB" dirty="0" err="1"/>
              <a:t>Delež</a:t>
            </a:r>
            <a:r>
              <a:rPr lang="en-GB" dirty="0"/>
              <a:t> </a:t>
            </a:r>
            <a:r>
              <a:rPr lang="en-GB" dirty="0" err="1"/>
              <a:t>oseb</a:t>
            </a:r>
            <a:r>
              <a:rPr lang="en-GB" dirty="0"/>
              <a:t>, </a:t>
            </a:r>
            <a:r>
              <a:rPr lang="en-GB" dirty="0" err="1"/>
              <a:t>starih</a:t>
            </a:r>
            <a:r>
              <a:rPr lang="en-GB" dirty="0"/>
              <a:t> 80 let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več</a:t>
            </a:r>
            <a:r>
              <a:rPr lang="en-GB" dirty="0"/>
              <a:t>, v </a:t>
            </a:r>
            <a:r>
              <a:rPr lang="en-GB" dirty="0" err="1"/>
              <a:t>prebivalstvu</a:t>
            </a:r>
            <a:r>
              <a:rPr lang="en-GB" dirty="0"/>
              <a:t> EU-27 </a:t>
            </a:r>
            <a:r>
              <a:rPr lang="en-GB" dirty="0" err="1"/>
              <a:t>naj</a:t>
            </a:r>
            <a:r>
              <a:rPr lang="en-GB" dirty="0"/>
              <a:t> bi se med </a:t>
            </a:r>
            <a:r>
              <a:rPr lang="en-GB" dirty="0" err="1"/>
              <a:t>letoma</a:t>
            </a:r>
            <a:r>
              <a:rPr lang="en-GB" dirty="0"/>
              <a:t> 2019 in 2100 </a:t>
            </a:r>
            <a:r>
              <a:rPr lang="en-GB" dirty="0" err="1"/>
              <a:t>dvainpolkrat</a:t>
            </a:r>
            <a:r>
              <a:rPr lang="en-GB" dirty="0"/>
              <a:t> </a:t>
            </a:r>
            <a:r>
              <a:rPr lang="en-GB" dirty="0" err="1"/>
              <a:t>povečal</a:t>
            </a:r>
            <a:r>
              <a:rPr lang="en-GB" dirty="0"/>
              <a:t>, in </a:t>
            </a:r>
            <a:r>
              <a:rPr lang="en-GB" dirty="0" err="1"/>
              <a:t>sicer</a:t>
            </a:r>
            <a:r>
              <a:rPr lang="en-GB" dirty="0"/>
              <a:t> s 5,8 % </a:t>
            </a:r>
            <a:r>
              <a:rPr lang="en-GB" dirty="0" err="1"/>
              <a:t>na</a:t>
            </a:r>
            <a:r>
              <a:rPr lang="en-GB" dirty="0"/>
              <a:t> 14,6 %. </a:t>
            </a:r>
          </a:p>
          <a:p>
            <a:r>
              <a:rPr lang="en-GB" dirty="0" err="1"/>
              <a:t>Kakšne</a:t>
            </a:r>
            <a:r>
              <a:rPr lang="en-GB" dirty="0"/>
              <a:t> </a:t>
            </a:r>
            <a:r>
              <a:rPr lang="en-GB" dirty="0" err="1"/>
              <a:t>izzive</a:t>
            </a:r>
            <a:r>
              <a:rPr lang="en-GB" dirty="0"/>
              <a:t> to </a:t>
            </a:r>
            <a:r>
              <a:rPr lang="en-GB" dirty="0" err="1"/>
              <a:t>predstavlja</a:t>
            </a:r>
            <a:r>
              <a:rPr lang="en-GB" dirty="0"/>
              <a:t> za </a:t>
            </a:r>
            <a:r>
              <a:rPr lang="en-GB" dirty="0" err="1"/>
              <a:t>družbo</a:t>
            </a:r>
            <a:r>
              <a:rPr lang="en-GB" dirty="0"/>
              <a:t>; za </a:t>
            </a:r>
            <a:r>
              <a:rPr lang="en-GB" dirty="0" err="1"/>
              <a:t>posameznike</a:t>
            </a:r>
            <a:r>
              <a:rPr lang="en-GB" dirty="0"/>
              <a:t>?</a:t>
            </a:r>
          </a:p>
          <a:p>
            <a:pPr lvl="1"/>
            <a:r>
              <a:rPr lang="en-GB" dirty="0" err="1"/>
              <a:t>Aktivno</a:t>
            </a:r>
            <a:r>
              <a:rPr lang="en-GB" dirty="0"/>
              <a:t> </a:t>
            </a:r>
            <a:r>
              <a:rPr lang="en-GB" dirty="0" err="1"/>
              <a:t>staranje</a:t>
            </a:r>
            <a:r>
              <a:rPr lang="en-GB" dirty="0"/>
              <a:t>; </a:t>
            </a:r>
            <a:r>
              <a:rPr lang="en-GB" dirty="0" err="1"/>
              <a:t>vseživljenjsko</a:t>
            </a:r>
            <a:r>
              <a:rPr lang="en-GB" dirty="0"/>
              <a:t> </a:t>
            </a:r>
            <a:r>
              <a:rPr lang="en-GB" dirty="0" err="1"/>
              <a:t>učenje</a:t>
            </a:r>
            <a:endParaRPr lang="en-GB" dirty="0"/>
          </a:p>
          <a:p>
            <a:pPr lvl="1"/>
            <a:r>
              <a:rPr lang="en-GB" dirty="0" err="1"/>
              <a:t>Skrb</a:t>
            </a:r>
            <a:r>
              <a:rPr lang="en-GB" dirty="0"/>
              <a:t> za </a:t>
            </a:r>
            <a:r>
              <a:rPr lang="en-GB" dirty="0" err="1"/>
              <a:t>starejše</a:t>
            </a:r>
            <a:r>
              <a:rPr lang="en-GB" dirty="0"/>
              <a:t> – </a:t>
            </a:r>
            <a:r>
              <a:rPr lang="en-GB" dirty="0" err="1"/>
              <a:t>medgeneracijsko</a:t>
            </a:r>
            <a:r>
              <a:rPr lang="en-GB" dirty="0"/>
              <a:t> </a:t>
            </a:r>
            <a:r>
              <a:rPr lang="en-GB" dirty="0" err="1"/>
              <a:t>sodelovanje</a:t>
            </a:r>
            <a:endParaRPr lang="en-GB" dirty="0"/>
          </a:p>
          <a:p>
            <a:pPr lvl="1"/>
            <a:r>
              <a:rPr lang="en-GB" dirty="0" err="1"/>
              <a:t>Revščina</a:t>
            </a:r>
            <a:r>
              <a:rPr lang="en-GB" dirty="0"/>
              <a:t>, </a:t>
            </a:r>
            <a:r>
              <a:rPr lang="en-GB" dirty="0" err="1"/>
              <a:t>solidarnost</a:t>
            </a:r>
            <a:endParaRPr lang="en-GB" dirty="0"/>
          </a:p>
          <a:p>
            <a:pPr lvl="1"/>
            <a:r>
              <a:rPr lang="en-GB" dirty="0" err="1"/>
              <a:t>Preprečevanje</a:t>
            </a:r>
            <a:r>
              <a:rPr lang="en-GB" dirty="0"/>
              <a:t> </a:t>
            </a:r>
            <a:r>
              <a:rPr lang="en-GB" dirty="0" err="1"/>
              <a:t>marginalizacije</a:t>
            </a:r>
            <a:endParaRPr lang="en-GB" dirty="0"/>
          </a:p>
          <a:p>
            <a:pPr lvl="1"/>
            <a:endParaRPr lang="en-GB" dirty="0"/>
          </a:p>
          <a:p>
            <a:pPr lvl="2"/>
            <a:r>
              <a:rPr lang="en-GB" dirty="0">
                <a:hlinkClick r:id="rId2"/>
              </a:rPr>
              <a:t>https://www.youtube.com/watch?v=x4r0S5qoIXc</a:t>
            </a:r>
            <a:endParaRPr lang="en-GB" dirty="0"/>
          </a:p>
          <a:p>
            <a:pPr lvl="2"/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rGmETsivERg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90878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EA28-62FF-7347-B858-3007787E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/>
              <a:t>Rasna in etnična diskriminacija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C55D-D2FA-F74F-9AF8-E75802852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M</a:t>
            </a:r>
            <a:r>
              <a:rPr lang="en-SI" dirty="0"/>
              <a:t>igracije – integracija – sprejemanje etničnih in kulturnih razlik</a:t>
            </a:r>
          </a:p>
          <a:p>
            <a:endParaRPr lang="en-SI" dirty="0"/>
          </a:p>
          <a:p>
            <a:r>
              <a:rPr lang="en-GB" dirty="0"/>
              <a:t>E</a:t>
            </a:r>
            <a:r>
              <a:rPr lang="en-SI" dirty="0"/>
              <a:t>tnične razlike: </a:t>
            </a:r>
            <a:r>
              <a:rPr lang="en-GB" dirty="0">
                <a:hlinkClick r:id="rId2"/>
              </a:rPr>
              <a:t>https://www.youtube.com/watch?v=4WIiConeatM</a:t>
            </a:r>
            <a:endParaRPr lang="en-GB" dirty="0"/>
          </a:p>
          <a:p>
            <a:r>
              <a:rPr lang="en-GB" dirty="0" err="1"/>
              <a:t>Diskriminacija</a:t>
            </a:r>
            <a:endParaRPr lang="en-GB" dirty="0"/>
          </a:p>
          <a:p>
            <a:r>
              <a:rPr lang="en-GB" dirty="0">
                <a:hlinkClick r:id="rId3"/>
              </a:rPr>
              <a:t>https://www.youtube.com/watch?v=yAhh31XeUtQ</a:t>
            </a:r>
            <a:r>
              <a:rPr lang="en-GB" dirty="0"/>
              <a:t> </a:t>
            </a:r>
          </a:p>
          <a:p>
            <a:r>
              <a:rPr lang="en-GB" dirty="0">
                <a:hlinkClick r:id="rId4"/>
              </a:rPr>
              <a:t>https://sola.amnesty.si/avdio-video.html</a:t>
            </a:r>
            <a:endParaRPr lang="en-GB" dirty="0"/>
          </a:p>
          <a:p>
            <a:r>
              <a:rPr lang="en-GB" dirty="0" err="1"/>
              <a:t>Pravična</a:t>
            </a:r>
            <a:r>
              <a:rPr lang="en-GB" dirty="0"/>
              <a:t> </a:t>
            </a:r>
            <a:r>
              <a:rPr lang="en-GB" dirty="0" err="1"/>
              <a:t>trgovina</a:t>
            </a:r>
            <a:endParaRPr lang="en-GB" dirty="0"/>
          </a:p>
          <a:p>
            <a:r>
              <a:rPr lang="en-GB" dirty="0"/>
              <a:t>https://</a:t>
            </a:r>
            <a:r>
              <a:rPr lang="en-GB" dirty="0" err="1"/>
              <a:t>sola.amnesty.si</a:t>
            </a:r>
            <a:r>
              <a:rPr lang="en-GB" dirty="0"/>
              <a:t>/media/uploads/files/pravicna%20trgovina.pdf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5383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A838-44F4-7943-8770-396B8B5C2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112887"/>
            <a:ext cx="9667238" cy="1266253"/>
          </a:xfrm>
        </p:spPr>
        <p:txBody>
          <a:bodyPr>
            <a:noAutofit/>
          </a:bodyPr>
          <a:lstStyle/>
          <a:p>
            <a:r>
              <a:rPr lang="sl-SI" sz="2800" b="0" dirty="0"/>
              <a:t>Vprašanja, ki jih raziskava naslavlja v uvodu in skuša na njih odgovoriti skozi raziskovalno delo in raziskovalno refleksijo:</a:t>
            </a:r>
            <a:endParaRPr lang="en-SI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1F32-A837-B748-8FFC-D0AD39A2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523581"/>
            <a:ext cx="10515600" cy="4351338"/>
          </a:xfrm>
        </p:spPr>
        <p:txBody>
          <a:bodyPr>
            <a:normAutofit fontScale="25000" lnSpcReduction="20000"/>
          </a:bodyPr>
          <a:lstStyle/>
          <a:p>
            <a:pPr lvl="1">
              <a:lnSpc>
                <a:spcPct val="170000"/>
              </a:lnSpc>
            </a:pPr>
            <a:r>
              <a:rPr lang="en-GB" sz="7600" dirty="0"/>
              <a:t>S </a:t>
            </a:r>
            <a:r>
              <a:rPr lang="en-GB" sz="7600" dirty="0" err="1"/>
              <a:t>kakšnimi</a:t>
            </a:r>
            <a:r>
              <a:rPr lang="en-GB" sz="7600" dirty="0"/>
              <a:t> </a:t>
            </a:r>
            <a:r>
              <a:rPr lang="en-GB" sz="7600" dirty="0" err="1"/>
              <a:t>tegobami</a:t>
            </a:r>
            <a:r>
              <a:rPr lang="en-GB" sz="7600" dirty="0"/>
              <a:t> se </a:t>
            </a:r>
            <a:r>
              <a:rPr lang="en-GB" sz="7600" dirty="0" err="1"/>
              <a:t>kot</a:t>
            </a:r>
            <a:r>
              <a:rPr lang="en-GB" sz="7600" dirty="0"/>
              <a:t> </a:t>
            </a:r>
            <a:r>
              <a:rPr lang="en-GB" sz="7600" dirty="0" err="1"/>
              <a:t>družba</a:t>
            </a:r>
            <a:r>
              <a:rPr lang="en-GB" sz="7600" dirty="0"/>
              <a:t> </a:t>
            </a:r>
            <a:r>
              <a:rPr lang="en-GB" sz="7600" dirty="0" err="1"/>
              <a:t>srečujemo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Kakšni</a:t>
            </a:r>
            <a:r>
              <a:rPr lang="en-GB" sz="7600" dirty="0"/>
              <a:t> </a:t>
            </a:r>
            <a:r>
              <a:rPr lang="en-GB" sz="7600" dirty="0" err="1"/>
              <a:t>problemi</a:t>
            </a:r>
            <a:r>
              <a:rPr lang="en-GB" sz="7600" dirty="0"/>
              <a:t> so </a:t>
            </a:r>
            <a:r>
              <a:rPr lang="en-GB" sz="7600" dirty="0" err="1"/>
              <a:t>vezani</a:t>
            </a:r>
            <a:r>
              <a:rPr lang="en-GB" sz="7600" dirty="0"/>
              <a:t> </a:t>
            </a:r>
            <a:r>
              <a:rPr lang="en-GB" sz="7600" dirty="0" err="1"/>
              <a:t>na</a:t>
            </a:r>
            <a:r>
              <a:rPr lang="en-GB" sz="7600" dirty="0"/>
              <a:t> </a:t>
            </a:r>
            <a:r>
              <a:rPr lang="en-GB" sz="7600" dirty="0" err="1"/>
              <a:t>pomanjanje</a:t>
            </a:r>
            <a:r>
              <a:rPr lang="en-GB" sz="7600" dirty="0"/>
              <a:t> </a:t>
            </a:r>
            <a:r>
              <a:rPr lang="en-GB" sz="7600" dirty="0" err="1"/>
              <a:t>družbene</a:t>
            </a:r>
            <a:r>
              <a:rPr lang="en-GB" sz="7600" dirty="0"/>
              <a:t> </a:t>
            </a:r>
            <a:r>
              <a:rPr lang="en-GB" sz="7600" dirty="0" err="1"/>
              <a:t>solidarnosti</a:t>
            </a:r>
            <a:r>
              <a:rPr lang="en-GB" sz="7600" dirty="0"/>
              <a:t> in </a:t>
            </a:r>
            <a:r>
              <a:rPr lang="en-GB" sz="7600" dirty="0" err="1"/>
              <a:t>kohezije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Kako</a:t>
            </a:r>
            <a:r>
              <a:rPr lang="en-GB" sz="7600" dirty="0"/>
              <a:t> </a:t>
            </a:r>
            <a:r>
              <a:rPr lang="en-GB" sz="7600" dirty="0" err="1"/>
              <a:t>doseči</a:t>
            </a:r>
            <a:r>
              <a:rPr lang="en-GB" sz="7600" dirty="0"/>
              <a:t> </a:t>
            </a:r>
            <a:r>
              <a:rPr lang="en-GB" sz="7600" dirty="0" err="1"/>
              <a:t>večjo</a:t>
            </a:r>
            <a:r>
              <a:rPr lang="en-GB" sz="7600" dirty="0"/>
              <a:t> </a:t>
            </a:r>
            <a:r>
              <a:rPr lang="en-GB" sz="7600" dirty="0" err="1"/>
              <a:t>enakost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Kakšene</a:t>
            </a:r>
            <a:r>
              <a:rPr lang="en-GB" sz="7600" dirty="0"/>
              <a:t> </a:t>
            </a:r>
            <a:r>
              <a:rPr lang="en-GB" sz="7600" dirty="0" err="1"/>
              <a:t>probleme</a:t>
            </a:r>
            <a:r>
              <a:rPr lang="en-GB" sz="7600" dirty="0"/>
              <a:t> </a:t>
            </a:r>
            <a:r>
              <a:rPr lang="en-GB" sz="7600" dirty="0" err="1"/>
              <a:t>opažamo</a:t>
            </a:r>
            <a:r>
              <a:rPr lang="en-GB" sz="7600" dirty="0"/>
              <a:t> v </a:t>
            </a:r>
            <a:r>
              <a:rPr lang="en-GB" sz="7600" dirty="0" err="1"/>
              <a:t>naravnem</a:t>
            </a:r>
            <a:r>
              <a:rPr lang="en-GB" sz="7600" dirty="0"/>
              <a:t> </a:t>
            </a:r>
            <a:r>
              <a:rPr lang="en-GB" sz="7600" dirty="0" err="1"/>
              <a:t>okolju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Kakšne</a:t>
            </a:r>
            <a:r>
              <a:rPr lang="en-GB" sz="7600" dirty="0"/>
              <a:t> </a:t>
            </a:r>
            <a:r>
              <a:rPr lang="en-GB" sz="7600" dirty="0" err="1"/>
              <a:t>probleme</a:t>
            </a:r>
            <a:r>
              <a:rPr lang="en-GB" sz="7600" dirty="0"/>
              <a:t> </a:t>
            </a:r>
            <a:r>
              <a:rPr lang="en-GB" sz="7600" dirty="0" err="1"/>
              <a:t>sem</a:t>
            </a:r>
            <a:r>
              <a:rPr lang="en-GB" sz="7600" dirty="0"/>
              <a:t> </a:t>
            </a:r>
            <a:r>
              <a:rPr lang="en-GB" sz="7600" dirty="0" err="1"/>
              <a:t>zaznal</a:t>
            </a:r>
            <a:r>
              <a:rPr lang="en-GB" sz="7600" dirty="0"/>
              <a:t>/a </a:t>
            </a:r>
            <a:r>
              <a:rPr lang="en-GB" sz="7600" dirty="0" err="1"/>
              <a:t>sam</a:t>
            </a:r>
            <a:r>
              <a:rPr lang="en-GB" sz="7600" dirty="0"/>
              <a:t>/a?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Kaj</a:t>
            </a:r>
            <a:r>
              <a:rPr lang="en-GB" sz="7600" dirty="0"/>
              <a:t> </a:t>
            </a:r>
            <a:r>
              <a:rPr lang="en-GB" sz="7600" dirty="0" err="1"/>
              <a:t>lahko</a:t>
            </a:r>
            <a:r>
              <a:rPr lang="en-GB" sz="7600" dirty="0"/>
              <a:t> </a:t>
            </a:r>
            <a:r>
              <a:rPr lang="en-GB" sz="7600" dirty="0" err="1"/>
              <a:t>stori</a:t>
            </a:r>
            <a:r>
              <a:rPr lang="en-GB" sz="7600" dirty="0"/>
              <a:t> </a:t>
            </a:r>
            <a:r>
              <a:rPr lang="en-GB" sz="7600" dirty="0" err="1"/>
              <a:t>posameznik</a:t>
            </a:r>
            <a:r>
              <a:rPr lang="en-GB" sz="7600" dirty="0"/>
              <a:t>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Kakšna</a:t>
            </a:r>
            <a:r>
              <a:rPr lang="en-GB" sz="7600" dirty="0"/>
              <a:t> je </a:t>
            </a:r>
            <a:r>
              <a:rPr lang="en-GB" sz="7600" dirty="0" err="1"/>
              <a:t>vloga</a:t>
            </a:r>
            <a:r>
              <a:rPr lang="en-GB" sz="7600" dirty="0"/>
              <a:t> </a:t>
            </a:r>
            <a:r>
              <a:rPr lang="en-GB" sz="7600" dirty="0" err="1"/>
              <a:t>društev</a:t>
            </a:r>
            <a:r>
              <a:rPr lang="en-GB" sz="7600" dirty="0"/>
              <a:t> / </a:t>
            </a:r>
            <a:r>
              <a:rPr lang="en-GB" sz="7600" dirty="0" err="1"/>
              <a:t>države</a:t>
            </a:r>
            <a:r>
              <a:rPr lang="en-GB" sz="7600" dirty="0"/>
              <a:t> (</a:t>
            </a:r>
            <a:r>
              <a:rPr lang="en-GB" sz="7600" dirty="0" err="1"/>
              <a:t>mezo</a:t>
            </a:r>
            <a:r>
              <a:rPr lang="en-GB" sz="7600" dirty="0"/>
              <a:t>, </a:t>
            </a:r>
            <a:r>
              <a:rPr lang="en-GB" sz="7600" dirty="0" err="1"/>
              <a:t>mikro</a:t>
            </a:r>
            <a:r>
              <a:rPr lang="en-GB" sz="7600" dirty="0"/>
              <a:t> raven)?</a:t>
            </a:r>
          </a:p>
          <a:p>
            <a:pPr lvl="1">
              <a:lnSpc>
                <a:spcPct val="170000"/>
              </a:lnSpc>
            </a:pPr>
            <a:r>
              <a:rPr lang="en-GB" sz="7600" dirty="0" err="1"/>
              <a:t>Kakšna</a:t>
            </a:r>
            <a:r>
              <a:rPr lang="en-GB" sz="7600" dirty="0"/>
              <a:t> je </a:t>
            </a:r>
            <a:r>
              <a:rPr lang="en-GB" sz="7600" dirty="0" err="1"/>
              <a:t>vloga</a:t>
            </a:r>
            <a:r>
              <a:rPr lang="en-GB" sz="7600" dirty="0"/>
              <a:t> </a:t>
            </a:r>
            <a:r>
              <a:rPr lang="en-GB" sz="7600" dirty="0" err="1"/>
              <a:t>Evropske</a:t>
            </a:r>
            <a:r>
              <a:rPr lang="en-GB" sz="7600" dirty="0"/>
              <a:t> </a:t>
            </a:r>
            <a:r>
              <a:rPr lang="en-GB" sz="7600" dirty="0" err="1"/>
              <a:t>Unije</a:t>
            </a:r>
            <a:r>
              <a:rPr lang="en-GB" sz="7600" dirty="0"/>
              <a:t> </a:t>
            </a:r>
            <a:r>
              <a:rPr lang="en-GB" sz="7600" dirty="0" err="1"/>
              <a:t>pri</a:t>
            </a:r>
            <a:r>
              <a:rPr lang="en-GB" sz="7600" dirty="0"/>
              <a:t> </a:t>
            </a:r>
            <a:r>
              <a:rPr lang="en-GB" sz="7600" dirty="0" err="1"/>
              <a:t>preprečevanju</a:t>
            </a:r>
            <a:r>
              <a:rPr lang="en-GB" sz="7600" dirty="0"/>
              <a:t> </a:t>
            </a:r>
            <a:r>
              <a:rPr lang="en-GB" sz="7600" dirty="0" err="1"/>
              <a:t>težav</a:t>
            </a:r>
            <a:r>
              <a:rPr lang="en-GB" sz="7600" dirty="0"/>
              <a:t> in </a:t>
            </a:r>
            <a:r>
              <a:rPr lang="en-GB" sz="7600" dirty="0" err="1"/>
              <a:t>izboljšanju</a:t>
            </a:r>
            <a:r>
              <a:rPr lang="en-GB" sz="7600" dirty="0"/>
              <a:t> </a:t>
            </a:r>
            <a:r>
              <a:rPr lang="en-GB" sz="7600" dirty="0" err="1"/>
              <a:t>situacije</a:t>
            </a:r>
            <a:endParaRPr lang="en-GB" sz="7600" dirty="0"/>
          </a:p>
          <a:p>
            <a:pPr lvl="1">
              <a:lnSpc>
                <a:spcPct val="170000"/>
              </a:lnSpc>
            </a:pPr>
            <a:endParaRPr lang="en-GB" dirty="0"/>
          </a:p>
          <a:p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0D083-7015-CF45-8AFF-149EC5F42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71" y="2704167"/>
            <a:ext cx="2487706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5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3B778-0B76-5B4B-9864-E7DD389C6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28" y="812800"/>
            <a:ext cx="10515600" cy="4825053"/>
          </a:xfrm>
        </p:spPr>
        <p:txBody>
          <a:bodyPr>
            <a:normAutofit/>
          </a:bodyPr>
          <a:lstStyle/>
          <a:p>
            <a:pPr lvl="1"/>
            <a:endParaRPr lang="en-SI" dirty="0"/>
          </a:p>
          <a:p>
            <a:pPr lvl="1"/>
            <a:r>
              <a:rPr lang="sl-SI" dirty="0"/>
              <a:t>Problemi staranja prebivalstva</a:t>
            </a:r>
            <a:endParaRPr lang="en-SI" dirty="0"/>
          </a:p>
          <a:p>
            <a:pPr lvl="1"/>
            <a:r>
              <a:rPr lang="sl-SI" dirty="0"/>
              <a:t>Problemi mladostnikov v odnosu z družino, vrstniki ipd</a:t>
            </a:r>
            <a:endParaRPr lang="en-SI" dirty="0"/>
          </a:p>
          <a:p>
            <a:pPr lvl="1"/>
            <a:r>
              <a:rPr lang="sl-SI" dirty="0"/>
              <a:t>Neenakosti med spoloma</a:t>
            </a:r>
            <a:endParaRPr lang="en-SI" dirty="0"/>
          </a:p>
          <a:p>
            <a:pPr lvl="1"/>
            <a:r>
              <a:rPr lang="sl-SI" dirty="0"/>
              <a:t>Revščina</a:t>
            </a:r>
            <a:endParaRPr lang="en-SI" dirty="0"/>
          </a:p>
          <a:p>
            <a:pPr lvl="1"/>
            <a:r>
              <a:rPr lang="sl-SI" dirty="0"/>
              <a:t>Problemi nesprejemanja kulturne/etnične raznolikosti</a:t>
            </a:r>
            <a:endParaRPr lang="en-SI" dirty="0"/>
          </a:p>
          <a:p>
            <a:pPr lvl="1"/>
            <a:r>
              <a:rPr lang="sl-SI" dirty="0"/>
              <a:t>Problemi brezdomstva</a:t>
            </a:r>
            <a:endParaRPr lang="en-SI" dirty="0"/>
          </a:p>
          <a:p>
            <a:pPr lvl="1"/>
            <a:r>
              <a:rPr lang="sl-SI" dirty="0"/>
              <a:t>Osebne stiske posameznikov</a:t>
            </a:r>
            <a:endParaRPr lang="en-SI" dirty="0"/>
          </a:p>
          <a:p>
            <a:pPr lvl="1"/>
            <a:r>
              <a:rPr lang="sl-SI" dirty="0"/>
              <a:t>Okoljska problematika, onesnaževanje</a:t>
            </a:r>
            <a:endParaRPr lang="en-SI" dirty="0"/>
          </a:p>
          <a:p>
            <a:pPr lvl="1"/>
            <a:r>
              <a:rPr lang="sl-SI" dirty="0"/>
              <a:t>Alternativne oblike energetskih virov</a:t>
            </a:r>
            <a:endParaRPr lang="en-SI" dirty="0"/>
          </a:p>
          <a:p>
            <a:pPr lvl="1"/>
            <a:r>
              <a:rPr lang="sl-SI" dirty="0"/>
              <a:t>Trajnostna proizvodnja hrane</a:t>
            </a:r>
            <a:endParaRPr lang="en-SI" dirty="0"/>
          </a:p>
          <a:p>
            <a:endParaRPr lang="en-SI" dirty="0"/>
          </a:p>
        </p:txBody>
      </p:sp>
      <p:pic>
        <p:nvPicPr>
          <p:cNvPr id="4" name="Picture 3" descr="/Volumes/INTENSO/JM gradivo/slike/garbage-2729608_1920.jpg">
            <a:extLst>
              <a:ext uri="{FF2B5EF4-FFF2-40B4-BE49-F238E27FC236}">
                <a16:creationId xmlns:a16="http://schemas.microsoft.com/office/drawing/2014/main" id="{D985D9F9-A49E-6F4D-9A5E-869FBBC58D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279" y="2371925"/>
            <a:ext cx="2868705" cy="2114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56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86E9-B9E3-6F48-84C2-00500C18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SI" sz="3600" dirty="0"/>
              <a:t>Trajnostni razvoj in odgovorno delovanje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ABC03-46D6-A040-893E-FB167DF77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https://www.youtube.com/watch?v=jfsWI8XgQyo</a:t>
            </a:r>
            <a:endParaRPr lang="en-GB" dirty="0"/>
          </a:p>
          <a:p>
            <a:endParaRPr lang="en-SI" dirty="0"/>
          </a:p>
          <a:p>
            <a:r>
              <a:rPr lang="en-GB" dirty="0" err="1"/>
              <a:t>gospodarski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,</a:t>
            </a:r>
          </a:p>
          <a:p>
            <a:r>
              <a:rPr lang="en-GB" dirty="0" err="1"/>
              <a:t>socialni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in</a:t>
            </a:r>
          </a:p>
          <a:p>
            <a:r>
              <a:rPr lang="en-GB" dirty="0" err="1"/>
              <a:t>varstvo</a:t>
            </a:r>
            <a:r>
              <a:rPr lang="en-GB" dirty="0"/>
              <a:t> </a:t>
            </a:r>
            <a:r>
              <a:rPr lang="en-GB" dirty="0" err="1"/>
              <a:t>okolja</a:t>
            </a:r>
            <a:endParaRPr lang="en-GB" i="1" dirty="0"/>
          </a:p>
          <a:p>
            <a:endParaRPr lang="en-GB" i="1" dirty="0"/>
          </a:p>
          <a:p>
            <a:r>
              <a:rPr lang="en-GB" dirty="0" err="1"/>
              <a:t>poročila</a:t>
            </a:r>
            <a:r>
              <a:rPr lang="en-GB" dirty="0"/>
              <a:t> </a:t>
            </a:r>
            <a:r>
              <a:rPr lang="en-GB" dirty="0" err="1"/>
              <a:t>komisije</a:t>
            </a:r>
            <a:r>
              <a:rPr lang="en-GB" dirty="0"/>
              <a:t> </a:t>
            </a:r>
            <a:r>
              <a:rPr lang="en-GB" dirty="0" err="1"/>
              <a:t>Brundtlandove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leta</a:t>
            </a:r>
            <a:r>
              <a:rPr lang="en-GB" dirty="0"/>
              <a:t> 1987: </a:t>
            </a:r>
          </a:p>
          <a:p>
            <a:pPr lvl="1"/>
            <a:r>
              <a:rPr lang="en-GB" dirty="0" err="1"/>
              <a:t>Trajnostni</a:t>
            </a:r>
            <a:r>
              <a:rPr lang="en-GB" dirty="0"/>
              <a:t> </a:t>
            </a:r>
            <a:r>
              <a:rPr lang="en-GB" dirty="0" err="1"/>
              <a:t>razvoj</a:t>
            </a:r>
            <a:r>
              <a:rPr lang="en-GB" dirty="0"/>
              <a:t> </a:t>
            </a:r>
            <a:r>
              <a:rPr lang="en-GB" dirty="0" err="1"/>
              <a:t>zadovoljuje</a:t>
            </a:r>
            <a:r>
              <a:rPr lang="en-GB" dirty="0"/>
              <a:t> </a:t>
            </a:r>
            <a:r>
              <a:rPr lang="en-GB" dirty="0" err="1"/>
              <a:t>potrebe</a:t>
            </a:r>
            <a:r>
              <a:rPr lang="en-GB" dirty="0"/>
              <a:t> </a:t>
            </a:r>
            <a:r>
              <a:rPr lang="en-GB" dirty="0" err="1"/>
              <a:t>sedanjega</a:t>
            </a:r>
            <a:r>
              <a:rPr lang="en-GB" dirty="0"/>
              <a:t> </a:t>
            </a:r>
            <a:r>
              <a:rPr lang="en-GB" dirty="0" err="1"/>
              <a:t>človeškega</a:t>
            </a:r>
            <a:r>
              <a:rPr lang="en-GB" dirty="0"/>
              <a:t> </a:t>
            </a:r>
            <a:r>
              <a:rPr lang="en-GB" dirty="0" err="1"/>
              <a:t>rodu</a:t>
            </a:r>
            <a:r>
              <a:rPr lang="en-GB" dirty="0"/>
              <a:t>, ne da bi </a:t>
            </a:r>
            <a:r>
              <a:rPr lang="en-GB" dirty="0" err="1"/>
              <a:t>ogrozili</a:t>
            </a:r>
            <a:r>
              <a:rPr lang="en-GB" dirty="0"/>
              <a:t> </a:t>
            </a:r>
            <a:r>
              <a:rPr lang="en-GB" dirty="0" err="1"/>
              <a:t>možnosti</a:t>
            </a:r>
            <a:r>
              <a:rPr lang="en-GB" dirty="0"/>
              <a:t> </a:t>
            </a:r>
            <a:r>
              <a:rPr lang="en-GB" dirty="0" err="1"/>
              <a:t>prihodnjih</a:t>
            </a:r>
            <a:r>
              <a:rPr lang="en-GB" dirty="0"/>
              <a:t> </a:t>
            </a:r>
            <a:r>
              <a:rPr lang="en-GB" dirty="0" err="1"/>
              <a:t>rodov</a:t>
            </a:r>
            <a:r>
              <a:rPr lang="en-GB" dirty="0"/>
              <a:t>, da </a:t>
            </a:r>
            <a:r>
              <a:rPr lang="en-GB" dirty="0" err="1"/>
              <a:t>zadovoljijo</a:t>
            </a:r>
            <a:r>
              <a:rPr lang="en-GB" dirty="0"/>
              <a:t> </a:t>
            </a:r>
            <a:r>
              <a:rPr lang="en-GB" dirty="0" err="1"/>
              <a:t>svoje</a:t>
            </a:r>
            <a:r>
              <a:rPr lang="en-GB" dirty="0"/>
              <a:t> </a:t>
            </a:r>
            <a:r>
              <a:rPr lang="en-GB" dirty="0" err="1"/>
              <a:t>potrebe</a:t>
            </a:r>
            <a:r>
              <a:rPr lang="en-GB" dirty="0"/>
              <a:t>.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19263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51A3-EA75-744C-B68F-E200E03C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17" y="0"/>
            <a:ext cx="9667238" cy="1266253"/>
          </a:xfrm>
        </p:spPr>
        <p:txBody>
          <a:bodyPr>
            <a:normAutofit/>
          </a:bodyPr>
          <a:lstStyle/>
          <a:p>
            <a:r>
              <a:rPr lang="en-SI" sz="3600" dirty="0"/>
              <a:t>Biti okolju prijazen?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8214B-2C1B-7A48-8062-CDEFDE635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1399404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D</a:t>
            </a:r>
            <a:r>
              <a:rPr lang="en-SI" sz="2400" dirty="0"/>
              <a:t>ružbeno okolje – naravno okolje</a:t>
            </a:r>
          </a:p>
          <a:p>
            <a:r>
              <a:rPr lang="en-GB" sz="2400" dirty="0" err="1"/>
              <a:t>Č</a:t>
            </a:r>
            <a:r>
              <a:rPr lang="en-SI" sz="2400" dirty="0"/>
              <a:t>lovek je družbeno in naravno bitje</a:t>
            </a:r>
          </a:p>
          <a:p>
            <a:r>
              <a:rPr lang="en-GB" sz="2400" dirty="0"/>
              <a:t>S</a:t>
            </a:r>
            <a:r>
              <a:rPr lang="en-SI" sz="2400" dirty="0"/>
              <a:t>ociotehno sfera – ekosfera           konflikt </a:t>
            </a:r>
          </a:p>
          <a:p>
            <a:pPr lvl="1"/>
            <a:r>
              <a:rPr lang="en-GB" sz="2000" dirty="0"/>
              <a:t>K</a:t>
            </a:r>
            <a:r>
              <a:rPr lang="en-SI" sz="2000" dirty="0"/>
              <a:t>ako se izraža?</a:t>
            </a:r>
          </a:p>
          <a:p>
            <a:pPr lvl="1"/>
            <a:r>
              <a:rPr lang="en-GB" sz="2000" dirty="0"/>
              <a:t>S</a:t>
            </a:r>
            <a:r>
              <a:rPr lang="en-SI" sz="2000" dirty="0"/>
              <a:t>e mu je mogoče izogniti?</a:t>
            </a:r>
          </a:p>
          <a:p>
            <a:pPr lvl="1"/>
            <a:endParaRPr lang="en-SI" sz="2000" dirty="0"/>
          </a:p>
          <a:p>
            <a:r>
              <a:rPr lang="en-SI" sz="2400" dirty="0"/>
              <a:t>Ekologija  - celotna znanost o razmerjih organizmov z njihovim obdajajočim zunanjim okoljem (Haeckl 19.stol.)</a:t>
            </a:r>
          </a:p>
          <a:p>
            <a:r>
              <a:rPr lang="en-GB" sz="2400" dirty="0"/>
              <a:t>Z</a:t>
            </a:r>
            <a:r>
              <a:rPr lang="en-SI" sz="2400" dirty="0"/>
              <a:t>akaj človek spreminja naravo?</a:t>
            </a:r>
          </a:p>
          <a:p>
            <a:r>
              <a:rPr lang="en-GB" sz="2400" dirty="0"/>
              <a:t>K</a:t>
            </a:r>
            <a:r>
              <a:rPr lang="en-SI" sz="2400" dirty="0"/>
              <a:t>akpne so družbeno-organizacijske oblike prilaščanja in spreminjanja narave</a:t>
            </a:r>
          </a:p>
          <a:p>
            <a:r>
              <a:rPr lang="en-GB" sz="2400" dirty="0"/>
              <a:t>K</a:t>
            </a:r>
            <a:r>
              <a:rPr lang="en-SI" sz="2400" dirty="0"/>
              <a:t>akšni so dejanski in možni tehnološki/tehnični načini spreminjanja narave</a:t>
            </a:r>
          </a:p>
          <a:p>
            <a:endParaRPr lang="en-SI" sz="2400" dirty="0"/>
          </a:p>
          <a:p>
            <a:endParaRPr lang="en-SI" sz="2400" dirty="0"/>
          </a:p>
          <a:p>
            <a:endParaRPr lang="en-SI" sz="2400" dirty="0"/>
          </a:p>
          <a:p>
            <a:endParaRPr lang="en-SI" sz="2400" dirty="0"/>
          </a:p>
          <a:p>
            <a:endParaRPr lang="en-SI" sz="2400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30D2E6F-4C52-1049-B806-A4B6FADE31BE}"/>
              </a:ext>
            </a:extLst>
          </p:cNvPr>
          <p:cNvSpPr/>
          <p:nvPr/>
        </p:nvSpPr>
        <p:spPr>
          <a:xfrm>
            <a:off x="4096921" y="2277749"/>
            <a:ext cx="609600" cy="349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5939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3A274-A09D-094D-A73B-85E8E363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975202"/>
            <a:ext cx="10515600" cy="4351338"/>
          </a:xfrm>
        </p:spPr>
        <p:txBody>
          <a:bodyPr/>
          <a:lstStyle/>
          <a:p>
            <a:r>
              <a:rPr lang="en-SI" sz="2400" dirty="0"/>
              <a:t>Tri velike družbeno-ekonomske preobrazbe</a:t>
            </a:r>
          </a:p>
          <a:p>
            <a:pPr marL="457200" lvl="1" indent="0">
              <a:buNone/>
            </a:pPr>
            <a:r>
              <a:rPr lang="en-GB" sz="2000" dirty="0"/>
              <a:t>P</a:t>
            </a:r>
            <a:r>
              <a:rPr lang="en-SI" sz="2000" dirty="0"/>
              <a:t>aleolitik</a:t>
            </a:r>
          </a:p>
          <a:p>
            <a:pPr marL="457200" lvl="1" indent="0">
              <a:buNone/>
            </a:pPr>
            <a:r>
              <a:rPr lang="en-GB" sz="2000" dirty="0"/>
              <a:t>N</a:t>
            </a:r>
            <a:r>
              <a:rPr lang="en-SI" sz="2000" dirty="0"/>
              <a:t>eolitik</a:t>
            </a:r>
          </a:p>
          <a:p>
            <a:pPr marL="457200" lvl="1" indent="0">
              <a:buNone/>
            </a:pPr>
            <a:r>
              <a:rPr lang="en-GB" sz="2000" dirty="0"/>
              <a:t>I</a:t>
            </a:r>
            <a:r>
              <a:rPr lang="en-SI" sz="2000" dirty="0"/>
              <a:t>ndustrijska doba</a:t>
            </a:r>
          </a:p>
          <a:p>
            <a:pPr marL="914400" lvl="2" indent="0">
              <a:buNone/>
            </a:pPr>
            <a:r>
              <a:rPr lang="en-GB" sz="1800" dirty="0"/>
              <a:t>P</a:t>
            </a:r>
            <a:r>
              <a:rPr lang="en-SI" sz="1800" dirty="0"/>
              <a:t>ost-industrijska</a:t>
            </a:r>
          </a:p>
          <a:p>
            <a:pPr lvl="1"/>
            <a:r>
              <a:rPr lang="en-GB" sz="2000" dirty="0"/>
              <a:t>D</a:t>
            </a:r>
            <a:r>
              <a:rPr lang="en-SI" sz="2000" dirty="0"/>
              <a:t>ualizem narava-duh poglobljen in filozofsko in znanstveno utemeljen</a:t>
            </a:r>
          </a:p>
          <a:p>
            <a:pPr lvl="1"/>
            <a:r>
              <a:rPr lang="en-SI" sz="2000" dirty="0"/>
              <a:t>monoteizem</a:t>
            </a:r>
          </a:p>
          <a:p>
            <a:pPr lvl="1"/>
            <a:r>
              <a:rPr lang="en-GB" sz="2000" dirty="0"/>
              <a:t>N</a:t>
            </a:r>
            <a:r>
              <a:rPr lang="en-SI" sz="2000" dirty="0"/>
              <a:t>aravni viri – blago</a:t>
            </a:r>
          </a:p>
          <a:p>
            <a:pPr lvl="1"/>
            <a:r>
              <a:rPr lang="en-GB" sz="2000" dirty="0"/>
              <a:t>R</a:t>
            </a:r>
            <a:r>
              <a:rPr lang="en-SI" sz="2000" dirty="0"/>
              <a:t>azsvetljenski projekt vladavine človeka</a:t>
            </a:r>
          </a:p>
          <a:p>
            <a:pPr lvl="1"/>
            <a:r>
              <a:rPr lang="en-SI" sz="2000" dirty="0"/>
              <a:t>Locke – 9/10 pripada človeku</a:t>
            </a:r>
          </a:p>
          <a:p>
            <a:pPr lvl="1"/>
            <a:r>
              <a:rPr lang="en-SI" sz="2000" dirty="0"/>
              <a:t>Bacon – narava sovražnica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25347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D94E8-C328-9A4A-97BB-988AD25EB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17" y="824089"/>
            <a:ext cx="10515600" cy="5287897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A</a:t>
            </a:r>
            <a:r>
              <a:rPr lang="en-SI" sz="2400" dirty="0"/>
              <a:t>ntropocentrizem</a:t>
            </a:r>
          </a:p>
          <a:p>
            <a:r>
              <a:rPr lang="en-GB" sz="2400" dirty="0"/>
              <a:t>E</a:t>
            </a:r>
            <a:r>
              <a:rPr lang="en-SI" sz="2400" dirty="0"/>
              <a:t>kološka etika – avtonomna in heteronomna</a:t>
            </a:r>
          </a:p>
          <a:p>
            <a:endParaRPr lang="en-SI" sz="2400" dirty="0"/>
          </a:p>
          <a:p>
            <a:r>
              <a:rPr lang="en-SI" sz="2400" dirty="0"/>
              <a:t>Rimski klub 1968</a:t>
            </a:r>
          </a:p>
          <a:p>
            <a:r>
              <a:rPr lang="en-SI" sz="2400" dirty="0"/>
              <a:t>Brutland 1972</a:t>
            </a:r>
          </a:p>
          <a:p>
            <a:r>
              <a:rPr lang="en-SI" sz="2400" dirty="0"/>
              <a:t>Gaia – James Lovelock 1979</a:t>
            </a:r>
          </a:p>
          <a:p>
            <a:endParaRPr lang="en-SI" sz="2400" dirty="0"/>
          </a:p>
          <a:p>
            <a:r>
              <a:rPr lang="en-GB" sz="2400" dirty="0"/>
              <a:t>R</a:t>
            </a:r>
            <a:r>
              <a:rPr lang="en-SI" sz="2400" dirty="0"/>
              <a:t>ast prebivalstva</a:t>
            </a:r>
          </a:p>
          <a:p>
            <a:r>
              <a:rPr lang="en-GB" sz="2400" dirty="0"/>
              <a:t>G</a:t>
            </a:r>
            <a:r>
              <a:rPr lang="en-SI" sz="2400" dirty="0"/>
              <a:t>ospodarska rast</a:t>
            </a:r>
          </a:p>
          <a:p>
            <a:r>
              <a:rPr lang="en-GB" sz="2400" dirty="0"/>
              <a:t>O</a:t>
            </a:r>
            <a:r>
              <a:rPr lang="en-SI" sz="2400" dirty="0"/>
              <a:t>mejeni naravni viri</a:t>
            </a:r>
          </a:p>
          <a:p>
            <a:r>
              <a:rPr lang="en-GB" sz="2400" dirty="0"/>
              <a:t>N</a:t>
            </a:r>
            <a:r>
              <a:rPr lang="en-SI" sz="2400" dirty="0"/>
              <a:t>evarnost nesreč</a:t>
            </a:r>
          </a:p>
          <a:p>
            <a:r>
              <a:rPr lang="en-SI" sz="2400" dirty="0"/>
              <a:t>EKOLOŠKA KRIZA</a:t>
            </a:r>
          </a:p>
          <a:p>
            <a:endParaRPr lang="en-SI" sz="2400" dirty="0"/>
          </a:p>
          <a:p>
            <a:pPr lvl="2"/>
            <a:r>
              <a:rPr lang="en-GB" sz="1800" dirty="0">
                <a:hlinkClick r:id="rId2"/>
              </a:rPr>
              <a:t>https://www.youtube.com/watch?v=qiXRTA0tYoI</a:t>
            </a:r>
            <a:endParaRPr lang="en-GB" sz="1800" dirty="0"/>
          </a:p>
          <a:p>
            <a:pPr lvl="2"/>
            <a:r>
              <a:rPr lang="en-GB" sz="1800" dirty="0"/>
              <a:t>https://</a:t>
            </a:r>
            <a:r>
              <a:rPr lang="en-GB" sz="1800" dirty="0" err="1"/>
              <a:t>www.youtube.com</a:t>
            </a:r>
            <a:r>
              <a:rPr lang="en-GB" sz="1800" dirty="0"/>
              <a:t>/</a:t>
            </a:r>
            <a:r>
              <a:rPr lang="en-GB" sz="1800" dirty="0" err="1"/>
              <a:t>watch?v</a:t>
            </a:r>
            <a:r>
              <a:rPr lang="en-GB" sz="1800" dirty="0"/>
              <a:t>=e6rglsLy1Ys</a:t>
            </a:r>
            <a:endParaRPr lang="en-SI" sz="1800" dirty="0"/>
          </a:p>
          <a:p>
            <a:endParaRPr lang="en-SI" sz="2400" dirty="0"/>
          </a:p>
        </p:txBody>
      </p:sp>
    </p:spTree>
    <p:extLst>
      <p:ext uri="{BB962C8B-B14F-4D97-AF65-F5344CB8AC3E}">
        <p14:creationId xmlns:p14="http://schemas.microsoft.com/office/powerpoint/2010/main" val="36974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DB399-042C-AB4E-98F8-DBF121BDD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33" y="928309"/>
            <a:ext cx="10515600" cy="4351338"/>
          </a:xfrm>
        </p:spPr>
        <p:txBody>
          <a:bodyPr/>
          <a:lstStyle/>
          <a:p>
            <a:r>
              <a:rPr lang="en-SI" dirty="0"/>
              <a:t>Beck 1992 – narava ne more biti razmejena od družbe – družba tveganja</a:t>
            </a:r>
          </a:p>
          <a:p>
            <a:r>
              <a:rPr lang="en-SI" dirty="0"/>
              <a:t>Slovenija po letu 1991</a:t>
            </a:r>
          </a:p>
          <a:p>
            <a:pPr lvl="1"/>
            <a:r>
              <a:rPr lang="en-SI" dirty="0"/>
              <a:t>Zakon o varstvu okolja</a:t>
            </a:r>
          </a:p>
          <a:p>
            <a:pPr lvl="1"/>
            <a:r>
              <a:rPr lang="en-GB" dirty="0"/>
              <a:t>N</a:t>
            </a:r>
            <a:r>
              <a:rPr lang="en-SI" dirty="0"/>
              <a:t>acionalni program varstva okolja</a:t>
            </a:r>
          </a:p>
          <a:p>
            <a:pPr lvl="1"/>
            <a:r>
              <a:rPr lang="en-SI" dirty="0"/>
              <a:t>EU strategije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182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1EDF-0F11-6840-ABD3-2F0E6F56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Biti družbi prijazen</a:t>
            </a:r>
            <a:br>
              <a:rPr lang="en-SI" dirty="0"/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98C5-D20E-7044-AF45-7F7DBF7F4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https://www.youtube.com/watch?v=ew993Wdc0zo</a:t>
            </a:r>
            <a:endParaRPr lang="en-GB" dirty="0"/>
          </a:p>
          <a:p>
            <a:endParaRPr lang="en-GB" dirty="0"/>
          </a:p>
          <a:p>
            <a:endParaRPr lang="en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DC7B0-819A-0049-BCAB-5F52E2DAFC1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6" y="2624699"/>
            <a:ext cx="3656256" cy="28148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968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FUDŠ tema">
      <a:dk1>
        <a:srgbClr val="111E6C"/>
      </a:dk1>
      <a:lt1>
        <a:srgbClr val="FFFFFF"/>
      </a:lt1>
      <a:dk2>
        <a:srgbClr val="111E6C"/>
      </a:dk2>
      <a:lt2>
        <a:srgbClr val="FFFFFF"/>
      </a:lt2>
      <a:accent1>
        <a:srgbClr val="FFE391"/>
      </a:accent1>
      <a:accent2>
        <a:srgbClr val="F98E2C"/>
      </a:accent2>
      <a:accent3>
        <a:srgbClr val="FCD1AA"/>
      </a:accent3>
      <a:accent4>
        <a:srgbClr val="374FDF"/>
      </a:accent4>
      <a:accent5>
        <a:srgbClr val="BCC4F4"/>
      </a:accent5>
      <a:accent6>
        <a:srgbClr val="BFBFBF"/>
      </a:accent6>
      <a:hlink>
        <a:srgbClr val="F98E2C"/>
      </a:hlink>
      <a:folHlink>
        <a:srgbClr val="FFE391"/>
      </a:folHlink>
    </a:clrScheme>
    <a:fontScheme name="FUDŠ tema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dstavitev27" id="{B3E5CFD1-55C1-47AF-A592-18206DE40D75}" vid="{D47FE34A-82FD-44A4-AD1F-D9EB7D0E4BDC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Officeova tema</Template>
  <TotalTime>1476</TotalTime>
  <Words>1165</Words>
  <Application>Microsoft Macintosh PowerPoint</Application>
  <PresentationFormat>Widescreen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Open Sans</vt:lpstr>
      <vt:lpstr>Officeova tema</vt:lpstr>
      <vt:lpstr>Raziskovalni projekt  Ključni pojmi in teme</vt:lpstr>
      <vt:lpstr>Vprašanja, ki jih raziskava naslavlja v uvodu in skuša na njih odgovoriti skozi raziskovalno delo in raziskovalno refleksijo:</vt:lpstr>
      <vt:lpstr>PowerPoint Presentation</vt:lpstr>
      <vt:lpstr>Trajnostni razvoj in odgovorno delovanje</vt:lpstr>
      <vt:lpstr>Biti okolju prijazen?</vt:lpstr>
      <vt:lpstr>PowerPoint Presentation</vt:lpstr>
      <vt:lpstr>PowerPoint Presentation</vt:lpstr>
      <vt:lpstr>PowerPoint Presentation</vt:lpstr>
      <vt:lpstr>Biti družbi prijazen </vt:lpstr>
      <vt:lpstr>Revščina </vt:lpstr>
      <vt:lpstr>Razlike med spoloma </vt:lpstr>
      <vt:lpstr>PowerPoint Presentation</vt:lpstr>
      <vt:lpstr>PowerPoint Presentation</vt:lpstr>
      <vt:lpstr>Nekaj številk in dejstev (UMAR 2020) </vt:lpstr>
      <vt:lpstr>PowerPoint Presentation</vt:lpstr>
      <vt:lpstr>Staranje prebivalstva </vt:lpstr>
      <vt:lpstr>Rasna in etnična diskriminacija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Raziskovalni projekt  Ključni pojmi in teme</dc:title>
  <dc:creator>Tea Golob</dc:creator>
  <cp:lastModifiedBy>Tea Golob</cp:lastModifiedBy>
  <cp:revision>18</cp:revision>
  <dcterms:created xsi:type="dcterms:W3CDTF">2021-01-18T10:28:19Z</dcterms:created>
  <dcterms:modified xsi:type="dcterms:W3CDTF">2021-01-22T11:00:03Z</dcterms:modified>
</cp:coreProperties>
</file>