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872"/>
  </p:normalViewPr>
  <p:slideViewPr>
    <p:cSldViewPr snapToGrid="0" snapToObjects="1">
      <p:cViewPr varScale="1">
        <p:scale>
          <a:sx n="113" d="100"/>
          <a:sy n="113" d="100"/>
        </p:scale>
        <p:origin x="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C420C-2D3D-9E41-B627-DF3EF6AB14B0}" type="datetimeFigureOut">
              <a:rPr lang="en-SI" smtClean="0"/>
              <a:t>26/11/2020</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DA156-CE18-BA43-B9FE-8F9B0294651C}" type="slidenum">
              <a:rPr lang="en-SI" smtClean="0"/>
              <a:t>‹#›</a:t>
            </a:fld>
            <a:endParaRPr lang="en-SI"/>
          </a:p>
        </p:txBody>
      </p:sp>
    </p:spTree>
    <p:extLst>
      <p:ext uri="{BB962C8B-B14F-4D97-AF65-F5344CB8AC3E}">
        <p14:creationId xmlns:p14="http://schemas.microsoft.com/office/powerpoint/2010/main" val="425793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699AE4-9646-E64D-ADBC-BE79E311EAC5}" type="slidenum">
              <a:rPr lang="en-US" smtClean="0"/>
              <a:t>1</a:t>
            </a:fld>
            <a:endParaRPr lang="en-US"/>
          </a:p>
        </p:txBody>
      </p:sp>
    </p:spTree>
    <p:extLst>
      <p:ext uri="{BB962C8B-B14F-4D97-AF65-F5344CB8AC3E}">
        <p14:creationId xmlns:p14="http://schemas.microsoft.com/office/powerpoint/2010/main" val="319802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82E0A-A657-CA4D-B5AC-FDA8798F6F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I"/>
          </a:p>
        </p:txBody>
      </p:sp>
      <p:sp>
        <p:nvSpPr>
          <p:cNvPr id="3" name="Subtitle 2">
            <a:extLst>
              <a:ext uri="{FF2B5EF4-FFF2-40B4-BE49-F238E27FC236}">
                <a16:creationId xmlns:a16="http://schemas.microsoft.com/office/drawing/2014/main" id="{52B7C5C6-5FD0-9949-8AEA-A55439B313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I"/>
          </a:p>
        </p:txBody>
      </p:sp>
      <p:sp>
        <p:nvSpPr>
          <p:cNvPr id="4" name="Date Placeholder 3">
            <a:extLst>
              <a:ext uri="{FF2B5EF4-FFF2-40B4-BE49-F238E27FC236}">
                <a16:creationId xmlns:a16="http://schemas.microsoft.com/office/drawing/2014/main" id="{E323F2D2-CCF7-6E4A-B17E-279C0219CA90}"/>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5" name="Footer Placeholder 4">
            <a:extLst>
              <a:ext uri="{FF2B5EF4-FFF2-40B4-BE49-F238E27FC236}">
                <a16:creationId xmlns:a16="http://schemas.microsoft.com/office/drawing/2014/main" id="{D3555AD7-FF1D-384D-A499-BC203D5AE0CC}"/>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72B4CBCC-FA19-E341-9512-E92646F28FB3}"/>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1968277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C8719-8C2E-EF49-9887-6E8953FB367D}"/>
              </a:ext>
            </a:extLst>
          </p:cNvPr>
          <p:cNvSpPr>
            <a:spLocks noGrp="1"/>
          </p:cNvSpPr>
          <p:nvPr>
            <p:ph type="title"/>
          </p:nvPr>
        </p:nvSpPr>
        <p:spPr/>
        <p:txBody>
          <a:bodyPr/>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A657FDC2-D288-F444-948C-C3201067F3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9C1B202F-4BBA-5340-8968-98CFEC223633}"/>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5" name="Footer Placeholder 4">
            <a:extLst>
              <a:ext uri="{FF2B5EF4-FFF2-40B4-BE49-F238E27FC236}">
                <a16:creationId xmlns:a16="http://schemas.microsoft.com/office/drawing/2014/main" id="{5300DD3C-F041-C342-B572-30A2D073EC1E}"/>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9BEEEB58-C8A2-8E46-8207-876022ED2B31}"/>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328261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AC5A2-CA0C-EA48-AF4E-D8B02E6C1DD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8DA8C745-C27F-274E-926D-6B20CB86FDD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4BB9C53A-FBC0-4F49-87A6-87F2CE80F498}"/>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5" name="Footer Placeholder 4">
            <a:extLst>
              <a:ext uri="{FF2B5EF4-FFF2-40B4-BE49-F238E27FC236}">
                <a16:creationId xmlns:a16="http://schemas.microsoft.com/office/drawing/2014/main" id="{720F42D1-25B2-EB4F-B967-85C39C9B1DDA}"/>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7C5AAD54-72D2-8F4E-A719-A28C7AB3A5B5}"/>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411215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68EC-36CF-C642-9C40-BBCD84BA7390}"/>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9BBB83D2-E648-AD4E-AC22-21A40E603FB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09C157D6-0EBA-4341-B052-FAE68010E796}"/>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5" name="Footer Placeholder 4">
            <a:extLst>
              <a:ext uri="{FF2B5EF4-FFF2-40B4-BE49-F238E27FC236}">
                <a16:creationId xmlns:a16="http://schemas.microsoft.com/office/drawing/2014/main" id="{6888E475-71ED-4A43-81AE-40AB6CEBB828}"/>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72724CBD-881B-E94C-8C20-800E0CEEC6BF}"/>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3112810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56D4-3273-C84F-A8DF-088CF00605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I"/>
          </a:p>
        </p:txBody>
      </p:sp>
      <p:sp>
        <p:nvSpPr>
          <p:cNvPr id="3" name="Text Placeholder 2">
            <a:extLst>
              <a:ext uri="{FF2B5EF4-FFF2-40B4-BE49-F238E27FC236}">
                <a16:creationId xmlns:a16="http://schemas.microsoft.com/office/drawing/2014/main" id="{161C6781-3AFC-A94F-BCC7-C7B0491407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7894F5-E760-C14F-A31F-8DC0273ACC5E}"/>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5" name="Footer Placeholder 4">
            <a:extLst>
              <a:ext uri="{FF2B5EF4-FFF2-40B4-BE49-F238E27FC236}">
                <a16:creationId xmlns:a16="http://schemas.microsoft.com/office/drawing/2014/main" id="{E326F3A0-3DD3-0740-A61A-7BA5F4BC5B5E}"/>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BB74AB7F-187A-7148-88AA-744AE2C19FC4}"/>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100041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4745-C75C-B046-B48E-98BB18045BA7}"/>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9810E94D-DBB7-6549-8C9C-987C2954DFA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Content Placeholder 3">
            <a:extLst>
              <a:ext uri="{FF2B5EF4-FFF2-40B4-BE49-F238E27FC236}">
                <a16:creationId xmlns:a16="http://schemas.microsoft.com/office/drawing/2014/main" id="{EA74302B-64AB-9E4F-828D-08FD17175D2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FC0142EE-D734-934C-B76D-5FB1BE05EC9D}"/>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6" name="Footer Placeholder 5">
            <a:extLst>
              <a:ext uri="{FF2B5EF4-FFF2-40B4-BE49-F238E27FC236}">
                <a16:creationId xmlns:a16="http://schemas.microsoft.com/office/drawing/2014/main" id="{7C066E1E-1CFD-6B4B-A76C-EE7770F2BD00}"/>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581EECD5-0A7E-C444-A732-B8EAE014A077}"/>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200912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952B-780E-DE4D-A983-32F34A35C0DD}"/>
              </a:ext>
            </a:extLst>
          </p:cNvPr>
          <p:cNvSpPr>
            <a:spLocks noGrp="1"/>
          </p:cNvSpPr>
          <p:nvPr>
            <p:ph type="title"/>
          </p:nvPr>
        </p:nvSpPr>
        <p:spPr>
          <a:xfrm>
            <a:off x="839788" y="365125"/>
            <a:ext cx="10515600" cy="1325563"/>
          </a:xfrm>
        </p:spPr>
        <p:txBody>
          <a:bodyPr/>
          <a:lstStyle/>
          <a:p>
            <a:r>
              <a:rPr lang="en-GB"/>
              <a:t>Click to edit Master title style</a:t>
            </a:r>
            <a:endParaRPr lang="en-SI"/>
          </a:p>
        </p:txBody>
      </p:sp>
      <p:sp>
        <p:nvSpPr>
          <p:cNvPr id="3" name="Text Placeholder 2">
            <a:extLst>
              <a:ext uri="{FF2B5EF4-FFF2-40B4-BE49-F238E27FC236}">
                <a16:creationId xmlns:a16="http://schemas.microsoft.com/office/drawing/2014/main" id="{0C8106D7-03AF-3648-83A0-EEF6780D2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3505CAA-467B-724A-844F-0E3844386E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Text Placeholder 4">
            <a:extLst>
              <a:ext uri="{FF2B5EF4-FFF2-40B4-BE49-F238E27FC236}">
                <a16:creationId xmlns:a16="http://schemas.microsoft.com/office/drawing/2014/main" id="{15362759-5B76-034D-ADF0-0E6D678EFD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A1EFED5-7FF3-8B41-93C8-C45AC0FB9D1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7" name="Date Placeholder 6">
            <a:extLst>
              <a:ext uri="{FF2B5EF4-FFF2-40B4-BE49-F238E27FC236}">
                <a16:creationId xmlns:a16="http://schemas.microsoft.com/office/drawing/2014/main" id="{59470AC3-A157-5B4F-A9F9-E0C67DA618DB}"/>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8" name="Footer Placeholder 7">
            <a:extLst>
              <a:ext uri="{FF2B5EF4-FFF2-40B4-BE49-F238E27FC236}">
                <a16:creationId xmlns:a16="http://schemas.microsoft.com/office/drawing/2014/main" id="{E6B2BC80-4E1B-884B-9A28-8BB1BF2F079C}"/>
              </a:ext>
            </a:extLst>
          </p:cNvPr>
          <p:cNvSpPr>
            <a:spLocks noGrp="1"/>
          </p:cNvSpPr>
          <p:nvPr>
            <p:ph type="ftr" sz="quarter" idx="11"/>
          </p:nvPr>
        </p:nvSpPr>
        <p:spPr/>
        <p:txBody>
          <a:bodyPr/>
          <a:lstStyle/>
          <a:p>
            <a:endParaRPr lang="en-SI"/>
          </a:p>
        </p:txBody>
      </p:sp>
      <p:sp>
        <p:nvSpPr>
          <p:cNvPr id="9" name="Slide Number Placeholder 8">
            <a:extLst>
              <a:ext uri="{FF2B5EF4-FFF2-40B4-BE49-F238E27FC236}">
                <a16:creationId xmlns:a16="http://schemas.microsoft.com/office/drawing/2014/main" id="{6BF22086-2C58-5F40-9780-843B40DB88E8}"/>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266689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65DB-C2A8-F440-8824-82B80FA9C96E}"/>
              </a:ext>
            </a:extLst>
          </p:cNvPr>
          <p:cNvSpPr>
            <a:spLocks noGrp="1"/>
          </p:cNvSpPr>
          <p:nvPr>
            <p:ph type="title"/>
          </p:nvPr>
        </p:nvSpPr>
        <p:spPr/>
        <p:txBody>
          <a:bodyPr/>
          <a:lstStyle/>
          <a:p>
            <a:r>
              <a:rPr lang="en-GB"/>
              <a:t>Click to edit Master title style</a:t>
            </a:r>
            <a:endParaRPr lang="en-SI"/>
          </a:p>
        </p:txBody>
      </p:sp>
      <p:sp>
        <p:nvSpPr>
          <p:cNvPr id="3" name="Date Placeholder 2">
            <a:extLst>
              <a:ext uri="{FF2B5EF4-FFF2-40B4-BE49-F238E27FC236}">
                <a16:creationId xmlns:a16="http://schemas.microsoft.com/office/drawing/2014/main" id="{EF56C1E3-403D-684B-8234-6A40089B13BF}"/>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4" name="Footer Placeholder 3">
            <a:extLst>
              <a:ext uri="{FF2B5EF4-FFF2-40B4-BE49-F238E27FC236}">
                <a16:creationId xmlns:a16="http://schemas.microsoft.com/office/drawing/2014/main" id="{57B85579-F727-1141-B4C0-C14DC2219C74}"/>
              </a:ext>
            </a:extLst>
          </p:cNvPr>
          <p:cNvSpPr>
            <a:spLocks noGrp="1"/>
          </p:cNvSpPr>
          <p:nvPr>
            <p:ph type="ftr" sz="quarter" idx="11"/>
          </p:nvPr>
        </p:nvSpPr>
        <p:spPr/>
        <p:txBody>
          <a:bodyPr/>
          <a:lstStyle/>
          <a:p>
            <a:endParaRPr lang="en-SI"/>
          </a:p>
        </p:txBody>
      </p:sp>
      <p:sp>
        <p:nvSpPr>
          <p:cNvPr id="5" name="Slide Number Placeholder 4">
            <a:extLst>
              <a:ext uri="{FF2B5EF4-FFF2-40B4-BE49-F238E27FC236}">
                <a16:creationId xmlns:a16="http://schemas.microsoft.com/office/drawing/2014/main" id="{3D611C91-96D6-2E4C-9655-25D7D7186733}"/>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2564677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45713B-D9D9-9E41-B82B-DE52409F82A3}"/>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3" name="Footer Placeholder 2">
            <a:extLst>
              <a:ext uri="{FF2B5EF4-FFF2-40B4-BE49-F238E27FC236}">
                <a16:creationId xmlns:a16="http://schemas.microsoft.com/office/drawing/2014/main" id="{C3E73572-26DC-F448-855F-8D005D4601BA}"/>
              </a:ext>
            </a:extLst>
          </p:cNvPr>
          <p:cNvSpPr>
            <a:spLocks noGrp="1"/>
          </p:cNvSpPr>
          <p:nvPr>
            <p:ph type="ftr" sz="quarter" idx="11"/>
          </p:nvPr>
        </p:nvSpPr>
        <p:spPr/>
        <p:txBody>
          <a:bodyPr/>
          <a:lstStyle/>
          <a:p>
            <a:endParaRPr lang="en-SI"/>
          </a:p>
        </p:txBody>
      </p:sp>
      <p:sp>
        <p:nvSpPr>
          <p:cNvPr id="4" name="Slide Number Placeholder 3">
            <a:extLst>
              <a:ext uri="{FF2B5EF4-FFF2-40B4-BE49-F238E27FC236}">
                <a16:creationId xmlns:a16="http://schemas.microsoft.com/office/drawing/2014/main" id="{180A318E-6B18-F94F-B31F-731487F4DBED}"/>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49741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2C88C-E939-8D41-BCC8-13451E6B29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Content Placeholder 2">
            <a:extLst>
              <a:ext uri="{FF2B5EF4-FFF2-40B4-BE49-F238E27FC236}">
                <a16:creationId xmlns:a16="http://schemas.microsoft.com/office/drawing/2014/main" id="{12D32D47-B5AE-CD4A-AC5F-3212236CB3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8BE130A7-6852-D645-A71D-38651BC49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38A07A-AE00-0E48-91AC-05636C181656}"/>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6" name="Footer Placeholder 5">
            <a:extLst>
              <a:ext uri="{FF2B5EF4-FFF2-40B4-BE49-F238E27FC236}">
                <a16:creationId xmlns:a16="http://schemas.microsoft.com/office/drawing/2014/main" id="{5AC0507E-BF6C-3F43-83A2-A693A87F3F67}"/>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D08DFC12-06C6-4043-A002-9B3DE572AC45}"/>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371025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3DD49-B711-C649-8A18-6F26703FB1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Picture Placeholder 2">
            <a:extLst>
              <a:ext uri="{FF2B5EF4-FFF2-40B4-BE49-F238E27FC236}">
                <a16:creationId xmlns:a16="http://schemas.microsoft.com/office/drawing/2014/main" id="{2ED36370-CA7B-874C-AF76-9A2C1A03B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A5821C5A-C368-5D4F-9335-91B1B5592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2CE9AB-2450-8141-8184-886D6AFF5524}"/>
              </a:ext>
            </a:extLst>
          </p:cNvPr>
          <p:cNvSpPr>
            <a:spLocks noGrp="1"/>
          </p:cNvSpPr>
          <p:nvPr>
            <p:ph type="dt" sz="half" idx="10"/>
          </p:nvPr>
        </p:nvSpPr>
        <p:spPr/>
        <p:txBody>
          <a:bodyPr/>
          <a:lstStyle/>
          <a:p>
            <a:fld id="{B68B32ED-9051-8F4C-9258-764A05ADAC8D}" type="datetimeFigureOut">
              <a:rPr lang="en-SI" smtClean="0"/>
              <a:t>26/11/2020</a:t>
            </a:fld>
            <a:endParaRPr lang="en-SI"/>
          </a:p>
        </p:txBody>
      </p:sp>
      <p:sp>
        <p:nvSpPr>
          <p:cNvPr id="6" name="Footer Placeholder 5">
            <a:extLst>
              <a:ext uri="{FF2B5EF4-FFF2-40B4-BE49-F238E27FC236}">
                <a16:creationId xmlns:a16="http://schemas.microsoft.com/office/drawing/2014/main" id="{29D50CF2-7F60-DF45-8098-D578CCB53158}"/>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FC35A259-5119-6C45-B74F-BB6C2D116FAF}"/>
              </a:ext>
            </a:extLst>
          </p:cNvPr>
          <p:cNvSpPr>
            <a:spLocks noGrp="1"/>
          </p:cNvSpPr>
          <p:nvPr>
            <p:ph type="sldNum" sz="quarter" idx="12"/>
          </p:nvPr>
        </p:nvSpPr>
        <p:spPr/>
        <p:txBody>
          <a:bodyPr/>
          <a:lstStyle/>
          <a:p>
            <a:fld id="{716A594D-241A-0547-91C3-2CE8941EC398}" type="slidenum">
              <a:rPr lang="en-SI" smtClean="0"/>
              <a:t>‹#›</a:t>
            </a:fld>
            <a:endParaRPr lang="en-SI"/>
          </a:p>
        </p:txBody>
      </p:sp>
    </p:spTree>
    <p:extLst>
      <p:ext uri="{BB962C8B-B14F-4D97-AF65-F5344CB8AC3E}">
        <p14:creationId xmlns:p14="http://schemas.microsoft.com/office/powerpoint/2010/main" val="1955353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B57E0-B66B-9044-BEAD-91FDA8A91A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I"/>
          </a:p>
        </p:txBody>
      </p:sp>
      <p:sp>
        <p:nvSpPr>
          <p:cNvPr id="3" name="Text Placeholder 2">
            <a:extLst>
              <a:ext uri="{FF2B5EF4-FFF2-40B4-BE49-F238E27FC236}">
                <a16:creationId xmlns:a16="http://schemas.microsoft.com/office/drawing/2014/main" id="{4C77BD63-093B-FC4B-B3E2-86A4AEB359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B373FD03-7C96-8A4A-BD5F-ABABEC9C1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B32ED-9051-8F4C-9258-764A05ADAC8D}" type="datetimeFigureOut">
              <a:rPr lang="en-SI" smtClean="0"/>
              <a:t>26/11/2020</a:t>
            </a:fld>
            <a:endParaRPr lang="en-SI"/>
          </a:p>
        </p:txBody>
      </p:sp>
      <p:sp>
        <p:nvSpPr>
          <p:cNvPr id="5" name="Footer Placeholder 4">
            <a:extLst>
              <a:ext uri="{FF2B5EF4-FFF2-40B4-BE49-F238E27FC236}">
                <a16:creationId xmlns:a16="http://schemas.microsoft.com/office/drawing/2014/main" id="{8C833092-E0B7-BD4A-ADAA-F94574733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I"/>
          </a:p>
        </p:txBody>
      </p:sp>
      <p:sp>
        <p:nvSpPr>
          <p:cNvPr id="6" name="Slide Number Placeholder 5">
            <a:extLst>
              <a:ext uri="{FF2B5EF4-FFF2-40B4-BE49-F238E27FC236}">
                <a16:creationId xmlns:a16="http://schemas.microsoft.com/office/drawing/2014/main" id="{16623671-1DB8-AC4D-A1B2-46076E8A15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A594D-241A-0547-91C3-2CE8941EC398}" type="slidenum">
              <a:rPr lang="en-SI" smtClean="0"/>
              <a:t>‹#›</a:t>
            </a:fld>
            <a:endParaRPr lang="en-SI"/>
          </a:p>
        </p:txBody>
      </p:sp>
    </p:spTree>
    <p:extLst>
      <p:ext uri="{BB962C8B-B14F-4D97-AF65-F5344CB8AC3E}">
        <p14:creationId xmlns:p14="http://schemas.microsoft.com/office/powerpoint/2010/main" val="14252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glej.si/en/programmes/id-babylo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634990"/>
          </a:xfrm>
        </p:spPr>
        <p:txBody>
          <a:bodyPr>
            <a:normAutofit/>
          </a:bodyPr>
          <a:lstStyle/>
          <a:p>
            <a:br>
              <a:rPr lang="en-US" sz="4400" dirty="0"/>
            </a:br>
            <a:br>
              <a:rPr lang="en-US" sz="4400" dirty="0"/>
            </a:br>
            <a:r>
              <a:rPr lang="en-US" sz="4400" dirty="0" err="1"/>
              <a:t>Raziskovalni</a:t>
            </a:r>
            <a:r>
              <a:rPr lang="en-US" sz="4400" dirty="0"/>
              <a:t> seminar</a:t>
            </a:r>
            <a:br>
              <a:rPr lang="en-US" sz="4400" dirty="0"/>
            </a:br>
            <a:endParaRPr lang="en-US" sz="4400" dirty="0"/>
          </a:p>
        </p:txBody>
      </p:sp>
      <p:sp>
        <p:nvSpPr>
          <p:cNvPr id="3" name="Subtitle 2"/>
          <p:cNvSpPr>
            <a:spLocks noGrp="1"/>
          </p:cNvSpPr>
          <p:nvPr>
            <p:ph type="subTitle" idx="1"/>
          </p:nvPr>
        </p:nvSpPr>
        <p:spPr>
          <a:xfrm>
            <a:off x="1524000" y="3757353"/>
            <a:ext cx="9144000" cy="2493818"/>
          </a:xfrm>
        </p:spPr>
        <p:txBody>
          <a:bodyPr>
            <a:normAutofit/>
          </a:bodyPr>
          <a:lstStyle/>
          <a:p>
            <a:r>
              <a:rPr lang="sl-SI" sz="2800" b="1" dirty="0"/>
              <a:t>Evropa kot družbeni prostor / socialne interakcije in identifikacije v transnacionalnem prostoru</a:t>
            </a:r>
          </a:p>
          <a:p>
            <a:endParaRPr lang="sl-SI" b="1" dirty="0"/>
          </a:p>
          <a:p>
            <a:r>
              <a:rPr lang="sl-SI" dirty="0"/>
              <a:t>Izr. prof. dr. Tea Golob</a:t>
            </a:r>
          </a:p>
          <a:p>
            <a:endParaRPr lang="en-GB" dirty="0"/>
          </a:p>
        </p:txBody>
      </p:sp>
      <p:pic>
        <p:nvPicPr>
          <p:cNvPr id="4" name="Picture 3">
            <a:extLst>
              <a:ext uri="{FF2B5EF4-FFF2-40B4-BE49-F238E27FC236}">
                <a16:creationId xmlns:a16="http://schemas.microsoft.com/office/drawing/2014/main" id="{EDEDDC7F-6C9F-2440-958E-9C5E858F2D13}"/>
              </a:ext>
            </a:extLst>
          </p:cNvPr>
          <p:cNvPicPr/>
          <p:nvPr/>
        </p:nvPicPr>
        <p:blipFill rotWithShape="1">
          <a:blip r:embed="rId3"/>
          <a:srcRect r="26550"/>
          <a:stretch/>
        </p:blipFill>
        <p:spPr>
          <a:xfrm>
            <a:off x="1524000" y="1097570"/>
            <a:ext cx="2205318" cy="781125"/>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494033" y="104328"/>
            <a:ext cx="2900856" cy="1828800"/>
          </a:xfrm>
          <a:prstGeom prst="rect">
            <a:avLst/>
          </a:prstGeom>
        </p:spPr>
      </p:pic>
      <p:pic>
        <p:nvPicPr>
          <p:cNvPr id="6" name="Picture 5" descr="Domov">
            <a:extLst>
              <a:ext uri="{FF2B5EF4-FFF2-40B4-BE49-F238E27FC236}">
                <a16:creationId xmlns:a16="http://schemas.microsoft.com/office/drawing/2014/main" id="{F0C3678C-2821-D14F-83D5-AF3FF02D14E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762885" y="1258262"/>
            <a:ext cx="1387475" cy="459740"/>
          </a:xfrm>
          <a:prstGeom prst="rect">
            <a:avLst/>
          </a:prstGeom>
          <a:noFill/>
        </p:spPr>
      </p:pic>
    </p:spTree>
    <p:extLst>
      <p:ext uri="{BB962C8B-B14F-4D97-AF65-F5344CB8AC3E}">
        <p14:creationId xmlns:p14="http://schemas.microsoft.com/office/powerpoint/2010/main" val="10387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DB03-D896-4147-B575-812B8A6F24D2}"/>
              </a:ext>
            </a:extLst>
          </p:cNvPr>
          <p:cNvSpPr>
            <a:spLocks noGrp="1"/>
          </p:cNvSpPr>
          <p:nvPr>
            <p:ph type="title"/>
          </p:nvPr>
        </p:nvSpPr>
        <p:spPr/>
        <p:txBody>
          <a:bodyPr>
            <a:normAutofit/>
          </a:bodyPr>
          <a:lstStyle/>
          <a:p>
            <a:r>
              <a:rPr lang="en-SI" sz="3200" dirty="0"/>
              <a:t>Evropa kot simbolni imaginarij</a:t>
            </a:r>
          </a:p>
        </p:txBody>
      </p:sp>
      <p:pic>
        <p:nvPicPr>
          <p:cNvPr id="1026" name="Picture 2" descr="Europe - Wikipedia">
            <a:extLst>
              <a:ext uri="{FF2B5EF4-FFF2-40B4-BE49-F238E27FC236}">
                <a16:creationId xmlns:a16="http://schemas.microsoft.com/office/drawing/2014/main" id="{019C3F49-CC68-F249-961F-3C2A9EAC84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16699" y="1825625"/>
            <a:ext cx="435860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F0B45A6-6B34-4C4F-ABB3-F7BEBD74ED8F}"/>
              </a:ext>
            </a:extLst>
          </p:cNvPr>
          <p:cNvSpPr/>
          <p:nvPr/>
        </p:nvSpPr>
        <p:spPr>
          <a:xfrm>
            <a:off x="9046977" y="5992297"/>
            <a:ext cx="2447914" cy="646331"/>
          </a:xfrm>
          <a:prstGeom prst="rect">
            <a:avLst/>
          </a:prstGeom>
        </p:spPr>
        <p:txBody>
          <a:bodyPr wrap="none">
            <a:spAutoFit/>
          </a:bodyPr>
          <a:lstStyle/>
          <a:p>
            <a:r>
              <a:rPr lang="en-GB" dirty="0" err="1"/>
              <a:t>Vir</a:t>
            </a:r>
            <a:r>
              <a:rPr lang="en-GB" dirty="0"/>
              <a:t>: </a:t>
            </a:r>
            <a:r>
              <a:rPr lang="en-GB" dirty="0" err="1"/>
              <a:t>Aquarius.geomar.de</a:t>
            </a:r>
            <a:endParaRPr lang="en-GB" dirty="0"/>
          </a:p>
          <a:p>
            <a:endParaRPr lang="en-SI" dirty="0"/>
          </a:p>
        </p:txBody>
      </p:sp>
      <p:sp>
        <p:nvSpPr>
          <p:cNvPr id="5" name="Rectangle 4">
            <a:extLst>
              <a:ext uri="{FF2B5EF4-FFF2-40B4-BE49-F238E27FC236}">
                <a16:creationId xmlns:a16="http://schemas.microsoft.com/office/drawing/2014/main" id="{C72E1859-EF8B-C345-B303-6C45BD47B4B7}"/>
              </a:ext>
            </a:extLst>
          </p:cNvPr>
          <p:cNvSpPr/>
          <p:nvPr/>
        </p:nvSpPr>
        <p:spPr>
          <a:xfrm>
            <a:off x="844393" y="2420245"/>
            <a:ext cx="2492990" cy="369332"/>
          </a:xfrm>
          <a:prstGeom prst="rect">
            <a:avLst/>
          </a:prstGeom>
        </p:spPr>
        <p:txBody>
          <a:bodyPr wrap="none">
            <a:spAutoFit/>
          </a:bodyPr>
          <a:lstStyle/>
          <a:p>
            <a:r>
              <a:rPr lang="sl-SI" dirty="0">
                <a:latin typeface="Times New Roman" panose="02020603050405020304" pitchFamily="18" charset="0"/>
                <a:ea typeface="Times New Roman" panose="02020603050405020304" pitchFamily="18" charset="0"/>
              </a:rPr>
              <a:t>Politične perspektive EU</a:t>
            </a:r>
            <a:endParaRPr lang="en-SI" dirty="0"/>
          </a:p>
        </p:txBody>
      </p:sp>
      <p:sp>
        <p:nvSpPr>
          <p:cNvPr id="6" name="Rectangle 5">
            <a:extLst>
              <a:ext uri="{FF2B5EF4-FFF2-40B4-BE49-F238E27FC236}">
                <a16:creationId xmlns:a16="http://schemas.microsoft.com/office/drawing/2014/main" id="{EC47C07D-871F-9C46-89FC-482BA35FA4E3}"/>
              </a:ext>
            </a:extLst>
          </p:cNvPr>
          <p:cNvSpPr/>
          <p:nvPr/>
        </p:nvSpPr>
        <p:spPr>
          <a:xfrm>
            <a:off x="838200" y="3149802"/>
            <a:ext cx="1789272" cy="369332"/>
          </a:xfrm>
          <a:prstGeom prst="rect">
            <a:avLst/>
          </a:prstGeom>
        </p:spPr>
        <p:txBody>
          <a:bodyPr wrap="none">
            <a:spAutoFit/>
          </a:bodyPr>
          <a:lstStyle/>
          <a:p>
            <a:r>
              <a:rPr lang="sl-SI" dirty="0">
                <a:latin typeface="Times New Roman" panose="02020603050405020304" pitchFamily="18" charset="0"/>
                <a:ea typeface="Times New Roman" panose="02020603050405020304" pitchFamily="18" charset="0"/>
              </a:rPr>
              <a:t>Konstruktivizem</a:t>
            </a:r>
            <a:r>
              <a:rPr lang="en-SI" dirty="0">
                <a:effectLst/>
              </a:rPr>
              <a:t> </a:t>
            </a:r>
            <a:endParaRPr lang="en-SI" dirty="0"/>
          </a:p>
        </p:txBody>
      </p:sp>
      <p:sp>
        <p:nvSpPr>
          <p:cNvPr id="8" name="Rectangle 7">
            <a:extLst>
              <a:ext uri="{FF2B5EF4-FFF2-40B4-BE49-F238E27FC236}">
                <a16:creationId xmlns:a16="http://schemas.microsoft.com/office/drawing/2014/main" id="{5499696B-C52A-C44E-BE26-BF10795DC43B}"/>
              </a:ext>
            </a:extLst>
          </p:cNvPr>
          <p:cNvSpPr/>
          <p:nvPr/>
        </p:nvSpPr>
        <p:spPr>
          <a:xfrm>
            <a:off x="838200" y="3879359"/>
            <a:ext cx="1473480" cy="369332"/>
          </a:xfrm>
          <a:prstGeom prst="rect">
            <a:avLst/>
          </a:prstGeom>
        </p:spPr>
        <p:txBody>
          <a:bodyPr wrap="none">
            <a:spAutoFit/>
          </a:bodyPr>
          <a:lstStyle/>
          <a:p>
            <a:r>
              <a:rPr lang="sl-SI" dirty="0">
                <a:latin typeface="Times New Roman" panose="02020603050405020304" pitchFamily="18" charset="0"/>
                <a:ea typeface="Times New Roman" panose="02020603050405020304" pitchFamily="18" charset="0"/>
              </a:rPr>
              <a:t>Esencializem </a:t>
            </a:r>
            <a:endParaRPr lang="en-SI" dirty="0"/>
          </a:p>
        </p:txBody>
      </p:sp>
    </p:spTree>
    <p:extLst>
      <p:ext uri="{BB962C8B-B14F-4D97-AF65-F5344CB8AC3E}">
        <p14:creationId xmlns:p14="http://schemas.microsoft.com/office/powerpoint/2010/main" val="360624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ECB14-CB87-CA43-B20C-B7FB912866F9}"/>
              </a:ext>
            </a:extLst>
          </p:cNvPr>
          <p:cNvSpPr>
            <a:spLocks noGrp="1"/>
          </p:cNvSpPr>
          <p:nvPr>
            <p:ph type="title"/>
          </p:nvPr>
        </p:nvSpPr>
        <p:spPr/>
        <p:txBody>
          <a:bodyPr>
            <a:noAutofit/>
          </a:bodyPr>
          <a:lstStyle/>
          <a:p>
            <a:r>
              <a:rPr lang="sl-SI" sz="2400" dirty="0"/>
              <a:t>Dejavniki, ki vplivajo na odnos in navezanost na Evropsko Unijo ter evropski prostor in posledično omogočajo proces identifikacije</a:t>
            </a:r>
            <a:r>
              <a:rPr lang="en-SI" sz="2400" dirty="0">
                <a:effectLst/>
              </a:rPr>
              <a:t> </a:t>
            </a:r>
            <a:endParaRPr lang="en-SI" sz="2400" dirty="0"/>
          </a:p>
        </p:txBody>
      </p:sp>
      <p:pic>
        <p:nvPicPr>
          <p:cNvPr id="2050" name="Picture 2">
            <a:extLst>
              <a:ext uri="{FF2B5EF4-FFF2-40B4-BE49-F238E27FC236}">
                <a16:creationId xmlns:a16="http://schemas.microsoft.com/office/drawing/2014/main" id="{2470FACE-AFC5-7E42-BDFE-A275C6B738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3423" y="2028825"/>
            <a:ext cx="2652296" cy="3551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6E5DF35-6A1C-2849-B3EE-9AD772A3F107}"/>
              </a:ext>
            </a:extLst>
          </p:cNvPr>
          <p:cNvSpPr/>
          <p:nvPr/>
        </p:nvSpPr>
        <p:spPr>
          <a:xfrm>
            <a:off x="838200" y="5918035"/>
            <a:ext cx="4254883" cy="553998"/>
          </a:xfrm>
          <a:prstGeom prst="rect">
            <a:avLst/>
          </a:prstGeom>
        </p:spPr>
        <p:txBody>
          <a:bodyPr wrap="none">
            <a:spAutoFit/>
          </a:bodyPr>
          <a:lstStyle/>
          <a:p>
            <a:r>
              <a:rPr lang="en-GB" dirty="0"/>
              <a:t>Europa -  Palazzo </a:t>
            </a:r>
            <a:r>
              <a:rPr lang="en-GB" dirty="0" err="1"/>
              <a:t>Ferreria</a:t>
            </a:r>
            <a:r>
              <a:rPr lang="en-GB" dirty="0"/>
              <a:t>, in Valletta, Malta</a:t>
            </a:r>
          </a:p>
          <a:p>
            <a:r>
              <a:rPr lang="en-GB" sz="1200" dirty="0" err="1"/>
              <a:t>en.wikipedia</a:t>
            </a:r>
            <a:endParaRPr lang="en-SI" sz="1200" dirty="0"/>
          </a:p>
        </p:txBody>
      </p:sp>
      <p:sp>
        <p:nvSpPr>
          <p:cNvPr id="5" name="Rectangle 4">
            <a:extLst>
              <a:ext uri="{FF2B5EF4-FFF2-40B4-BE49-F238E27FC236}">
                <a16:creationId xmlns:a16="http://schemas.microsoft.com/office/drawing/2014/main" id="{FBA2DB2F-22CE-694D-B4C3-B21EC57E333E}"/>
              </a:ext>
            </a:extLst>
          </p:cNvPr>
          <p:cNvSpPr/>
          <p:nvPr/>
        </p:nvSpPr>
        <p:spPr>
          <a:xfrm>
            <a:off x="5362223" y="2214012"/>
            <a:ext cx="5418666" cy="646331"/>
          </a:xfrm>
          <a:prstGeom prst="rect">
            <a:avLst/>
          </a:prstGeom>
        </p:spPr>
        <p:txBody>
          <a:bodyPr wrap="square">
            <a:spAutoFit/>
          </a:bodyPr>
          <a:lstStyle/>
          <a:p>
            <a:r>
              <a:rPr lang="sl-SI" dirty="0">
                <a:ea typeface="Times New Roman" panose="02020603050405020304" pitchFamily="18" charset="0"/>
              </a:rPr>
              <a:t>Družbeni procesi, ki na nadnacionalni ravni omogočajo identifikacije z Evropsko Unijo</a:t>
            </a:r>
            <a:r>
              <a:rPr lang="en-SI" dirty="0">
                <a:effectLst/>
              </a:rPr>
              <a:t> </a:t>
            </a:r>
            <a:endParaRPr lang="en-SI" dirty="0"/>
          </a:p>
        </p:txBody>
      </p:sp>
      <p:sp>
        <p:nvSpPr>
          <p:cNvPr id="6" name="Rectangle 5">
            <a:extLst>
              <a:ext uri="{FF2B5EF4-FFF2-40B4-BE49-F238E27FC236}">
                <a16:creationId xmlns:a16="http://schemas.microsoft.com/office/drawing/2014/main" id="{79167034-0D56-A846-8185-802F77E1A522}"/>
              </a:ext>
            </a:extLst>
          </p:cNvPr>
          <p:cNvSpPr/>
          <p:nvPr/>
        </p:nvSpPr>
        <p:spPr>
          <a:xfrm>
            <a:off x="5362223" y="3535993"/>
            <a:ext cx="6096000" cy="646331"/>
          </a:xfrm>
          <a:prstGeom prst="rect">
            <a:avLst/>
          </a:prstGeom>
        </p:spPr>
        <p:txBody>
          <a:bodyPr>
            <a:spAutoFit/>
          </a:bodyPr>
          <a:lstStyle/>
          <a:p>
            <a:pPr algn="just"/>
            <a:r>
              <a:rPr lang="sl-SI" dirty="0">
                <a:ea typeface="Times New Roman" panose="02020603050405020304" pitchFamily="18" charset="0"/>
              </a:rPr>
              <a:t>Favell (2005): »kaj pomeni biti evropski državljan potrebno zamenjati s vprašanjem, kaj so vsakdanji načini biti Evropejec?« </a:t>
            </a:r>
            <a:endParaRPr lang="en-SI" dirty="0"/>
          </a:p>
        </p:txBody>
      </p:sp>
    </p:spTree>
    <p:extLst>
      <p:ext uri="{BB962C8B-B14F-4D97-AF65-F5344CB8AC3E}">
        <p14:creationId xmlns:p14="http://schemas.microsoft.com/office/powerpoint/2010/main" val="716432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FED5-FD9F-5543-A9A1-E08DEFB7D085}"/>
              </a:ext>
            </a:extLst>
          </p:cNvPr>
          <p:cNvSpPr>
            <a:spLocks noGrp="1"/>
          </p:cNvSpPr>
          <p:nvPr>
            <p:ph type="title"/>
          </p:nvPr>
        </p:nvSpPr>
        <p:spPr/>
        <p:txBody>
          <a:bodyPr>
            <a:normAutofit/>
          </a:bodyPr>
          <a:lstStyle/>
          <a:p>
            <a:r>
              <a:rPr lang="en-SI" sz="4000" dirty="0"/>
              <a:t>Empirični pogled:</a:t>
            </a:r>
          </a:p>
        </p:txBody>
      </p:sp>
      <p:sp>
        <p:nvSpPr>
          <p:cNvPr id="3" name="Content Placeholder 2">
            <a:extLst>
              <a:ext uri="{FF2B5EF4-FFF2-40B4-BE49-F238E27FC236}">
                <a16:creationId xmlns:a16="http://schemas.microsoft.com/office/drawing/2014/main" id="{F74972F1-B30D-324E-9817-B3BD03E1C61E}"/>
              </a:ext>
            </a:extLst>
          </p:cNvPr>
          <p:cNvSpPr>
            <a:spLocks noGrp="1"/>
          </p:cNvSpPr>
          <p:nvPr>
            <p:ph idx="1"/>
          </p:nvPr>
        </p:nvSpPr>
        <p:spPr>
          <a:xfrm>
            <a:off x="778174" y="1433690"/>
            <a:ext cx="9980894" cy="3910298"/>
          </a:xfrm>
        </p:spPr>
        <p:txBody>
          <a:bodyPr>
            <a:normAutofit fontScale="85000" lnSpcReduction="20000"/>
          </a:bodyPr>
          <a:lstStyle/>
          <a:p>
            <a:pPr>
              <a:lnSpc>
                <a:spcPct val="200000"/>
              </a:lnSpc>
            </a:pPr>
            <a:r>
              <a:rPr lang="sl-SI" dirty="0"/>
              <a:t>aktivnosti v transnacionalnih socialnih poljih </a:t>
            </a:r>
          </a:p>
          <a:p>
            <a:pPr>
              <a:lnSpc>
                <a:spcPct val="200000"/>
              </a:lnSpc>
            </a:pPr>
            <a:r>
              <a:rPr lang="sl-SI" dirty="0"/>
              <a:t>kognitivna mobilizacija</a:t>
            </a:r>
          </a:p>
          <a:p>
            <a:pPr>
              <a:lnSpc>
                <a:spcPct val="200000"/>
              </a:lnSpc>
            </a:pPr>
            <a:r>
              <a:rPr lang="sl-SI" dirty="0"/>
              <a:t>transnacionalno državljanstvo</a:t>
            </a:r>
          </a:p>
          <a:p>
            <a:pPr>
              <a:lnSpc>
                <a:spcPct val="200000"/>
              </a:lnSpc>
            </a:pPr>
            <a:r>
              <a:rPr lang="sl-SI" dirty="0"/>
              <a:t>Svetovljanstvo</a:t>
            </a:r>
          </a:p>
          <a:p>
            <a:pPr>
              <a:lnSpc>
                <a:spcPct val="200000"/>
              </a:lnSpc>
            </a:pPr>
            <a:r>
              <a:rPr lang="sl-SI" dirty="0"/>
              <a:t>Pozicija v družbeni strukturi </a:t>
            </a:r>
            <a:endParaRPr lang="en-SI" dirty="0"/>
          </a:p>
        </p:txBody>
      </p:sp>
      <p:pic>
        <p:nvPicPr>
          <p:cNvPr id="3074" name="Picture 2">
            <a:extLst>
              <a:ext uri="{FF2B5EF4-FFF2-40B4-BE49-F238E27FC236}">
                <a16:creationId xmlns:a16="http://schemas.microsoft.com/office/drawing/2014/main" id="{134303B2-FFB7-4F4A-B1B8-E076FEAE7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267" y="2003612"/>
            <a:ext cx="4433711" cy="3340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54F967E-F736-F046-A9DE-29C688EE14A1}"/>
              </a:ext>
            </a:extLst>
          </p:cNvPr>
          <p:cNvSpPr/>
          <p:nvPr/>
        </p:nvSpPr>
        <p:spPr>
          <a:xfrm>
            <a:off x="6389141" y="5503022"/>
            <a:ext cx="4727961" cy="307777"/>
          </a:xfrm>
          <a:prstGeom prst="rect">
            <a:avLst/>
          </a:prstGeom>
        </p:spPr>
        <p:txBody>
          <a:bodyPr wrap="none">
            <a:spAutoFit/>
          </a:bodyPr>
          <a:lstStyle/>
          <a:p>
            <a:r>
              <a:rPr lang="en-GB" sz="1400" dirty="0" err="1"/>
              <a:t>Vir</a:t>
            </a:r>
            <a:r>
              <a:rPr lang="en-GB" sz="1400" dirty="0"/>
              <a:t>: COM:CRT/</a:t>
            </a:r>
            <a:r>
              <a:rPr lang="en-GB" sz="1400" dirty="0" err="1"/>
              <a:t>Germany#Freedom</a:t>
            </a:r>
            <a:r>
              <a:rPr lang="en-GB" sz="1400" dirty="0"/>
              <a:t> of panorama); </a:t>
            </a:r>
            <a:r>
              <a:rPr lang="en-GB" sz="1400" dirty="0" err="1"/>
              <a:t>en</a:t>
            </a:r>
            <a:r>
              <a:rPr lang="en-GB" sz="1400" dirty="0"/>
              <a:t>  </a:t>
            </a:r>
            <a:r>
              <a:rPr lang="en-GB" sz="1400" dirty="0" err="1"/>
              <a:t>wikipedia</a:t>
            </a:r>
            <a:endParaRPr lang="en-SI" sz="1400" dirty="0"/>
          </a:p>
        </p:txBody>
      </p:sp>
      <p:sp>
        <p:nvSpPr>
          <p:cNvPr id="5" name="Rectangle 4">
            <a:extLst>
              <a:ext uri="{FF2B5EF4-FFF2-40B4-BE49-F238E27FC236}">
                <a16:creationId xmlns:a16="http://schemas.microsoft.com/office/drawing/2014/main" id="{33BE0A96-DE9E-D245-AEE8-D29104432DDD}"/>
              </a:ext>
            </a:extLst>
          </p:cNvPr>
          <p:cNvSpPr/>
          <p:nvPr/>
        </p:nvSpPr>
        <p:spPr>
          <a:xfrm>
            <a:off x="7606451" y="1554763"/>
            <a:ext cx="2299989" cy="369332"/>
          </a:xfrm>
          <a:prstGeom prst="rect">
            <a:avLst/>
          </a:prstGeom>
        </p:spPr>
        <p:txBody>
          <a:bodyPr wrap="none">
            <a:spAutoFit/>
          </a:bodyPr>
          <a:lstStyle/>
          <a:p>
            <a:r>
              <a:rPr lang="en-GB" dirty="0" err="1"/>
              <a:t>Padec</a:t>
            </a:r>
            <a:r>
              <a:rPr lang="en-GB" dirty="0"/>
              <a:t> </a:t>
            </a:r>
            <a:r>
              <a:rPr lang="en-GB" dirty="0" err="1"/>
              <a:t>berlinskega</a:t>
            </a:r>
            <a:r>
              <a:rPr lang="en-GB" dirty="0"/>
              <a:t> </a:t>
            </a:r>
            <a:r>
              <a:rPr lang="en-GB" dirty="0" err="1"/>
              <a:t>zidu</a:t>
            </a:r>
            <a:endParaRPr lang="en-SI" dirty="0"/>
          </a:p>
        </p:txBody>
      </p:sp>
    </p:spTree>
    <p:extLst>
      <p:ext uri="{BB962C8B-B14F-4D97-AF65-F5344CB8AC3E}">
        <p14:creationId xmlns:p14="http://schemas.microsoft.com/office/powerpoint/2010/main" val="365225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62CABA-68F0-3A44-BEF1-6FB93B847D33}"/>
              </a:ext>
            </a:extLst>
          </p:cNvPr>
          <p:cNvSpPr>
            <a:spLocks noGrp="1"/>
          </p:cNvSpPr>
          <p:nvPr>
            <p:ph idx="1"/>
          </p:nvPr>
        </p:nvSpPr>
        <p:spPr>
          <a:xfrm>
            <a:off x="838200" y="1095022"/>
            <a:ext cx="10515600" cy="5081941"/>
          </a:xfrm>
        </p:spPr>
        <p:txBody>
          <a:bodyPr>
            <a:normAutofit/>
          </a:bodyPr>
          <a:lstStyle/>
          <a:p>
            <a:r>
              <a:rPr lang="en-SI" dirty="0"/>
              <a:t>Socialna polja</a:t>
            </a:r>
          </a:p>
          <a:p>
            <a:r>
              <a:rPr lang="en-GB" dirty="0"/>
              <a:t>N</a:t>
            </a:r>
            <a:r>
              <a:rPr lang="en-SI" dirty="0"/>
              <a:t>ačin pripadnosti vs. način bitnosti (Lewitt in Glick Schiller 2004)</a:t>
            </a:r>
          </a:p>
          <a:p>
            <a:endParaRPr lang="en-SI" dirty="0"/>
          </a:p>
          <a:p>
            <a:pPr algn="just"/>
            <a:r>
              <a:rPr lang="en-SI" sz="2000" dirty="0"/>
              <a:t>Raziskovalna predpostavka: </a:t>
            </a:r>
            <a:r>
              <a:rPr lang="sl-SI" sz="2000" dirty="0"/>
              <a:t>če so posamezniki vsakdanje vpleteni v družbene odnose in prakse preko mej, izkazujejo transnacionalen način bitnosti.  Če ljudje eksplicitno prepoznajo to in poudarijo transnacionalne elemente njihovega sebstva in življenja, potem lahko začnejo izražat tudi transnacionalen način pripadnosti</a:t>
            </a:r>
            <a:r>
              <a:rPr lang="en-SI" sz="2000" dirty="0">
                <a:effectLst/>
              </a:rPr>
              <a:t> </a:t>
            </a:r>
          </a:p>
          <a:p>
            <a:pPr algn="just"/>
            <a:endParaRPr lang="en-SI" sz="2400" dirty="0"/>
          </a:p>
          <a:p>
            <a:pPr algn="just"/>
            <a:r>
              <a:rPr lang="en-SI" sz="2400" dirty="0"/>
              <a:t>Mladi in Evropska identiteta</a:t>
            </a:r>
          </a:p>
          <a:p>
            <a:pPr lvl="1" algn="just"/>
            <a:r>
              <a:rPr lang="sl-SI" sz="2000" dirty="0"/>
              <a:t>Empirični podatki, ki so uporabljeni v raziskavi, so bili zbrani v okviru projekta Creative Europe Culture programme; </a:t>
            </a:r>
            <a:r>
              <a:rPr lang="sl-SI" sz="2000" u="sng" dirty="0">
                <a:hlinkClick r:id="rId2"/>
              </a:rPr>
              <a:t>https://www.glej.si/en/programmes/id-babylon</a:t>
            </a:r>
            <a:r>
              <a:rPr lang="sl-SI" sz="2000" dirty="0"/>
              <a:t> , ki ga je finančno podprla Evropska komisija. (Golob, Makarovič in Tomšič 2020)</a:t>
            </a:r>
            <a:endParaRPr lang="en-SI" sz="2000" dirty="0"/>
          </a:p>
          <a:p>
            <a:pPr algn="just"/>
            <a:endParaRPr lang="en-SI" sz="2400" dirty="0"/>
          </a:p>
        </p:txBody>
      </p:sp>
    </p:spTree>
    <p:extLst>
      <p:ext uri="{BB962C8B-B14F-4D97-AF65-F5344CB8AC3E}">
        <p14:creationId xmlns:p14="http://schemas.microsoft.com/office/powerpoint/2010/main" val="3421853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0F69E92-F285-C44D-A007-3BC6418F8B47}"/>
              </a:ext>
            </a:extLst>
          </p:cNvPr>
          <p:cNvGraphicFramePr>
            <a:graphicFrameLocks noGrp="1"/>
          </p:cNvGraphicFramePr>
          <p:nvPr>
            <p:ph idx="1"/>
            <p:extLst>
              <p:ext uri="{D42A27DB-BD31-4B8C-83A1-F6EECF244321}">
                <p14:modId xmlns:p14="http://schemas.microsoft.com/office/powerpoint/2010/main" val="191082576"/>
              </p:ext>
            </p:extLst>
          </p:nvPr>
        </p:nvGraphicFramePr>
        <p:xfrm>
          <a:off x="4901943" y="391583"/>
          <a:ext cx="6014412" cy="6162675"/>
        </p:xfrm>
        <a:graphic>
          <a:graphicData uri="http://schemas.openxmlformats.org/drawingml/2006/table">
            <a:tbl>
              <a:tblPr firstRow="1" firstCol="1" bandRow="1">
                <a:tableStyleId>{5C22544A-7EE6-4342-B048-85BDC9FD1C3A}</a:tableStyleId>
              </a:tblPr>
              <a:tblGrid>
                <a:gridCol w="2004804">
                  <a:extLst>
                    <a:ext uri="{9D8B030D-6E8A-4147-A177-3AD203B41FA5}">
                      <a16:colId xmlns:a16="http://schemas.microsoft.com/office/drawing/2014/main" val="3830870743"/>
                    </a:ext>
                  </a:extLst>
                </a:gridCol>
                <a:gridCol w="2004804">
                  <a:extLst>
                    <a:ext uri="{9D8B030D-6E8A-4147-A177-3AD203B41FA5}">
                      <a16:colId xmlns:a16="http://schemas.microsoft.com/office/drawing/2014/main" val="2759578213"/>
                    </a:ext>
                  </a:extLst>
                </a:gridCol>
                <a:gridCol w="2004804">
                  <a:extLst>
                    <a:ext uri="{9D8B030D-6E8A-4147-A177-3AD203B41FA5}">
                      <a16:colId xmlns:a16="http://schemas.microsoft.com/office/drawing/2014/main" val="873211265"/>
                    </a:ext>
                  </a:extLst>
                </a:gridCol>
              </a:tblGrid>
              <a:tr h="110466">
                <a:tc>
                  <a:txBody>
                    <a:bodyPr/>
                    <a:lstStyle/>
                    <a:p>
                      <a:pPr algn="just">
                        <a:lnSpc>
                          <a:spcPct val="150000"/>
                        </a:lnSpc>
                      </a:pPr>
                      <a:r>
                        <a:rPr lang="sl-SI" sz="1200">
                          <a:effectLst/>
                        </a:rPr>
                        <a:t> </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tc>
                  <a:txBody>
                    <a:bodyPr/>
                    <a:lstStyle/>
                    <a:p>
                      <a:pPr algn="just">
                        <a:lnSpc>
                          <a:spcPct val="150000"/>
                        </a:lnSpc>
                      </a:pPr>
                      <a:r>
                        <a:rPr lang="sl-SI" sz="1200" dirty="0">
                          <a:effectLst/>
                        </a:rPr>
                        <a:t>Ključni koncept</a:t>
                      </a:r>
                      <a:endParaRPr lang="en-SI" sz="1600" dirty="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tc>
                  <a:txBody>
                    <a:bodyPr/>
                    <a:lstStyle/>
                    <a:p>
                      <a:pPr algn="just">
                        <a:lnSpc>
                          <a:spcPct val="150000"/>
                        </a:lnSpc>
                      </a:pPr>
                      <a:r>
                        <a:rPr lang="sl-SI" sz="1200">
                          <a:effectLst/>
                        </a:rPr>
                        <a:t>Podrejeni konceptii</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extLst>
                  <a:ext uri="{0D108BD9-81ED-4DB2-BD59-A6C34878D82A}">
                    <a16:rowId xmlns:a16="http://schemas.microsoft.com/office/drawing/2014/main" val="15622645"/>
                  </a:ext>
                </a:extLst>
              </a:tr>
              <a:tr h="605244">
                <a:tc rowSpan="4">
                  <a:txBody>
                    <a:bodyPr/>
                    <a:lstStyle/>
                    <a:p>
                      <a:pPr algn="just">
                        <a:lnSpc>
                          <a:spcPct val="150000"/>
                        </a:lnSpc>
                      </a:pPr>
                      <a:r>
                        <a:rPr lang="sl-SI" sz="1200" dirty="0">
                          <a:effectLst/>
                        </a:rPr>
                        <a:t>Evropska identiteta</a:t>
                      </a:r>
                      <a:endParaRPr lang="en-SI" sz="1600" dirty="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tc>
                  <a:txBody>
                    <a:bodyPr/>
                    <a:lstStyle/>
                    <a:p>
                      <a:pPr algn="just">
                        <a:lnSpc>
                          <a:spcPct val="150000"/>
                        </a:lnSpc>
                      </a:pPr>
                      <a:r>
                        <a:rPr lang="sl-SI" sz="1200">
                          <a:effectLst/>
                        </a:rPr>
                        <a:t> </a:t>
                      </a:r>
                      <a:endParaRPr lang="en-SI" sz="1600">
                        <a:effectLst/>
                      </a:endParaRPr>
                    </a:p>
                    <a:p>
                      <a:pPr algn="just">
                        <a:lnSpc>
                          <a:spcPct val="150000"/>
                        </a:lnSpc>
                      </a:pPr>
                      <a:r>
                        <a:rPr lang="sl-SI" sz="1200">
                          <a:effectLst/>
                        </a:rPr>
                        <a:t>Kategorizacija (kognitivna)</a:t>
                      </a:r>
                      <a:endParaRPr lang="en-SI" sz="1600">
                        <a:effectLst/>
                      </a:endParaRPr>
                    </a:p>
                    <a:p>
                      <a:pPr algn="just">
                        <a:lnSpc>
                          <a:spcPct val="150000"/>
                        </a:lnSpc>
                      </a:pPr>
                      <a:r>
                        <a:rPr lang="sl-SI" sz="1200">
                          <a:effectLst/>
                        </a:rPr>
                        <a:t> </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tc>
                  <a:txBody>
                    <a:bodyPr/>
                    <a:lstStyle/>
                    <a:p>
                      <a:pPr algn="just">
                        <a:lnSpc>
                          <a:spcPct val="150000"/>
                        </a:lnSpc>
                      </a:pPr>
                      <a:r>
                        <a:rPr lang="sl-SI" sz="1200">
                          <a:effectLst/>
                        </a:rPr>
                        <a:t> </a:t>
                      </a:r>
                      <a:endParaRPr lang="en-SI" sz="1600">
                        <a:effectLst/>
                      </a:endParaRPr>
                    </a:p>
                    <a:p>
                      <a:pPr algn="just">
                        <a:lnSpc>
                          <a:spcPct val="150000"/>
                        </a:lnSpc>
                      </a:pPr>
                      <a:r>
                        <a:rPr lang="sl-SI" sz="1200">
                          <a:effectLst/>
                        </a:rPr>
                        <a:t>Kategorija prepoznave</a:t>
                      </a:r>
                      <a:endParaRPr lang="en-SI" sz="1600">
                        <a:effectLst/>
                      </a:endParaRPr>
                    </a:p>
                    <a:p>
                      <a:pPr algn="just">
                        <a:lnSpc>
                          <a:spcPct val="150000"/>
                        </a:lnSpc>
                      </a:pPr>
                      <a:r>
                        <a:rPr lang="sl-SI" sz="1200">
                          <a:effectLst/>
                        </a:rPr>
                        <a:t>Kategorija jasnosti</a:t>
                      </a:r>
                      <a:endParaRPr lang="en-SI" sz="1600">
                        <a:effectLst/>
                      </a:endParaRPr>
                    </a:p>
                    <a:p>
                      <a:pPr algn="just">
                        <a:lnSpc>
                          <a:spcPct val="150000"/>
                        </a:lnSpc>
                      </a:pPr>
                      <a:r>
                        <a:rPr lang="sl-SI" sz="1200">
                          <a:effectLst/>
                        </a:rPr>
                        <a:t>Kategorija pomembnosti</a:t>
                      </a:r>
                      <a:endParaRPr lang="en-SI" sz="1600">
                        <a:effectLst/>
                      </a:endParaRPr>
                    </a:p>
                    <a:p>
                      <a:pPr algn="just">
                        <a:lnSpc>
                          <a:spcPct val="150000"/>
                        </a:lnSpc>
                      </a:pPr>
                      <a:r>
                        <a:rPr lang="sl-SI" sz="1200">
                          <a:effectLst/>
                        </a:rPr>
                        <a:t> </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extLst>
                  <a:ext uri="{0D108BD9-81ED-4DB2-BD59-A6C34878D82A}">
                    <a16:rowId xmlns:a16="http://schemas.microsoft.com/office/drawing/2014/main" val="1834901713"/>
                  </a:ext>
                </a:extLst>
              </a:tr>
              <a:tr h="852633">
                <a:tc vMerge="1">
                  <a:txBody>
                    <a:bodyPr/>
                    <a:lstStyle/>
                    <a:p>
                      <a:endParaRPr lang="en-SI"/>
                    </a:p>
                  </a:txBody>
                  <a:tcPr/>
                </a:tc>
                <a:tc>
                  <a:txBody>
                    <a:bodyPr/>
                    <a:lstStyle/>
                    <a:p>
                      <a:pPr algn="just">
                        <a:lnSpc>
                          <a:spcPct val="150000"/>
                        </a:lnSpc>
                      </a:pPr>
                      <a:r>
                        <a:rPr lang="sl-SI" sz="1200">
                          <a:effectLst/>
                        </a:rPr>
                        <a:t> </a:t>
                      </a:r>
                      <a:endParaRPr lang="en-SI" sz="1600">
                        <a:effectLst/>
                      </a:endParaRPr>
                    </a:p>
                    <a:p>
                      <a:pPr algn="just">
                        <a:lnSpc>
                          <a:spcPct val="150000"/>
                        </a:lnSpc>
                      </a:pPr>
                      <a:r>
                        <a:rPr lang="sl-SI" sz="1200">
                          <a:effectLst/>
                        </a:rPr>
                        <a:t>Pomeni</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tc>
                  <a:txBody>
                    <a:bodyPr/>
                    <a:lstStyle/>
                    <a:p>
                      <a:pPr algn="just">
                        <a:lnSpc>
                          <a:spcPct val="150000"/>
                        </a:lnSpc>
                      </a:pPr>
                      <a:r>
                        <a:rPr lang="sl-SI" sz="1200">
                          <a:effectLst/>
                        </a:rPr>
                        <a:t> </a:t>
                      </a:r>
                      <a:endParaRPr lang="en-SI" sz="1600">
                        <a:effectLst/>
                      </a:endParaRPr>
                    </a:p>
                    <a:p>
                      <a:pPr algn="just">
                        <a:lnSpc>
                          <a:spcPct val="150000"/>
                        </a:lnSpc>
                      </a:pPr>
                      <a:r>
                        <a:rPr lang="sl-SI" sz="1200">
                          <a:effectLst/>
                        </a:rPr>
                        <a:t>Kulturni</a:t>
                      </a:r>
                      <a:endParaRPr lang="en-SI" sz="1600">
                        <a:effectLst/>
                      </a:endParaRPr>
                    </a:p>
                    <a:p>
                      <a:pPr algn="just">
                        <a:lnSpc>
                          <a:spcPct val="150000"/>
                        </a:lnSpc>
                      </a:pPr>
                      <a:r>
                        <a:rPr lang="sl-SI" sz="1200">
                          <a:effectLst/>
                        </a:rPr>
                        <a:t>Politični</a:t>
                      </a:r>
                      <a:endParaRPr lang="en-SI" sz="1600">
                        <a:effectLst/>
                      </a:endParaRPr>
                    </a:p>
                    <a:p>
                      <a:pPr algn="just">
                        <a:lnSpc>
                          <a:spcPct val="150000"/>
                        </a:lnSpc>
                      </a:pPr>
                      <a:r>
                        <a:rPr lang="sl-SI" sz="1200">
                          <a:effectLst/>
                        </a:rPr>
                        <a:t>Kozmopolitski</a:t>
                      </a:r>
                      <a:endParaRPr lang="en-SI" sz="1600">
                        <a:effectLst/>
                      </a:endParaRPr>
                    </a:p>
                    <a:p>
                      <a:pPr algn="just">
                        <a:lnSpc>
                          <a:spcPct val="150000"/>
                        </a:lnSpc>
                      </a:pPr>
                      <a:r>
                        <a:rPr lang="sl-SI" sz="1200">
                          <a:effectLst/>
                        </a:rPr>
                        <a:t>Moralni</a:t>
                      </a:r>
                      <a:endParaRPr lang="en-SI" sz="1600">
                        <a:effectLst/>
                      </a:endParaRPr>
                    </a:p>
                    <a:p>
                      <a:pPr algn="just">
                        <a:lnSpc>
                          <a:spcPct val="150000"/>
                        </a:lnSpc>
                      </a:pPr>
                      <a:r>
                        <a:rPr lang="sl-SI" sz="1200">
                          <a:effectLst/>
                        </a:rPr>
                        <a:t>Pragmatični</a:t>
                      </a:r>
                      <a:endParaRPr lang="en-SI" sz="1600">
                        <a:effectLst/>
                      </a:endParaRPr>
                    </a:p>
                    <a:p>
                      <a:pPr algn="just">
                        <a:lnSpc>
                          <a:spcPct val="150000"/>
                        </a:lnSpc>
                      </a:pPr>
                      <a:r>
                        <a:rPr lang="sl-SI" sz="1200">
                          <a:effectLst/>
                        </a:rPr>
                        <a:t> </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extLst>
                  <a:ext uri="{0D108BD9-81ED-4DB2-BD59-A6C34878D82A}">
                    <a16:rowId xmlns:a16="http://schemas.microsoft.com/office/drawing/2014/main" val="2693004583"/>
                  </a:ext>
                </a:extLst>
              </a:tr>
              <a:tr h="605244">
                <a:tc vMerge="1">
                  <a:txBody>
                    <a:bodyPr/>
                    <a:lstStyle/>
                    <a:p>
                      <a:endParaRPr lang="en-SI"/>
                    </a:p>
                  </a:txBody>
                  <a:tcPr/>
                </a:tc>
                <a:tc>
                  <a:txBody>
                    <a:bodyPr/>
                    <a:lstStyle/>
                    <a:p>
                      <a:pPr algn="just">
                        <a:lnSpc>
                          <a:spcPct val="150000"/>
                        </a:lnSpc>
                      </a:pPr>
                      <a:r>
                        <a:rPr lang="sl-SI" sz="1200">
                          <a:effectLst/>
                        </a:rPr>
                        <a:t> </a:t>
                      </a:r>
                      <a:endParaRPr lang="en-SI" sz="1600">
                        <a:effectLst/>
                      </a:endParaRPr>
                    </a:p>
                    <a:p>
                      <a:pPr algn="just">
                        <a:lnSpc>
                          <a:spcPct val="150000"/>
                        </a:lnSpc>
                      </a:pPr>
                      <a:r>
                        <a:rPr lang="sl-SI" sz="1200">
                          <a:effectLst/>
                        </a:rPr>
                        <a:t>Identifikacije (evaluirane)</a:t>
                      </a:r>
                      <a:endParaRPr lang="en-SI" sz="1600">
                        <a:effectLst/>
                      </a:endParaRPr>
                    </a:p>
                    <a:p>
                      <a:pPr algn="just">
                        <a:lnSpc>
                          <a:spcPct val="150000"/>
                        </a:lnSpc>
                      </a:pPr>
                      <a:r>
                        <a:rPr lang="sl-SI" sz="1200">
                          <a:effectLst/>
                        </a:rPr>
                        <a:t> </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tc>
                  <a:txBody>
                    <a:bodyPr/>
                    <a:lstStyle/>
                    <a:p>
                      <a:pPr algn="just">
                        <a:lnSpc>
                          <a:spcPct val="150000"/>
                        </a:lnSpc>
                      </a:pPr>
                      <a:r>
                        <a:rPr lang="sl-SI" sz="1200">
                          <a:effectLst/>
                        </a:rPr>
                        <a:t> </a:t>
                      </a:r>
                      <a:endParaRPr lang="en-SI" sz="1600">
                        <a:effectLst/>
                      </a:endParaRPr>
                    </a:p>
                    <a:p>
                      <a:pPr algn="just">
                        <a:lnSpc>
                          <a:spcPct val="150000"/>
                        </a:lnSpc>
                      </a:pPr>
                      <a:r>
                        <a:rPr lang="sl-SI" sz="1200">
                          <a:effectLst/>
                        </a:rPr>
                        <a:t>Navezanost</a:t>
                      </a:r>
                      <a:endParaRPr lang="en-SI" sz="1600">
                        <a:effectLst/>
                      </a:endParaRPr>
                    </a:p>
                    <a:p>
                      <a:pPr algn="just">
                        <a:lnSpc>
                          <a:spcPct val="150000"/>
                        </a:lnSpc>
                      </a:pPr>
                      <a:r>
                        <a:rPr lang="sl-SI" sz="1200">
                          <a:effectLst/>
                        </a:rPr>
                        <a:t>Pripadnost</a:t>
                      </a:r>
                      <a:endParaRPr lang="en-SI" sz="1600">
                        <a:effectLst/>
                      </a:endParaRPr>
                    </a:p>
                    <a:p>
                      <a:pPr algn="just">
                        <a:lnSpc>
                          <a:spcPct val="150000"/>
                        </a:lnSpc>
                      </a:pPr>
                      <a:r>
                        <a:rPr lang="sl-SI" sz="1200">
                          <a:effectLst/>
                        </a:rPr>
                        <a:t>Ponos</a:t>
                      </a:r>
                      <a:endParaRPr lang="en-SI" sz="1600">
                        <a:effectLst/>
                      </a:endParaRPr>
                    </a:p>
                    <a:p>
                      <a:pPr algn="just">
                        <a:lnSpc>
                          <a:spcPct val="150000"/>
                        </a:lnSpc>
                      </a:pPr>
                      <a:r>
                        <a:rPr lang="sl-SI" sz="1200">
                          <a:effectLst/>
                        </a:rPr>
                        <a:t> </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extLst>
                  <a:ext uri="{0D108BD9-81ED-4DB2-BD59-A6C34878D82A}">
                    <a16:rowId xmlns:a16="http://schemas.microsoft.com/office/drawing/2014/main" val="847231249"/>
                  </a:ext>
                </a:extLst>
              </a:tr>
              <a:tr h="605244">
                <a:tc vMerge="1">
                  <a:txBody>
                    <a:bodyPr/>
                    <a:lstStyle/>
                    <a:p>
                      <a:endParaRPr lang="en-SI"/>
                    </a:p>
                  </a:txBody>
                  <a:tcPr/>
                </a:tc>
                <a:tc>
                  <a:txBody>
                    <a:bodyPr/>
                    <a:lstStyle/>
                    <a:p>
                      <a:pPr algn="just">
                        <a:lnSpc>
                          <a:spcPct val="150000"/>
                        </a:lnSpc>
                      </a:pPr>
                      <a:r>
                        <a:rPr lang="sl-SI" sz="1200">
                          <a:effectLst/>
                        </a:rPr>
                        <a:t> </a:t>
                      </a:r>
                      <a:endParaRPr lang="en-SI" sz="1600">
                        <a:effectLst/>
                      </a:endParaRPr>
                    </a:p>
                    <a:p>
                      <a:pPr algn="just">
                        <a:lnSpc>
                          <a:spcPct val="150000"/>
                        </a:lnSpc>
                      </a:pPr>
                      <a:r>
                        <a:rPr lang="sl-SI" sz="1200">
                          <a:effectLst/>
                        </a:rPr>
                        <a:t>Pomembnost</a:t>
                      </a:r>
                      <a:endParaRPr lang="en-SI" sz="160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tc>
                  <a:txBody>
                    <a:bodyPr/>
                    <a:lstStyle/>
                    <a:p>
                      <a:pPr algn="just">
                        <a:lnSpc>
                          <a:spcPct val="150000"/>
                        </a:lnSpc>
                      </a:pPr>
                      <a:r>
                        <a:rPr lang="sl-SI" sz="1200" dirty="0">
                          <a:effectLst/>
                        </a:rPr>
                        <a:t> </a:t>
                      </a:r>
                      <a:endParaRPr lang="en-SI" sz="1600" dirty="0">
                        <a:effectLst/>
                      </a:endParaRPr>
                    </a:p>
                    <a:p>
                      <a:pPr algn="just">
                        <a:lnSpc>
                          <a:spcPct val="150000"/>
                        </a:lnSpc>
                      </a:pPr>
                      <a:r>
                        <a:rPr lang="sl-SI" sz="1200" dirty="0">
                          <a:effectLst/>
                        </a:rPr>
                        <a:t>Pogostost aktivacije</a:t>
                      </a:r>
                      <a:endParaRPr lang="en-SI" sz="1600" dirty="0">
                        <a:effectLst/>
                      </a:endParaRPr>
                    </a:p>
                    <a:p>
                      <a:pPr algn="just">
                        <a:lnSpc>
                          <a:spcPct val="150000"/>
                        </a:lnSpc>
                      </a:pPr>
                      <a:r>
                        <a:rPr lang="sl-SI" sz="1200" dirty="0">
                          <a:effectLst/>
                        </a:rPr>
                        <a:t>Pomembnost</a:t>
                      </a:r>
                      <a:endParaRPr lang="en-SI" sz="1600" dirty="0">
                        <a:effectLst/>
                      </a:endParaRPr>
                    </a:p>
                    <a:p>
                      <a:pPr algn="just">
                        <a:lnSpc>
                          <a:spcPct val="150000"/>
                        </a:lnSpc>
                      </a:pPr>
                      <a:r>
                        <a:rPr lang="sl-SI" sz="1200" dirty="0">
                          <a:effectLst/>
                        </a:rPr>
                        <a:t>Specifičnost/splošnost</a:t>
                      </a:r>
                      <a:endParaRPr lang="en-SI" sz="1600" dirty="0">
                        <a:effectLst/>
                      </a:endParaRPr>
                    </a:p>
                    <a:p>
                      <a:pPr algn="just">
                        <a:lnSpc>
                          <a:spcPct val="150000"/>
                        </a:lnSpc>
                      </a:pPr>
                      <a:r>
                        <a:rPr lang="sl-SI" sz="1200" dirty="0">
                          <a:effectLst/>
                        </a:rPr>
                        <a:t> </a:t>
                      </a:r>
                      <a:endParaRPr lang="en-SI" sz="1600" dirty="0">
                        <a:effectLst/>
                        <a:latin typeface="Times New Roman" panose="02020603050405020304" pitchFamily="18" charset="0"/>
                        <a:ea typeface="Calibri" panose="020F0502020204030204" pitchFamily="34" charset="0"/>
                        <a:cs typeface="Arial" panose="020B0604020202020204" pitchFamily="34" charset="0"/>
                      </a:endParaRPr>
                    </a:p>
                  </a:txBody>
                  <a:tcPr marL="58276" marR="58276" marT="0" marB="0"/>
                </a:tc>
                <a:extLst>
                  <a:ext uri="{0D108BD9-81ED-4DB2-BD59-A6C34878D82A}">
                    <a16:rowId xmlns:a16="http://schemas.microsoft.com/office/drawing/2014/main" val="961130099"/>
                  </a:ext>
                </a:extLst>
              </a:tr>
            </a:tbl>
          </a:graphicData>
        </a:graphic>
      </p:graphicFrame>
      <p:sp>
        <p:nvSpPr>
          <p:cNvPr id="6" name="Rectangle 5">
            <a:extLst>
              <a:ext uri="{FF2B5EF4-FFF2-40B4-BE49-F238E27FC236}">
                <a16:creationId xmlns:a16="http://schemas.microsoft.com/office/drawing/2014/main" id="{C8B8D0A0-40A5-A74E-A8A2-58A8F8DA7A13}"/>
              </a:ext>
            </a:extLst>
          </p:cNvPr>
          <p:cNvSpPr/>
          <p:nvPr/>
        </p:nvSpPr>
        <p:spPr>
          <a:xfrm>
            <a:off x="897934" y="6096247"/>
            <a:ext cx="3780843" cy="458011"/>
          </a:xfrm>
          <a:prstGeom prst="rect">
            <a:avLst/>
          </a:prstGeom>
        </p:spPr>
        <p:txBody>
          <a:bodyPr wrap="none">
            <a:spAutoFit/>
          </a:bodyPr>
          <a:lstStyle/>
          <a:p>
            <a:pPr algn="just">
              <a:lnSpc>
                <a:spcPct val="150000"/>
              </a:lnSpc>
            </a:pPr>
            <a:r>
              <a:rPr lang="sl-SI" dirty="0">
                <a:latin typeface="Times New Roman" panose="02020603050405020304" pitchFamily="18" charset="0"/>
                <a:ea typeface="Calibri" panose="020F0502020204030204" pitchFamily="34" charset="0"/>
              </a:rPr>
              <a:t>Vir: Prilagojeno po Pichler idr. 2012: 9</a:t>
            </a:r>
            <a:endParaRPr lang="en-SI" dirty="0">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3D87A018-33BE-F245-9767-79FBB28BBF5A}"/>
              </a:ext>
            </a:extLst>
          </p:cNvPr>
          <p:cNvSpPr/>
          <p:nvPr/>
        </p:nvSpPr>
        <p:spPr>
          <a:xfrm>
            <a:off x="284269" y="2970926"/>
            <a:ext cx="4617674" cy="458074"/>
          </a:xfrm>
          <a:prstGeom prst="rect">
            <a:avLst/>
          </a:prstGeom>
        </p:spPr>
        <p:txBody>
          <a:bodyPr wrap="none">
            <a:spAutoFit/>
          </a:bodyPr>
          <a:lstStyle/>
          <a:p>
            <a:pPr algn="just">
              <a:lnSpc>
                <a:spcPct val="150000"/>
              </a:lnSpc>
              <a:spcAft>
                <a:spcPts val="1000"/>
              </a:spcAft>
            </a:pPr>
            <a:r>
              <a:rPr lang="sl-SI" b="1" dirty="0">
                <a:solidFill>
                  <a:srgbClr val="44546A"/>
                </a:solidFill>
                <a:latin typeface="Times New Roman" panose="02020603050405020304" pitchFamily="18" charset="0"/>
                <a:ea typeface="Calibri" panose="020F0502020204030204" pitchFamily="34" charset="0"/>
              </a:rPr>
              <a:t>Tabela 1:</a:t>
            </a:r>
            <a:r>
              <a:rPr lang="sl-SI" i="1" dirty="0">
                <a:solidFill>
                  <a:srgbClr val="44546A"/>
                </a:solidFill>
                <a:latin typeface="Times New Roman" panose="02020603050405020304" pitchFamily="18" charset="0"/>
                <a:ea typeface="Calibri" panose="020F0502020204030204" pitchFamily="34" charset="0"/>
              </a:rPr>
              <a:t> Konceptualizacija evropske identitete</a:t>
            </a:r>
            <a:endParaRPr lang="en-SI" i="1" dirty="0">
              <a:solidFill>
                <a:srgbClr val="44546A"/>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50081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46E11-3822-654B-88D3-543C07F32A0F}"/>
              </a:ext>
            </a:extLst>
          </p:cNvPr>
          <p:cNvSpPr>
            <a:spLocks noGrp="1"/>
          </p:cNvSpPr>
          <p:nvPr>
            <p:ph idx="1"/>
          </p:nvPr>
        </p:nvSpPr>
        <p:spPr>
          <a:xfrm>
            <a:off x="702733" y="719314"/>
            <a:ext cx="10515600" cy="4351338"/>
          </a:xfrm>
        </p:spPr>
        <p:txBody>
          <a:bodyPr>
            <a:normAutofit/>
          </a:bodyPr>
          <a:lstStyle/>
          <a:p>
            <a:pPr algn="just"/>
            <a:r>
              <a:rPr lang="sl-SI" sz="2400" dirty="0"/>
              <a:t>Vprašalnik je bil v Sloveniji realiziran prek spleta v času od 30. novembra 2018 do 17. januarja 2019 s pomočjo spletnega portala 1ka na vzorcu 149 mladih v starosti od 15 do 22 let, torej v odbobju, ki se tipično pokriva s srednjo šolo in prvo stopnjo bolonjskega študija. 1KA (Verzija 17.05.02) [programska oprema]. (2017). Ljubljana: Fakulteta za družbene vede. </a:t>
            </a:r>
          </a:p>
          <a:p>
            <a:pPr algn="just"/>
            <a:endParaRPr lang="en-SI" sz="2400" dirty="0"/>
          </a:p>
        </p:txBody>
      </p:sp>
      <p:pic>
        <p:nvPicPr>
          <p:cNvPr id="4" name="Slika 1">
            <a:extLst>
              <a:ext uri="{FF2B5EF4-FFF2-40B4-BE49-F238E27FC236}">
                <a16:creationId xmlns:a16="http://schemas.microsoft.com/office/drawing/2014/main" id="{CC0A65EE-D2C8-D84F-80C6-D31DB0D8AAD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76002" y="2714361"/>
            <a:ext cx="5039995" cy="3572510"/>
          </a:xfrm>
          <a:prstGeom prst="rect">
            <a:avLst/>
          </a:prstGeom>
          <a:noFill/>
          <a:ln>
            <a:noFill/>
          </a:ln>
        </p:spPr>
      </p:pic>
    </p:spTree>
    <p:extLst>
      <p:ext uri="{BB962C8B-B14F-4D97-AF65-F5344CB8AC3E}">
        <p14:creationId xmlns:p14="http://schemas.microsoft.com/office/powerpoint/2010/main" val="1436235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1C77DF-FDCE-CF45-8E8E-1A50326C40B1}"/>
              </a:ext>
            </a:extLst>
          </p:cNvPr>
          <p:cNvSpPr>
            <a:spLocks noGrp="1"/>
          </p:cNvSpPr>
          <p:nvPr>
            <p:ph idx="1"/>
          </p:nvPr>
        </p:nvSpPr>
        <p:spPr>
          <a:xfrm>
            <a:off x="1097845" y="1080558"/>
            <a:ext cx="10515600" cy="4351338"/>
          </a:xfrm>
        </p:spPr>
        <p:txBody>
          <a:bodyPr/>
          <a:lstStyle/>
          <a:p>
            <a:r>
              <a:rPr lang="en-SI" dirty="0"/>
              <a:t>Covid in Evropska skupnost?</a:t>
            </a:r>
          </a:p>
        </p:txBody>
      </p:sp>
      <p:pic>
        <p:nvPicPr>
          <p:cNvPr id="4" name="Content Placeholder 4">
            <a:extLst>
              <a:ext uri="{FF2B5EF4-FFF2-40B4-BE49-F238E27FC236}">
                <a16:creationId xmlns:a16="http://schemas.microsoft.com/office/drawing/2014/main" id="{FF3A21F5-00AA-5D40-99A8-FCA769CAE21E}"/>
              </a:ext>
            </a:extLst>
          </p:cNvPr>
          <p:cNvPicPr>
            <a:picLocks noChangeAspect="1"/>
          </p:cNvPicPr>
          <p:nvPr/>
        </p:nvPicPr>
        <p:blipFill>
          <a:blip r:embed="rId2"/>
          <a:stretch>
            <a:fillRect/>
          </a:stretch>
        </p:blipFill>
        <p:spPr>
          <a:xfrm>
            <a:off x="3057244" y="2040114"/>
            <a:ext cx="6077512" cy="3241340"/>
          </a:xfrm>
          <a:prstGeom prst="rect">
            <a:avLst/>
          </a:prstGeom>
        </p:spPr>
      </p:pic>
      <p:sp>
        <p:nvSpPr>
          <p:cNvPr id="6" name="Rectangle 5">
            <a:extLst>
              <a:ext uri="{FF2B5EF4-FFF2-40B4-BE49-F238E27FC236}">
                <a16:creationId xmlns:a16="http://schemas.microsoft.com/office/drawing/2014/main" id="{12C7CB4B-627E-004B-BEB7-64B352EAC7A2}"/>
              </a:ext>
            </a:extLst>
          </p:cNvPr>
          <p:cNvSpPr/>
          <p:nvPr/>
        </p:nvSpPr>
        <p:spPr>
          <a:xfrm>
            <a:off x="6313086" y="5777442"/>
            <a:ext cx="1274260" cy="369332"/>
          </a:xfrm>
          <a:prstGeom prst="rect">
            <a:avLst/>
          </a:prstGeom>
        </p:spPr>
        <p:txBody>
          <a:bodyPr wrap="none">
            <a:spAutoFit/>
          </a:bodyPr>
          <a:lstStyle/>
          <a:p>
            <a:r>
              <a:rPr lang="en-GB" dirty="0"/>
              <a:t>V</a:t>
            </a:r>
            <a:r>
              <a:rPr lang="en-SI" dirty="0"/>
              <a:t>ir: Pixabay</a:t>
            </a:r>
          </a:p>
        </p:txBody>
      </p:sp>
    </p:spTree>
    <p:extLst>
      <p:ext uri="{BB962C8B-B14F-4D97-AF65-F5344CB8AC3E}">
        <p14:creationId xmlns:p14="http://schemas.microsoft.com/office/powerpoint/2010/main" val="3114241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403</Words>
  <Application>Microsoft Macintosh PowerPoint</Application>
  <PresentationFormat>Widescreen</PresentationFormat>
  <Paragraphs>71</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  Raziskovalni seminar </vt:lpstr>
      <vt:lpstr>Evropa kot simbolni imaginarij</vt:lpstr>
      <vt:lpstr>Dejavniki, ki vplivajo na odnos in navezanost na Evropsko Unijo ter evropski prostor in posledično omogočajo proces identifikacije </vt:lpstr>
      <vt:lpstr>Empirični pogled: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Raziskovalni seminar </dc:title>
  <dc:creator>Tea Golob</dc:creator>
  <cp:lastModifiedBy>Tea Golob</cp:lastModifiedBy>
  <cp:revision>5</cp:revision>
  <dcterms:created xsi:type="dcterms:W3CDTF">2020-11-26T20:57:36Z</dcterms:created>
  <dcterms:modified xsi:type="dcterms:W3CDTF">2020-11-26T21:33:59Z</dcterms:modified>
</cp:coreProperties>
</file>