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3" r:id="rId3"/>
    <p:sldId id="257" r:id="rId4"/>
    <p:sldId id="260" r:id="rId5"/>
    <p:sldId id="261" r:id="rId6"/>
    <p:sldId id="264" r:id="rId7"/>
    <p:sldId id="266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CC571-C093-4C06-98F5-3D2EDE65DAAE}" v="3" dt="2021-01-19T09:32:28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II-P_8fpg&amp;t=134s" TargetMode="External"/><Relationship Id="rId2" Type="http://schemas.openxmlformats.org/officeDocument/2006/relationships/hyperlink" Target="https://www.youtube.com/watch?v=On18z2V3ee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4ETgw29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hanacademy.org/humanities/us-government-and-civics/x231f0f4241b58f49:citizens-us-gov-civics?ref=resume_learning" TargetMode="External"/><Relationship Id="rId4" Type="http://schemas.openxmlformats.org/officeDocument/2006/relationships/hyperlink" Target="https://answergarden.ch/162005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mMFjROH8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228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E09F08-2654-443A-B32D-B24332F60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sl-SI" sz="4000" b="1">
                <a:solidFill>
                  <a:srgbClr val="FEFFFF"/>
                </a:solidFill>
              </a:rPr>
              <a:t>Trajnostno vedenje na individualni ravni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BBAB82-90CC-4DC2-998E-E1D32072E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8304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400">
                <a:solidFill>
                  <a:srgbClr val="FEFFFF"/>
                </a:solidFill>
              </a:rPr>
              <a:t>Vaje pri predmetu Raziskovalni seminar 2020/2021</a:t>
            </a:r>
          </a:p>
          <a:p>
            <a:pPr>
              <a:lnSpc>
                <a:spcPct val="90000"/>
              </a:lnSpc>
            </a:pPr>
            <a:r>
              <a:rPr lang="sl-SI" sz="1400" i="1">
                <a:solidFill>
                  <a:srgbClr val="FEFFFF"/>
                </a:solidFill>
              </a:rPr>
              <a:t>Doc. dr. Janja Mikulan Kildi </a:t>
            </a:r>
          </a:p>
          <a:p>
            <a:pPr>
              <a:lnSpc>
                <a:spcPct val="90000"/>
              </a:lnSpc>
            </a:pPr>
            <a:endParaRPr lang="sl-SI" sz="1400">
              <a:solidFill>
                <a:srgbClr val="FEFFF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096CD7-308C-4E8F-808C-E0A8BCAF5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" r="11679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28A3906-EFAA-409C-9639-7F50CFE3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7" y="507747"/>
            <a:ext cx="2206943" cy="7803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1C9543D-E254-4B35-A56A-7E97D9C51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28" y="373623"/>
            <a:ext cx="2901948" cy="18289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95AA980-7C0E-4B2C-8F4F-C0DD186CA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894" y="510322"/>
            <a:ext cx="138391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133B5-5040-48B5-B920-56306C92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Uspešnost obstoječih iniciativ?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D714F4C-7F08-45B6-8A87-9B8B3BB7B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SKUPINA 1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8908D8E-C6AE-4EFA-976C-6E5E5D8F51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Identificirajte (3) iniciative s ciljem doseganja spremembe vedenja na individualni ravni: </a:t>
            </a:r>
          </a:p>
          <a:p>
            <a:pPr>
              <a:buFontTx/>
              <a:buChar char="-"/>
            </a:pPr>
            <a:r>
              <a:rPr lang="sl-SI" dirty="0"/>
              <a:t>lokalni/regionalni ravni</a:t>
            </a:r>
          </a:p>
          <a:p>
            <a:pPr>
              <a:buFontTx/>
              <a:buChar char="-"/>
            </a:pPr>
            <a:r>
              <a:rPr lang="sl-SI" dirty="0"/>
              <a:t>nacionalni ravni</a:t>
            </a:r>
          </a:p>
          <a:p>
            <a:pPr>
              <a:buFontTx/>
              <a:buChar char="-"/>
            </a:pPr>
            <a:r>
              <a:rPr lang="sl-SI" dirty="0"/>
              <a:t>EU/globalni ravni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B6D6693-0471-460D-A229-40971473F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b="1" dirty="0"/>
              <a:t>SKUPINA 2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B07B960-8059-4780-AF3F-63BF1EBF8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7"/>
            <a:ext cx="4338674" cy="3570977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Članek (</a:t>
            </a:r>
            <a:r>
              <a:rPr lang="sl-SI" b="1" i="1" dirty="0" err="1"/>
              <a:t>Moodle</a:t>
            </a:r>
            <a:r>
              <a:rPr lang="sl-SI" b="1" dirty="0"/>
              <a:t>): </a:t>
            </a:r>
          </a:p>
          <a:p>
            <a:pPr marL="0" indent="0">
              <a:buNone/>
            </a:pPr>
            <a:r>
              <a:rPr lang="en-US" i="1" dirty="0"/>
              <a:t>Katherine White</a:t>
            </a:r>
            <a:r>
              <a:rPr lang="sl-SI" i="1" dirty="0"/>
              <a:t>, </a:t>
            </a:r>
            <a:r>
              <a:rPr lang="en-US" i="1" dirty="0" err="1"/>
              <a:t>Rishad</a:t>
            </a:r>
            <a:r>
              <a:rPr lang="en-US" i="1" dirty="0"/>
              <a:t> Habib, and David J. Hardisty</a:t>
            </a:r>
            <a:endParaRPr lang="sl-SI" i="1" dirty="0"/>
          </a:p>
          <a:p>
            <a:pPr marL="0" indent="0">
              <a:buNone/>
            </a:pPr>
            <a:r>
              <a:rPr lang="en-US" b="1" dirty="0"/>
              <a:t>How to SHIFT Consumer Behaviors to be More Sustainable: A Literature Review and Guiding Framework</a:t>
            </a:r>
            <a:r>
              <a:rPr lang="sl-SI" i="1" dirty="0" err="1"/>
              <a:t>Journal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Marketing 2019, Vol. 83(3) 22-49 </a:t>
            </a:r>
            <a:endParaRPr lang="sl-SI" b="1" i="1" dirty="0"/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r>
              <a:rPr lang="sl-SI" b="1" i="1" dirty="0"/>
              <a:t>FOKUS: </a:t>
            </a:r>
            <a:r>
              <a:rPr lang="sl-SI" b="1" dirty="0"/>
              <a:t>poti za preusmeritev posameznikov k trajnostnim izbiram 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58970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9D99F7-7EFE-4D24-B15F-8B17165F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32987"/>
            <a:ext cx="8911687" cy="1280890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SHIFT</a:t>
            </a:r>
            <a:r>
              <a:rPr lang="sl-SI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88AF61-ABE9-487B-BD62-EC0D4ACF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9305"/>
            <a:ext cx="8915400" cy="4795708"/>
          </a:xfrm>
        </p:spPr>
        <p:txBody>
          <a:bodyPr>
            <a:normAutofit/>
          </a:bodyPr>
          <a:lstStyle/>
          <a:p>
            <a:r>
              <a:rPr lang="sl-SI" dirty="0"/>
              <a:t>Analiza 320 akademskih člankov v najboljših revijah o vedenju potrošnikov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Pet poti za preusmeritev potrošnikov k trajnostnim izbiram - </a:t>
            </a:r>
            <a:r>
              <a:rPr lang="sl-SI" b="1" dirty="0">
                <a:solidFill>
                  <a:schemeClr val="accent1"/>
                </a:solidFill>
              </a:rPr>
              <a:t>SHIFT: </a:t>
            </a:r>
          </a:p>
          <a:p>
            <a:pPr marL="0" indent="0">
              <a:buNone/>
            </a:pPr>
            <a:r>
              <a:rPr lang="sl-SI" b="1" dirty="0"/>
              <a:t>1 Družbeni vpliv (</a:t>
            </a:r>
            <a:r>
              <a:rPr lang="sl-SI" b="1" i="1" dirty="0"/>
              <a:t>social influence</a:t>
            </a:r>
            <a:r>
              <a:rPr lang="sl-SI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300" dirty="0"/>
              <a:t>Social influence: </a:t>
            </a:r>
            <a:r>
              <a:rPr lang="sl-SI" sz="1300" dirty="0">
                <a:hlinkClick r:id="rId2"/>
              </a:rPr>
              <a:t>https://www.youtube.com/watch?v=On18z2V3eeE</a:t>
            </a:r>
            <a:endParaRPr lang="sl-SI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300" dirty="0"/>
              <a:t>CROWD PSYCHOLOGY/PSIHOLOGIJA MNOŽIC (Gustave Le Bon): </a:t>
            </a:r>
            <a:r>
              <a:rPr lang="sl-SI" sz="1300" dirty="0">
                <a:hlinkClick r:id="rId3"/>
              </a:rPr>
              <a:t>https://www.youtube.com/watch?v=NoII-P_8fpg&amp;t=134s</a:t>
            </a:r>
            <a:endParaRPr lang="sl-SI" sz="1300" dirty="0"/>
          </a:p>
          <a:p>
            <a:pPr marL="0" indent="0">
              <a:buNone/>
            </a:pPr>
            <a:endParaRPr lang="sl-SI" sz="1300" b="1" dirty="0"/>
          </a:p>
          <a:p>
            <a:pPr marL="0" indent="0">
              <a:buNone/>
            </a:pPr>
            <a:r>
              <a:rPr lang="sl-SI" b="1" dirty="0"/>
              <a:t>2 Navade (</a:t>
            </a:r>
            <a:r>
              <a:rPr lang="sl-SI" b="1" i="1" dirty="0" err="1"/>
              <a:t>habits</a:t>
            </a:r>
            <a:r>
              <a:rPr lang="sl-SI" b="1" dirty="0"/>
              <a:t>)</a:t>
            </a:r>
          </a:p>
          <a:p>
            <a:pPr marL="0" indent="0">
              <a:buNone/>
            </a:pPr>
            <a:r>
              <a:rPr lang="sl-SI" b="1" dirty="0"/>
              <a:t>3 Individualni jaz (</a:t>
            </a:r>
            <a:r>
              <a:rPr lang="sl-SI" b="1" i="1" dirty="0" err="1"/>
              <a:t>individual</a:t>
            </a:r>
            <a:r>
              <a:rPr lang="sl-SI" b="1" i="1" dirty="0"/>
              <a:t> </a:t>
            </a:r>
            <a:r>
              <a:rPr lang="sl-SI" b="1" i="1" dirty="0" err="1"/>
              <a:t>self</a:t>
            </a:r>
            <a:r>
              <a:rPr lang="sl-SI" b="1" dirty="0"/>
              <a:t>)</a:t>
            </a:r>
          </a:p>
          <a:p>
            <a:pPr marL="0" indent="0">
              <a:buNone/>
            </a:pPr>
            <a:r>
              <a:rPr lang="sl-SI" b="1" dirty="0"/>
              <a:t>4 Občutki in spoznanja (</a:t>
            </a:r>
            <a:r>
              <a:rPr lang="sl-SI" b="1" i="1" dirty="0" err="1"/>
              <a:t>feelings</a:t>
            </a:r>
            <a:r>
              <a:rPr lang="sl-SI" b="1" i="1" dirty="0"/>
              <a:t> </a:t>
            </a:r>
            <a:r>
              <a:rPr lang="sl-SI" b="1" i="1" dirty="0" err="1"/>
              <a:t>and</a:t>
            </a:r>
            <a:r>
              <a:rPr lang="sl-SI" b="1" i="1" dirty="0"/>
              <a:t> </a:t>
            </a:r>
            <a:r>
              <a:rPr lang="sl-SI" b="1" i="1" dirty="0" err="1"/>
              <a:t>cognition</a:t>
            </a:r>
            <a:r>
              <a:rPr lang="sl-SI" b="1" dirty="0"/>
              <a:t>)</a:t>
            </a:r>
          </a:p>
          <a:p>
            <a:pPr marL="0" indent="0">
              <a:buNone/>
            </a:pPr>
            <a:r>
              <a:rPr lang="sl-SI" b="1" dirty="0"/>
              <a:t>5 Oprijemljivosti (</a:t>
            </a:r>
            <a:r>
              <a:rPr lang="sl-SI" b="1" i="1" dirty="0" err="1"/>
              <a:t>tangibility</a:t>
            </a:r>
            <a:r>
              <a:rPr lang="sl-SI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632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9B66F6-2D7A-446A-A574-3D5E6A7E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Teorija: Vedenjska ekonomika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B292CB-6FC9-41AB-8FAE-5505B3C2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Ljudje nismo racionalna bitja 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b="1" dirty="0">
                <a:solidFill>
                  <a:schemeClr val="tx1"/>
                </a:solidFill>
              </a:rPr>
              <a:t>NUDGE</a:t>
            </a:r>
            <a:r>
              <a:rPr lang="sl-SI" dirty="0">
                <a:solidFill>
                  <a:schemeClr val="tx1"/>
                </a:solidFill>
              </a:rPr>
              <a:t>: nežen potisk, vzpodbuda </a:t>
            </a:r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Nudging: Just a simple trick can nudge you to eat healthier</a:t>
            </a: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  <a:hlinkClick r:id="rId2"/>
              </a:rPr>
              <a:t>https://www.youtube.com/watch?v=LF4ETgw29BA</a:t>
            </a:r>
            <a:endParaRPr lang="sl-S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r>
              <a:rPr lang="sl-SI" b="1" dirty="0">
                <a:solidFill>
                  <a:schemeClr val="tx1"/>
                </a:solidFill>
              </a:rPr>
              <a:t>Richard Thaler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</a:rPr>
              <a:t>Nudge: Improving Decisions About Health, Wealth, and Happiness</a:t>
            </a:r>
            <a:r>
              <a:rPr lang="sl-SI" dirty="0">
                <a:solidFill>
                  <a:schemeClr val="tx1"/>
                </a:solidFill>
                <a:effectLst/>
              </a:rPr>
              <a:t>; </a:t>
            </a:r>
            <a:r>
              <a:rPr lang="en-AU" b="1" dirty="0">
                <a:solidFill>
                  <a:schemeClr val="tx1"/>
                </a:solidFill>
              </a:rPr>
              <a:t>Daniel Kahneman</a:t>
            </a:r>
            <a:r>
              <a:rPr lang="en-AU" dirty="0">
                <a:solidFill>
                  <a:schemeClr val="tx1"/>
                </a:solidFill>
              </a:rPr>
              <a:t>: Thinking, fast and slow</a:t>
            </a:r>
            <a:endParaRPr lang="sl-SI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sl-SI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604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9BD4C-C8FF-408E-8621-6884402C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Namen raziskave v okviru RS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471E2F-9318-4A52-AB82-CBD62EDE1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Iskanje družbenih inovacij za večjo kohezivnost, enake možnosti in kvaliteto življenja vseh članov družbe; </a:t>
            </a:r>
          </a:p>
          <a:p>
            <a:r>
              <a:rPr lang="sl-SI" sz="2000" dirty="0"/>
              <a:t>Doseganje solidarnosti, medsebojni povezanosti in pomoči; </a:t>
            </a:r>
          </a:p>
          <a:p>
            <a:r>
              <a:rPr lang="sl-SI" sz="2000" dirty="0"/>
              <a:t>Okrepljena lokalna mreža povezav; </a:t>
            </a:r>
          </a:p>
          <a:p>
            <a:r>
              <a:rPr lang="sl-SI" sz="2000" dirty="0"/>
              <a:t>Vzpostavljanje spoštovanja in medsebojnih povezav v večkulturnem okolju; </a:t>
            </a:r>
          </a:p>
          <a:p>
            <a:r>
              <a:rPr lang="sl-SI" sz="2000" dirty="0"/>
              <a:t>Transnacionalne povezave in skupne pripadnosti; </a:t>
            </a:r>
          </a:p>
          <a:p>
            <a:r>
              <a:rPr lang="sl-SI" sz="2000" dirty="0"/>
              <a:t>Civilna participacija in aktivno državljanstvo na EU ravni. </a:t>
            </a:r>
          </a:p>
        </p:txBody>
      </p:sp>
    </p:spTree>
    <p:extLst>
      <p:ext uri="{BB962C8B-B14F-4D97-AF65-F5344CB8AC3E}">
        <p14:creationId xmlns:p14="http://schemas.microsoft.com/office/powerpoint/2010/main" val="345422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2E6D8-E453-4801-B022-D839C454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chemeClr val="accent1"/>
                </a:solidFill>
              </a:rPr>
              <a:t>TRAJNOSTNO VEDENJE POSAMEZNIKA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D6C307-243B-4787-AC26-8EC336A6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4944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Pomen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VLOGE: potrošniške navade; življenjski slog; (politična) participacija</a:t>
            </a:r>
            <a:endParaRPr lang="sl-SI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 DRŽAVLJANSTVO kot državljanska obveza skupnosti/družbi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l-SI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DOSEGANJE SPREMEMBE V VEDENJU? </a:t>
            </a:r>
            <a:endParaRPr lang="sl-SI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609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D82382-4726-4AA3-80EC-8616457B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1 POMEN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E00668-79F3-483C-9BAF-B79E4CF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80225"/>
            <a:ext cx="8915400" cy="4330997"/>
          </a:xfrm>
        </p:spPr>
        <p:txBody>
          <a:bodyPr>
            <a:normAutofit/>
          </a:bodyPr>
          <a:lstStyle/>
          <a:p>
            <a:r>
              <a:rPr lang="sl-SI" sz="2000" dirty="0"/>
              <a:t>Individualno vedenje kot bistveni del trajnosti in pomembno orodje pri ustvarjanju družbenih sprememb; 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r>
              <a:rPr lang="sl-SI" sz="2000" dirty="0"/>
              <a:t>Individualna akcija kot vestna odločitev posamezne osebe, da sodeluje v trajnostnem vedenju, namenjenemu reševanju kompleksnih problemov. </a:t>
            </a:r>
          </a:p>
        </p:txBody>
      </p:sp>
    </p:spTree>
    <p:extLst>
      <p:ext uri="{BB962C8B-B14F-4D97-AF65-F5344CB8AC3E}">
        <p14:creationId xmlns:p14="http://schemas.microsoft.com/office/powerpoint/2010/main" val="65980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B2321-AEF2-4856-A3A7-292E2F75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2 VLOGE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5E4060-5295-43A9-8BA0-AFE54CDA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983115"/>
          </a:xfrm>
        </p:spPr>
        <p:txBody>
          <a:bodyPr>
            <a:normAutofit fontScale="92500" lnSpcReduction="10000"/>
          </a:bodyPr>
          <a:lstStyle/>
          <a:p>
            <a:r>
              <a:rPr lang="sl-SI" sz="2000" b="1" dirty="0"/>
              <a:t>OSREDNJE VLOGE POSAMEZNIKOV</a:t>
            </a:r>
            <a:r>
              <a:rPr lang="sl-SI" sz="2000" dirty="0"/>
              <a:t>: potrošniške navade; izbira življenjskega sloga in državljanska angažiranost/participacija: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1" i="1" dirty="0"/>
              <a:t>Potrošniške navade: </a:t>
            </a:r>
            <a:r>
              <a:rPr lang="sl-SI" i="1" dirty="0"/>
              <a:t>zajemajo odločitve, ki jih posamezniki sprejmejo glede nakupov; </a:t>
            </a:r>
          </a:p>
          <a:p>
            <a:pPr marL="0" indent="0">
              <a:buNone/>
            </a:pPr>
            <a:endParaRPr lang="sl-SI" i="1" dirty="0"/>
          </a:p>
          <a:p>
            <a:pPr>
              <a:buFont typeface="Wingdings" panose="05000000000000000000" pitchFamily="2" charset="2"/>
              <a:buChar char="v"/>
            </a:pPr>
            <a:r>
              <a:rPr lang="sl-SI" b="1" i="1" dirty="0"/>
              <a:t>Izbira življenjskega sloga</a:t>
            </a:r>
            <a:r>
              <a:rPr lang="sl-SI" i="1" dirty="0"/>
              <a:t>: dejanja, ki vključujejo globlje zavzemanje za trajnost (npr. vegetarijanstvo; uporaba obnovljivih virov energije ipd.); </a:t>
            </a:r>
          </a:p>
          <a:p>
            <a:pPr marL="0" indent="0">
              <a:buNone/>
            </a:pPr>
            <a:endParaRPr lang="sl-SI" i="1" dirty="0"/>
          </a:p>
          <a:p>
            <a:pPr>
              <a:buFont typeface="Wingdings" panose="05000000000000000000" pitchFamily="2" charset="2"/>
              <a:buChar char="v"/>
            </a:pPr>
            <a:r>
              <a:rPr lang="sl-SI" b="1" i="1" dirty="0"/>
              <a:t>Državljanska angažiranost, participacija (</a:t>
            </a:r>
            <a:r>
              <a:rPr lang="en-AU" b="1" i="1" dirty="0"/>
              <a:t>civic engagement</a:t>
            </a:r>
            <a:r>
              <a:rPr lang="sl-SI" b="1" i="1" dirty="0"/>
              <a:t>)</a:t>
            </a:r>
            <a:r>
              <a:rPr lang="sl-SI" i="1" dirty="0"/>
              <a:t>: posameznik neposredno sodeluje pri reševanju kompleksnega problema; aktivizem na področju trajnostnega razvoja</a:t>
            </a:r>
          </a:p>
          <a:p>
            <a:pPr marL="0" indent="0">
              <a:buNone/>
            </a:pPr>
            <a:r>
              <a:rPr lang="sl-SI" sz="1700" i="1" dirty="0"/>
              <a:t>„</a:t>
            </a:r>
            <a:r>
              <a:rPr lang="sl-SI" sz="1700" i="1" dirty="0" err="1"/>
              <a:t>Civicness</a:t>
            </a:r>
            <a:r>
              <a:rPr lang="sl-SI" sz="1700" i="1" dirty="0"/>
              <a:t>“: bolj neposredno povezano z vključevanjem v institucionalna okolja in procese, pogosto na povabilo države (</a:t>
            </a:r>
            <a:r>
              <a:rPr lang="sl-SI" sz="1700" i="1" dirty="0" err="1"/>
              <a:t>Evers</a:t>
            </a:r>
            <a:r>
              <a:rPr lang="sl-SI" sz="1700" i="1" dirty="0"/>
              <a:t>, 2009, str. 242). 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69081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7B634-A436-4100-B73E-F4323741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3 (AKTIVNO) DRŽAVLJANSTVO</a:t>
            </a:r>
            <a:br>
              <a:rPr lang="sl-SI" b="1" dirty="0">
                <a:solidFill>
                  <a:schemeClr val="accent1"/>
                </a:solidFill>
              </a:rPr>
            </a:br>
            <a:r>
              <a:rPr lang="sl-SI" sz="2200" b="1" dirty="0">
                <a:solidFill>
                  <a:schemeClr val="accent1"/>
                </a:solidFill>
              </a:rPr>
              <a:t>Kot državljanska obveza družbi (odgovornost/</a:t>
            </a:r>
            <a:r>
              <a:rPr lang="en-AU" sz="2200" b="1" i="1" dirty="0">
                <a:solidFill>
                  <a:schemeClr val="accent1"/>
                </a:solidFill>
              </a:rPr>
              <a:t>responsibility</a:t>
            </a:r>
            <a:r>
              <a:rPr lang="sl-SI" sz="2200" b="1" i="1" dirty="0">
                <a:solidFill>
                  <a:schemeClr val="accent1"/>
                </a:solidFill>
              </a:rPr>
              <a:t>; civil </a:t>
            </a:r>
            <a:r>
              <a:rPr lang="en-AU" sz="2200" b="1" i="1" dirty="0">
                <a:solidFill>
                  <a:schemeClr val="accent1"/>
                </a:solidFill>
              </a:rPr>
              <a:t>commitment</a:t>
            </a:r>
            <a:r>
              <a:rPr lang="sl-SI" sz="2200" b="1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F82A8F-1508-4707-A866-F83DC856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31689"/>
          </a:xfrm>
        </p:spPr>
        <p:txBody>
          <a:bodyPr>
            <a:normAutofit/>
          </a:bodyPr>
          <a:lstStyle/>
          <a:p>
            <a:r>
              <a:rPr lang="sl-SI" dirty="0"/>
              <a:t>Sodobne študije državljanstva </a:t>
            </a:r>
            <a:r>
              <a:rPr lang="en-US" dirty="0" err="1"/>
              <a:t>opozarjajo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pojmovanja</a:t>
            </a:r>
            <a:r>
              <a:rPr lang="en-US" dirty="0"/>
              <a:t> </a:t>
            </a:r>
            <a:r>
              <a:rPr lang="en-US" dirty="0" err="1"/>
              <a:t>državljanstva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stabilnega</a:t>
            </a:r>
            <a:r>
              <a:rPr lang="sl-SI" dirty="0"/>
              <a:t> koncepta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Članstvo v politični skupnosti vključuje več kot zgolj uveljavljanje pravic in izpolnjevanje obveznosti. </a:t>
            </a:r>
          </a:p>
          <a:p>
            <a:pPr marL="0" indent="0">
              <a:buNone/>
            </a:pPr>
            <a:r>
              <a:rPr lang="sl-SI" b="1" dirty="0"/>
              <a:t>Vključuje zapletene sklope odnosov med pravicami, dolžnostmi, participacijo in identiteto </a:t>
            </a:r>
            <a:r>
              <a:rPr lang="sl-SI" dirty="0"/>
              <a:t>(</a:t>
            </a:r>
            <a:r>
              <a:rPr lang="sl-SI" dirty="0" err="1"/>
              <a:t>Delanty</a:t>
            </a:r>
            <a:r>
              <a:rPr lang="sl-SI" dirty="0"/>
              <a:t>, 2000);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na te sklope odnosov vplivajo prevladujoče ideologije, spreminjajoče se politične konfiguracije in v zadnjih letih sile neoliberalne globalizacije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11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7B634-A436-4100-B73E-F4323741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3 AKTIVNO DRŽAVLJANSTVO</a:t>
            </a:r>
            <a:br>
              <a:rPr lang="sl-SI" b="1" dirty="0">
                <a:solidFill>
                  <a:schemeClr val="accent1"/>
                </a:solidFill>
              </a:rPr>
            </a:br>
            <a:r>
              <a:rPr lang="sl-SI" sz="2200" b="1" dirty="0">
                <a:solidFill>
                  <a:schemeClr val="accent1"/>
                </a:solidFill>
              </a:rPr>
              <a:t>Kot državljanska obveza družbi (</a:t>
            </a:r>
            <a:r>
              <a:rPr lang="en-AU" sz="2200" b="1" i="1" dirty="0">
                <a:solidFill>
                  <a:schemeClr val="accent1"/>
                </a:solidFill>
              </a:rPr>
              <a:t>responsibility</a:t>
            </a:r>
            <a:r>
              <a:rPr lang="sl-SI" sz="2200" b="1" i="1" dirty="0">
                <a:solidFill>
                  <a:schemeClr val="accent1"/>
                </a:solidFill>
              </a:rPr>
              <a:t>; civil </a:t>
            </a:r>
            <a:r>
              <a:rPr lang="en-AU" sz="2200" b="1" i="1" dirty="0">
                <a:solidFill>
                  <a:schemeClr val="accent1"/>
                </a:solidFill>
              </a:rPr>
              <a:t>commitment</a:t>
            </a:r>
            <a:r>
              <a:rPr lang="sl-SI" sz="2200" b="1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F82A8F-1508-4707-A866-F83DC856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31689"/>
          </a:xfrm>
        </p:spPr>
        <p:txBody>
          <a:bodyPr>
            <a:normAutofit/>
          </a:bodyPr>
          <a:lstStyle/>
          <a:p>
            <a:r>
              <a:rPr lang="sl-SI" dirty="0"/>
              <a:t>Pri tej vrsti aktivnega državljanstva ne gre za politični aktivizem, temveč aktivnosti v okviru katerih se stremi k </a:t>
            </a:r>
            <a:r>
              <a:rPr lang="sl-SI" b="1" dirty="0"/>
              <a:t>ohranjanju pomembnih dobrin in storitev v skupnosti, ustvarjanju družbenega kapitala in spodbujanju socialne kohezije;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obveze so pogosto povezane z </a:t>
            </a:r>
            <a:r>
              <a:rPr lang="sl-SI" b="1" dirty="0"/>
              <a:t>altruističnim namenom </a:t>
            </a:r>
            <a:r>
              <a:rPr lang="sl-SI" dirty="0"/>
              <a:t>"delati dobro" brez nagrade, čeprav ima lahko "početje dobrega" tudi bolj instrumentalen namen (npr. življenjepis);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aktivno državljanstvo kot ideja „</a:t>
            </a:r>
            <a:r>
              <a:rPr lang="sl-SI" dirty="0" err="1"/>
              <a:t>civilnosti</a:t>
            </a:r>
            <a:r>
              <a:rPr lang="sl-SI" dirty="0"/>
              <a:t>“ (</a:t>
            </a:r>
            <a:r>
              <a:rPr lang="sl-SI" i="1" dirty="0" err="1"/>
              <a:t>civilitiy</a:t>
            </a:r>
            <a:r>
              <a:rPr lang="sl-SI" dirty="0"/>
              <a:t>) (</a:t>
            </a:r>
            <a:r>
              <a:rPr lang="sl-SI" dirty="0" err="1"/>
              <a:t>Jochum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, 2005, str. 13–14): vključuje obnašanja, dejanja in odnose, ki so manifestirajo v vzajemnosti, strpnosti in nesebičnosti ter jih vodi ideja o „pomoči skupnosti“.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803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283EF7-4A63-46FD-A735-10436676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9419" r="11306" b="-1"/>
          <a:stretch/>
        </p:blipFill>
        <p:spPr>
          <a:xfrm>
            <a:off x="-8825" y="10"/>
            <a:ext cx="6089904" cy="68579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4CB3DE-9181-4F4C-B5DC-E590C834F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6499" r="14022" b="-1"/>
          <a:stretch/>
        </p:blipFill>
        <p:spPr>
          <a:xfrm>
            <a:off x="6081079" y="10"/>
            <a:ext cx="611092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C82631A-D33B-481F-A3BE-9DFFA12B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sl-SI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307B5A-74C1-4981-AAFF-DB7DD1CA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2BA7A"/>
              </a:buClr>
            </a:pPr>
            <a:r>
              <a:rPr lang="sl-SI"/>
              <a:t>Kakšen je po vašem mnenju aktiven in odgovoren državljan (karakteristike in delovanje)? </a:t>
            </a:r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r>
              <a:rPr lang="sl-SI">
                <a:hlinkClick r:id="rId4"/>
              </a:rPr>
              <a:t>https://answergarden.ch/1620059</a:t>
            </a:r>
            <a:endParaRPr lang="sl-SI"/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endParaRPr lang="sl-SI"/>
          </a:p>
          <a:p>
            <a:pPr>
              <a:lnSpc>
                <a:spcPct val="90000"/>
              </a:lnSpc>
              <a:buClr>
                <a:srgbClr val="E2BA7A"/>
              </a:buClr>
            </a:pPr>
            <a:r>
              <a:rPr lang="sl-SI" b="1"/>
              <a:t>KDO JE AKTIVEN DRŽAVLJAN? </a:t>
            </a:r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r>
              <a:rPr lang="sl-SI">
                <a:hlinkClick r:id="rId5"/>
              </a:rPr>
              <a:t>https://www.khanacademy.org/humanities/us-government-and-civics/x231f0f4241b58f49:citizens-us-gov-civics?ref=resume_learning</a:t>
            </a:r>
            <a:endParaRPr lang="sl-SI"/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endParaRPr lang="sl-SI"/>
          </a:p>
          <a:p>
            <a:pPr>
              <a:lnSpc>
                <a:spcPct val="90000"/>
              </a:lnSpc>
              <a:buClr>
                <a:srgbClr val="E2BA7A"/>
              </a:buClr>
            </a:pPr>
            <a:r>
              <a:rPr lang="sl-SI" b="1"/>
              <a:t>ODGOVOREN DRŽAVLJAN</a:t>
            </a:r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r>
              <a:rPr lang="sl-SI">
                <a:hlinkClick r:id="rId5"/>
              </a:rPr>
              <a:t>https://www.khanacademy.org/humanities/us-government-and-civics/x231f0f4241b58f49:citizens-us-gov-civics?ref=resume_learning</a:t>
            </a:r>
            <a:endParaRPr lang="sl-SI"/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endParaRPr lang="sl-SI" b="1"/>
          </a:p>
          <a:p>
            <a:pPr>
              <a:lnSpc>
                <a:spcPct val="90000"/>
              </a:lnSpc>
              <a:buClr>
                <a:srgbClr val="E2BA7A"/>
              </a:buClr>
            </a:pPr>
            <a:endParaRPr lang="sl-SI"/>
          </a:p>
          <a:p>
            <a:pPr>
              <a:lnSpc>
                <a:spcPct val="90000"/>
              </a:lnSpc>
              <a:buClr>
                <a:srgbClr val="E2BA7A"/>
              </a:buClr>
            </a:pPr>
            <a:endParaRPr lang="sl-SI"/>
          </a:p>
          <a:p>
            <a:pPr marL="0" indent="0">
              <a:lnSpc>
                <a:spcPct val="90000"/>
              </a:lnSpc>
              <a:buClr>
                <a:srgbClr val="E2BA7A"/>
              </a:buClr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77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8" name="Rectangle 177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D94C0A-8B0A-463E-9A1B-37BB09FD1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" b="27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6B9D35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78A417-ED0C-4445-80F4-1957D9C6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>
                <a:solidFill>
                  <a:srgbClr val="FEFFFF"/>
                </a:solidFill>
              </a:rPr>
              <a:t>Kako spremeniti naše vedenje, da bo le to bolj trajnostno?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AB7B40-5375-441F-9634-64D9B888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733" y="4944531"/>
            <a:ext cx="5454227" cy="524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https://www.youtube.com/watch?v=qCmMFjROH8w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05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Šelest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786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Šelest</vt:lpstr>
      <vt:lpstr>Trajnostno vedenje na individualni ravni </vt:lpstr>
      <vt:lpstr>Namen raziskave v okviru RS </vt:lpstr>
      <vt:lpstr>TRAJNOSTNO VEDENJE POSAMEZNIKA </vt:lpstr>
      <vt:lpstr>1 POMEN</vt:lpstr>
      <vt:lpstr>2 VLOGE</vt:lpstr>
      <vt:lpstr>3 (AKTIVNO) DRŽAVLJANSTVO Kot državljanska obveza družbi (odgovornost/responsibility; civil commitment) </vt:lpstr>
      <vt:lpstr>3 AKTIVNO DRŽAVLJANSTVO Kot državljanska obveza družbi (responsibility; civil commitment) </vt:lpstr>
      <vt:lpstr>PowerPoint Presentation</vt:lpstr>
      <vt:lpstr>Kako spremeniti naše vedenje, da bo le to bolj trajnostno? </vt:lpstr>
      <vt:lpstr>Uspešnost obstoječih iniciativ?</vt:lpstr>
      <vt:lpstr>SHIFT </vt:lpstr>
      <vt:lpstr>Teorija: Vedenjska ekonomika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Trajnostno vedenje na individualni ravni </dc:title>
  <dc:creator>Janja Mikulan</dc:creator>
  <cp:lastModifiedBy>Tea Golob</cp:lastModifiedBy>
  <cp:revision>2</cp:revision>
  <dcterms:created xsi:type="dcterms:W3CDTF">2020-12-16T09:31:58Z</dcterms:created>
  <dcterms:modified xsi:type="dcterms:W3CDTF">2021-01-19T15:12:05Z</dcterms:modified>
</cp:coreProperties>
</file>