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0"/>
    <p:restoredTop sz="94141"/>
  </p:normalViewPr>
  <p:slideViewPr>
    <p:cSldViewPr snapToGrid="0" snapToObjects="1">
      <p:cViewPr varScale="1">
        <p:scale>
          <a:sx n="121" d="100"/>
          <a:sy n="121" d="100"/>
        </p:scale>
        <p:origin x="4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72BF-CDC2-4549-93E1-2C39BA41DF4A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2AD3-2CEA-DF4D-A404-05FC684F9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72BF-CDC2-4549-93E1-2C39BA41DF4A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2AD3-2CEA-DF4D-A404-05FC684F9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9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72BF-CDC2-4549-93E1-2C39BA41DF4A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2AD3-2CEA-DF4D-A404-05FC684F9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72BF-CDC2-4549-93E1-2C39BA41DF4A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2AD3-2CEA-DF4D-A404-05FC684F9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6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72BF-CDC2-4549-93E1-2C39BA41DF4A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2AD3-2CEA-DF4D-A404-05FC684F9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6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72BF-CDC2-4549-93E1-2C39BA41DF4A}" type="datetimeFigureOut">
              <a:rPr lang="en-US" smtClean="0"/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2AD3-2CEA-DF4D-A404-05FC684F9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18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72BF-CDC2-4549-93E1-2C39BA41DF4A}" type="datetimeFigureOut">
              <a:rPr lang="en-US" smtClean="0"/>
              <a:t>9/28/20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2AD3-2CEA-DF4D-A404-05FC684F9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09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72BF-CDC2-4549-93E1-2C39BA41DF4A}" type="datetimeFigureOut">
              <a:rPr lang="en-US" smtClean="0"/>
              <a:t>9/28/20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2AD3-2CEA-DF4D-A404-05FC684F9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6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72BF-CDC2-4549-93E1-2C39BA41DF4A}" type="datetimeFigureOut">
              <a:rPr lang="en-US" smtClean="0"/>
              <a:t>9/28/20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2AD3-2CEA-DF4D-A404-05FC684F9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0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72BF-CDC2-4549-93E1-2C39BA41DF4A}" type="datetimeFigureOut">
              <a:rPr lang="en-US" smtClean="0"/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2AD3-2CEA-DF4D-A404-05FC684F9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43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72BF-CDC2-4549-93E1-2C39BA41DF4A}" type="datetimeFigureOut">
              <a:rPr lang="en-US" smtClean="0"/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2AD3-2CEA-DF4D-A404-05FC684F9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B72BF-CDC2-4549-93E1-2C39BA41DF4A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2AD3-2CEA-DF4D-A404-05FC684F9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5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janja.mikulan@fuds.si" TargetMode="External"/><Relationship Id="rId4" Type="http://schemas.openxmlformats.org/officeDocument/2006/relationships/hyperlink" Target="mailto:mateja.rek@fuds.si" TargetMode="External"/><Relationship Id="rId5" Type="http://schemas.openxmlformats.org/officeDocument/2006/relationships/hyperlink" Target="mailto:marko.novak@fuds.si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tea.golob@fuds.si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Raziskovalni</a:t>
            </a:r>
            <a:r>
              <a:rPr lang="en-US" dirty="0" smtClean="0"/>
              <a:t> seminar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225021"/>
          </a:xfrm>
        </p:spPr>
        <p:txBody>
          <a:bodyPr>
            <a:normAutofit lnSpcReduction="10000"/>
          </a:bodyPr>
          <a:lstStyle/>
          <a:p>
            <a:endParaRPr lang="sl-SI" b="1" dirty="0" smtClean="0"/>
          </a:p>
          <a:p>
            <a:r>
              <a:rPr lang="sl-SI" b="1" dirty="0" smtClean="0"/>
              <a:t>Jean Monnet Module</a:t>
            </a:r>
          </a:p>
          <a:p>
            <a:r>
              <a:rPr lang="sl-SI" b="1" dirty="0" smtClean="0"/>
              <a:t>Krepitev </a:t>
            </a:r>
            <a:r>
              <a:rPr lang="sl-SI" b="1" dirty="0"/>
              <a:t>civilne iniciative za trajnostni razvoj v Evropi - </a:t>
            </a:r>
            <a:r>
              <a:rPr lang="sl-SI" b="1" dirty="0" smtClean="0"/>
              <a:t>Sustain4EU</a:t>
            </a:r>
          </a:p>
          <a:p>
            <a:endParaRPr lang="sl-SI" b="1" dirty="0" smtClean="0"/>
          </a:p>
          <a:p>
            <a:r>
              <a:rPr lang="sl-SI" dirty="0" smtClean="0"/>
              <a:t>Izr. prof. dr. Tea Golob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arto="http://schemas.microsoft.com/office/word/2006/arto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 id="{EDEDDC7F-6C9F-2440-958E-9C5E858F2D13}"/>
              </a:ext>
            </a:extLst>
          </p:cNvPr>
          <p:cNvPicPr/>
          <p:nvPr/>
        </p:nvPicPr>
        <p:blipFill rotWithShape="1">
          <a:blip r:embed="rId2"/>
          <a:srcRect r="26550"/>
          <a:stretch/>
        </p:blipFill>
        <p:spPr>
          <a:xfrm>
            <a:off x="1524000" y="1156577"/>
            <a:ext cx="2205318" cy="78112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07" y="730250"/>
            <a:ext cx="2900856" cy="1828800"/>
          </a:xfrm>
          <a:prstGeom prst="rect">
            <a:avLst/>
          </a:prstGeom>
        </p:spPr>
      </p:pic>
      <p:pic>
        <p:nvPicPr>
          <p:cNvPr id="6" name="Picture 5" descr="Domov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="" xmlns:a16="http://schemas.microsoft.com/office/drawing/2014/main" xmlns:arto="http://schemas.microsoft.com/office/word/2006/arto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 id="{F0C3678C-2821-D14F-83D5-AF3FF02D14E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638" y="1184910"/>
            <a:ext cx="1387475" cy="45974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634777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55346"/>
          </a:xfrm>
        </p:spPr>
        <p:txBody>
          <a:bodyPr>
            <a:normAutofit fontScale="90000"/>
          </a:bodyPr>
          <a:lstStyle/>
          <a:p>
            <a:pPr algn="just"/>
            <a:r>
              <a:rPr lang="sl-SI" sz="3600" b="1" dirty="0"/>
              <a:t>1. cilj: </a:t>
            </a:r>
            <a:r>
              <a:rPr lang="sl-SI" sz="3600" b="1" dirty="0">
                <a:solidFill>
                  <a:schemeClr val="accent6">
                    <a:lumMod val="50000"/>
                  </a:schemeClr>
                </a:solidFill>
              </a:rPr>
              <a:t>prepoznati problem v družbi, lahko na lokalni, nacionalni, EU, globalni ravni in ga povezati z izzivi skupnosti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51529"/>
            <a:ext cx="10515600" cy="4025434"/>
          </a:xfrm>
        </p:spPr>
        <p:txBody>
          <a:bodyPr>
            <a:normAutofit/>
          </a:bodyPr>
          <a:lstStyle/>
          <a:p>
            <a:r>
              <a:rPr lang="sl-SI" b="1" dirty="0"/>
              <a:t>možne </a:t>
            </a:r>
            <a:r>
              <a:rPr lang="sl-SI" b="1" dirty="0" smtClean="0"/>
              <a:t>problematike kot temelj raziskovalnega problema:</a:t>
            </a:r>
            <a:endParaRPr lang="en-GB" b="1" dirty="0"/>
          </a:p>
          <a:p>
            <a:endParaRPr lang="en-GB" dirty="0"/>
          </a:p>
          <a:p>
            <a:pPr lvl="1"/>
            <a:r>
              <a:rPr lang="sl-SI" dirty="0"/>
              <a:t>Problemi staranja prebivalstva</a:t>
            </a:r>
            <a:endParaRPr lang="en-GB" dirty="0"/>
          </a:p>
          <a:p>
            <a:pPr lvl="1"/>
            <a:r>
              <a:rPr lang="sl-SI" dirty="0"/>
              <a:t>Problemi mladostnikov v odnosu z družino, vrstniki ipd</a:t>
            </a:r>
            <a:endParaRPr lang="en-GB" dirty="0"/>
          </a:p>
          <a:p>
            <a:pPr lvl="1"/>
            <a:r>
              <a:rPr lang="sl-SI" dirty="0"/>
              <a:t>Revščina</a:t>
            </a:r>
            <a:endParaRPr lang="en-GB" dirty="0"/>
          </a:p>
          <a:p>
            <a:pPr lvl="1"/>
            <a:r>
              <a:rPr lang="sl-SI" dirty="0"/>
              <a:t>Problemi nesprejemanja kulturne/etnične raznolikosti</a:t>
            </a:r>
            <a:endParaRPr lang="en-GB" dirty="0"/>
          </a:p>
          <a:p>
            <a:pPr lvl="1"/>
            <a:r>
              <a:rPr lang="sl-SI" dirty="0"/>
              <a:t>Problemi brezdomstva</a:t>
            </a:r>
            <a:endParaRPr lang="en-GB" dirty="0"/>
          </a:p>
          <a:p>
            <a:pPr lvl="1"/>
            <a:r>
              <a:rPr lang="sl-SI" dirty="0"/>
              <a:t>Osebne stiske posameznikov</a:t>
            </a:r>
            <a:endParaRPr lang="en-GB" dirty="0"/>
          </a:p>
          <a:p>
            <a:pPr lvl="1"/>
            <a:r>
              <a:rPr lang="sl-SI" dirty="0"/>
              <a:t>Okoljska problematika, onesnaževanje</a:t>
            </a:r>
            <a:endParaRPr lang="en-GB" dirty="0"/>
          </a:p>
          <a:p>
            <a:endParaRPr lang="en-US" dirty="0"/>
          </a:p>
        </p:txBody>
      </p:sp>
      <p:pic>
        <p:nvPicPr>
          <p:cNvPr id="4" name="Picture 3" descr="/Volumes/INTENSO/JM gradivo/slike/garbage-2729608_192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095" y="3300533"/>
            <a:ext cx="2868705" cy="2114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442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9925"/>
            <a:ext cx="105156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sl-SI" sz="3600" b="1" dirty="0"/>
              <a:t>2. </a:t>
            </a:r>
            <a:r>
              <a:rPr lang="sl-SI" sz="3600" b="1" dirty="0" smtClean="0"/>
              <a:t>cilj: </a:t>
            </a:r>
            <a:r>
              <a:rPr lang="sl-SI" sz="3600" b="1" dirty="0" smtClean="0">
                <a:solidFill>
                  <a:schemeClr val="accent6">
                    <a:lumMod val="50000"/>
                  </a:schemeClr>
                </a:solidFill>
              </a:rPr>
              <a:t>raziskati </a:t>
            </a:r>
            <a:r>
              <a:rPr lang="sl-SI" sz="3600" b="1" dirty="0">
                <a:solidFill>
                  <a:schemeClr val="accent6">
                    <a:lumMod val="50000"/>
                  </a:schemeClr>
                </a:solidFill>
              </a:rPr>
              <a:t>širši kontekst problema </a:t>
            </a:r>
            <a:r>
              <a:rPr lang="sl-SI" sz="3600" b="1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sl-SI" sz="3600" b="1" dirty="0">
                <a:solidFill>
                  <a:schemeClr val="accent6">
                    <a:lumMod val="50000"/>
                  </a:schemeClr>
                </a:solidFill>
              </a:rPr>
              <a:t>pregled literature in virov, obstoječih kvantitativnih in kvalitativnih podatkov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Na kaj želimo odgovoriti:</a:t>
            </a:r>
          </a:p>
          <a:p>
            <a:endParaRPr lang="sl-SI" dirty="0" smtClean="0"/>
          </a:p>
          <a:p>
            <a:pPr lvl="1"/>
            <a:r>
              <a:rPr lang="sl-SI" dirty="0" smtClean="0"/>
              <a:t>zakaj </a:t>
            </a:r>
            <a:r>
              <a:rPr lang="sl-SI" dirty="0"/>
              <a:t>se pojavlja ta problem v družbi</a:t>
            </a:r>
            <a:endParaRPr lang="en-GB" dirty="0"/>
          </a:p>
          <a:p>
            <a:pPr lvl="1"/>
            <a:r>
              <a:rPr lang="sl-SI" dirty="0"/>
              <a:t>širši družbeno-politični-ekonomski okvir </a:t>
            </a:r>
            <a:endParaRPr lang="sl-SI" dirty="0" smtClean="0"/>
          </a:p>
          <a:p>
            <a:pPr lvl="1"/>
            <a:r>
              <a:rPr lang="sl-SI" dirty="0" smtClean="0"/>
              <a:t>urejenost </a:t>
            </a:r>
            <a:r>
              <a:rPr lang="sl-SI" dirty="0"/>
              <a:t>zakonodaje /mediji ipd.</a:t>
            </a:r>
            <a:endParaRPr lang="en-GB" dirty="0"/>
          </a:p>
          <a:p>
            <a:pPr lvl="1"/>
            <a:r>
              <a:rPr lang="sl-SI" dirty="0"/>
              <a:t>specifike izbranega problema </a:t>
            </a:r>
            <a:endParaRPr lang="en-GB" dirty="0"/>
          </a:p>
          <a:p>
            <a:pPr lvl="1"/>
            <a:r>
              <a:rPr lang="sl-SI" dirty="0"/>
              <a:t>prepoznati, kdo vse se s tem ukvarja na različnih družbenih ravneh (makro, mezo, mikro)</a:t>
            </a:r>
            <a:endParaRPr lang="en-GB" dirty="0"/>
          </a:p>
          <a:p>
            <a:pPr lvl="1"/>
            <a:r>
              <a:rPr lang="sl-SI" dirty="0"/>
              <a:t>kakšna je vloga EU v tem / zakonodaja, priporočila, iniciative, organizacije ipd. </a:t>
            </a:r>
            <a:endParaRPr lang="en-GB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45" y="1995488"/>
            <a:ext cx="2896578" cy="193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02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sl-SI" sz="3600" b="1" dirty="0"/>
              <a:t>3. cilj: </a:t>
            </a:r>
            <a:r>
              <a:rPr lang="sl-SI" sz="3600" b="1" dirty="0">
                <a:solidFill>
                  <a:schemeClr val="accent6">
                    <a:lumMod val="50000"/>
                  </a:schemeClr>
                </a:solidFill>
              </a:rPr>
              <a:t>iskanje rešitev problema: raziskava na terenu, iskanje virov, intervjuji z deležniki, slikovno in fotografsko gradivo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sl-SI" b="1" dirty="0"/>
              <a:t>najti organizacijo / osebo, ki posredno ali neposredno naslavlja ta problem s svojim delovanjem in se z njim povezati </a:t>
            </a:r>
            <a:r>
              <a:rPr lang="sl-SI" dirty="0"/>
              <a:t> </a:t>
            </a:r>
          </a:p>
          <a:p>
            <a:pPr lvl="0"/>
            <a:endParaRPr lang="en-GB" dirty="0"/>
          </a:p>
          <a:p>
            <a:pPr lvl="1"/>
            <a:r>
              <a:rPr lang="sl-SI" dirty="0"/>
              <a:t>povezava z deležnikom na intermediarni / mezo ravni</a:t>
            </a:r>
            <a:endParaRPr lang="en-GB" dirty="0"/>
          </a:p>
          <a:p>
            <a:pPr lvl="1"/>
            <a:r>
              <a:rPr lang="sl-SI" dirty="0"/>
              <a:t>kakšna je vloga te organizacije (osebe), kako in zakaj delujejo</a:t>
            </a:r>
            <a:endParaRPr lang="en-GB" dirty="0"/>
          </a:p>
          <a:p>
            <a:pPr lvl="1"/>
            <a:r>
              <a:rPr lang="sl-SI" dirty="0"/>
              <a:t>kako mi lahko pomagajo osvetliti to področje</a:t>
            </a:r>
            <a:endParaRPr lang="en-GB" dirty="0"/>
          </a:p>
          <a:p>
            <a:pPr lvl="1"/>
            <a:r>
              <a:rPr lang="sl-SI" dirty="0"/>
              <a:t>kako lahko jaz pomagam njim</a:t>
            </a:r>
            <a:endParaRPr lang="en-GB" dirty="0"/>
          </a:p>
          <a:p>
            <a:pPr lvl="1"/>
            <a:r>
              <a:rPr lang="sl-SI" dirty="0"/>
              <a:t>povezovanje je namenjeno temu, da se poglobi poznavanje problematike, omogoči dostop do relevanntih informacij in sogovornikov</a:t>
            </a:r>
            <a:endParaRPr lang="en-GB" dirty="0"/>
          </a:p>
          <a:p>
            <a:pPr lvl="1"/>
            <a:r>
              <a:rPr lang="sl-SI" i="1" dirty="0"/>
              <a:t>portret organizacije oziroma osebe</a:t>
            </a:r>
            <a:endParaRPr lang="en-GB" i="1" dirty="0"/>
          </a:p>
          <a:p>
            <a:pPr lvl="1"/>
            <a:endParaRPr lang="en-US" dirty="0"/>
          </a:p>
        </p:txBody>
      </p:sp>
      <p:pic>
        <p:nvPicPr>
          <p:cNvPr id="4" name="Ograda vseb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41" y="2972296"/>
            <a:ext cx="1685050" cy="12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sl-SI" sz="3600" b="1" dirty="0"/>
              <a:t>4. cilj:  </a:t>
            </a:r>
            <a:r>
              <a:rPr lang="sl-SI" sz="3600" b="1" dirty="0">
                <a:solidFill>
                  <a:schemeClr val="accent6">
                    <a:lumMod val="50000"/>
                  </a:schemeClr>
                </a:solidFill>
              </a:rPr>
              <a:t>cilj pripraviti priporočila</a:t>
            </a:r>
            <a:r>
              <a:rPr lang="sl-SI" sz="3600" b="1" dirty="0" smtClean="0">
                <a:solidFill>
                  <a:schemeClr val="accent6">
                    <a:lumMod val="50000"/>
                  </a:schemeClr>
                </a:solidFill>
              </a:rPr>
              <a:t>, poiskati </a:t>
            </a:r>
            <a:r>
              <a:rPr lang="sl-SI" sz="3600" b="1" dirty="0">
                <a:solidFill>
                  <a:schemeClr val="accent6">
                    <a:lumMod val="50000"/>
                  </a:schemeClr>
                </a:solidFill>
              </a:rPr>
              <a:t>ideje in načrti, kako izboljšati </a:t>
            </a:r>
            <a:r>
              <a:rPr lang="sl-SI" sz="3600" b="1" dirty="0" smtClean="0">
                <a:solidFill>
                  <a:schemeClr val="accent6">
                    <a:lumMod val="50000"/>
                  </a:schemeClr>
                </a:solidFill>
              </a:rPr>
              <a:t>situacijo; kaj </a:t>
            </a:r>
            <a:r>
              <a:rPr lang="sl-SI" sz="3600" b="1" dirty="0">
                <a:solidFill>
                  <a:schemeClr val="accent6">
                    <a:lumMod val="50000"/>
                  </a:schemeClr>
                </a:solidFill>
              </a:rPr>
              <a:t>vse lahko z raziskavo </a:t>
            </a:r>
            <a:r>
              <a:rPr lang="sl-SI" sz="3600" b="1" dirty="0" smtClean="0">
                <a:solidFill>
                  <a:schemeClr val="accent6">
                    <a:lumMod val="50000"/>
                  </a:schemeClr>
                </a:solidFill>
              </a:rPr>
              <a:t>dosežemo          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400" dirty="0"/>
              <a:t>Iskanje družbenih inovacij za večjo kohezivnost, enake možnosti in kvaliteto življenja vseh članov družbe</a:t>
            </a:r>
            <a:endParaRPr lang="en-GB" sz="2400" dirty="0"/>
          </a:p>
          <a:p>
            <a:r>
              <a:rPr lang="sl-SI" sz="2400" dirty="0"/>
              <a:t>Doseganje solidarnosti, medsebojni povezanosti in pomoči</a:t>
            </a:r>
            <a:endParaRPr lang="en-GB" sz="2400" dirty="0"/>
          </a:p>
          <a:p>
            <a:r>
              <a:rPr lang="sl-SI" sz="2400" dirty="0"/>
              <a:t>Okrepljena lokalna mreža povezav</a:t>
            </a:r>
            <a:endParaRPr lang="en-GB" sz="2400" dirty="0"/>
          </a:p>
          <a:p>
            <a:r>
              <a:rPr lang="sl-SI" sz="2400" dirty="0"/>
              <a:t>Vzpostavljanje spoštovanja in medsebojnih povezav v večkulturnem okolju</a:t>
            </a:r>
            <a:endParaRPr lang="en-GB" sz="2400" dirty="0"/>
          </a:p>
          <a:p>
            <a:r>
              <a:rPr lang="sl-SI" sz="2400" dirty="0"/>
              <a:t>Transnacionalne povezave in skupne pripadnosti</a:t>
            </a:r>
            <a:endParaRPr lang="en-GB" sz="2400" dirty="0"/>
          </a:p>
          <a:p>
            <a:r>
              <a:rPr lang="sl-SI" sz="2400" dirty="0"/>
              <a:t>Civilna participacija in aktivno državljanstvo na EU ravni</a:t>
            </a:r>
            <a:endParaRPr lang="en-GB" sz="2400" dirty="0"/>
          </a:p>
          <a:p>
            <a:endParaRPr lang="en-US" dirty="0"/>
          </a:p>
        </p:txBody>
      </p:sp>
      <p:pic>
        <p:nvPicPr>
          <p:cNvPr id="4" name="Picture 3" descr="/Volumes/INTENSO/JM gradivo/slike/embrace-4788167_192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853" y="4126800"/>
            <a:ext cx="2715653" cy="1795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780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sl-SI" sz="4000" b="1" dirty="0"/>
              <a:t>Način raziskovalnega pristopa in zbiranja podatkov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5672"/>
            <a:ext cx="5759824" cy="4351338"/>
          </a:xfrm>
        </p:spPr>
        <p:txBody>
          <a:bodyPr>
            <a:normAutofit/>
          </a:bodyPr>
          <a:lstStyle/>
          <a:p>
            <a:r>
              <a:rPr lang="sl-SI" b="1" dirty="0"/>
              <a:t>Pristop: Akcijsko </a:t>
            </a:r>
            <a:r>
              <a:rPr lang="sl-SI" b="1" dirty="0" smtClean="0"/>
              <a:t>raziskovanje</a:t>
            </a:r>
          </a:p>
          <a:p>
            <a:endParaRPr lang="en-GB" dirty="0"/>
          </a:p>
          <a:p>
            <a:r>
              <a:rPr lang="sl-SI" dirty="0"/>
              <a:t>Samo-reflektivno raziskovanje, zakaj počnemo kar počnemo in kako </a:t>
            </a:r>
            <a:r>
              <a:rPr lang="sl-SI" sz="2000" dirty="0"/>
              <a:t>(Donald Schön (1983</a:t>
            </a:r>
            <a:r>
              <a:rPr lang="sl-SI" sz="2000" dirty="0" smtClean="0"/>
              <a:t>).</a:t>
            </a:r>
          </a:p>
          <a:p>
            <a:endParaRPr lang="en-GB" sz="2000" dirty="0"/>
          </a:p>
          <a:p>
            <a:r>
              <a:rPr lang="sl-SI" dirty="0"/>
              <a:t>Sistematično zbiranje informacij, ki je namenjeno neposredni družbeni spremembi </a:t>
            </a:r>
            <a:r>
              <a:rPr lang="sl-SI" sz="2000" dirty="0"/>
              <a:t>(Bogdan and Biklen 1992)</a:t>
            </a:r>
            <a:endParaRPr lang="en-GB" sz="2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1305672"/>
            <a:ext cx="3877234" cy="387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37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4000" b="1" dirty="0"/>
              <a:t> Način zbiranja podatkov in končni produkt raziskovanja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36775"/>
          </a:xfrm>
        </p:spPr>
        <p:txBody>
          <a:bodyPr>
            <a:normAutofit/>
          </a:bodyPr>
          <a:lstStyle/>
          <a:p>
            <a:pPr lvl="0"/>
            <a:r>
              <a:rPr lang="sl-SI" b="1" dirty="0"/>
              <a:t>Raziskovalni </a:t>
            </a:r>
            <a:r>
              <a:rPr lang="sl-SI" b="1" dirty="0" smtClean="0"/>
              <a:t>dnevnik</a:t>
            </a:r>
            <a:endParaRPr lang="en-GB" dirty="0"/>
          </a:p>
          <a:p>
            <a:pPr lvl="1"/>
            <a:r>
              <a:rPr lang="sl-SI" sz="2800" dirty="0"/>
              <a:t>Namen</a:t>
            </a:r>
            <a:r>
              <a:rPr lang="sl-SI" sz="2800" dirty="0" smtClean="0"/>
              <a:t>:</a:t>
            </a:r>
            <a:r>
              <a:rPr lang="sl-SI" sz="2800" dirty="0"/>
              <a:t> </a:t>
            </a:r>
            <a:endParaRPr lang="en-GB" sz="2800" dirty="0"/>
          </a:p>
          <a:p>
            <a:pPr lvl="2"/>
            <a:r>
              <a:rPr lang="sl-SI" sz="2800" dirty="0"/>
              <a:t>beležiti zgodovino našega raziskovalnega procesa</a:t>
            </a:r>
            <a:endParaRPr lang="en-GB" sz="2800" dirty="0"/>
          </a:p>
          <a:p>
            <a:pPr lvl="2"/>
            <a:r>
              <a:rPr lang="sl-SI" sz="2800" dirty="0"/>
              <a:t>slediti razvoju naših raziskovalnih veščin in razumevanja</a:t>
            </a:r>
            <a:endParaRPr lang="en-GB" sz="2800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25" y="1101817"/>
            <a:ext cx="2651056" cy="144761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97337"/>
            <a:ext cx="2434167" cy="18232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99011" y="3685889"/>
            <a:ext cx="77026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Arial" charset="0"/>
              <a:buChar char="•"/>
            </a:pPr>
            <a:r>
              <a:rPr lang="sl-SI" sz="2800" dirty="0" smtClean="0"/>
              <a:t>omogoča kontekst za našo refleksijo na raziskavo, kakšni so problem ipd.</a:t>
            </a:r>
            <a:endParaRPr lang="en-GB" sz="2800" dirty="0" smtClean="0"/>
          </a:p>
          <a:p>
            <a:pPr marL="1371600" lvl="2" indent="-457200">
              <a:buFont typeface="Arial" charset="0"/>
              <a:buChar char="•"/>
            </a:pPr>
            <a:r>
              <a:rPr lang="sl-SI" sz="2800" dirty="0" smtClean="0"/>
              <a:t>omogoča pregled nad razvojem skozi čas</a:t>
            </a:r>
            <a:endParaRPr lang="en-GB" sz="2800" dirty="0" smtClean="0"/>
          </a:p>
          <a:p>
            <a:pPr marL="1371600" lvl="2" indent="-457200">
              <a:buFont typeface="Arial" charset="0"/>
              <a:buChar char="•"/>
            </a:pPr>
            <a:r>
              <a:rPr lang="sl-SI" sz="2800" dirty="0" smtClean="0"/>
              <a:t>ponuja referenčne točke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64897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91672"/>
            <a:ext cx="10515600" cy="3388657"/>
          </a:xfrm>
        </p:spPr>
        <p:txBody>
          <a:bodyPr>
            <a:normAutofit fontScale="70000" lnSpcReduction="20000"/>
          </a:bodyPr>
          <a:lstStyle/>
          <a:p>
            <a:r>
              <a:rPr lang="sl-SI" sz="3100" b="1" dirty="0">
                <a:solidFill>
                  <a:srgbClr val="C00000"/>
                </a:solidFill>
              </a:rPr>
              <a:t>Kaj zapisujemo:</a:t>
            </a:r>
            <a:endParaRPr lang="en-GB" sz="3100" b="1" dirty="0">
              <a:solidFill>
                <a:srgbClr val="C00000"/>
              </a:solidFill>
            </a:endParaRPr>
          </a:p>
          <a:p>
            <a:endParaRPr lang="en-GB" sz="3100" dirty="0"/>
          </a:p>
          <a:p>
            <a:pPr lvl="1"/>
            <a:r>
              <a:rPr lang="sl-SI" sz="3100" dirty="0"/>
              <a:t>odnos do raziskave, opis začetka raziskovalnega procesa, refleksija na vprašanja predstvaljena v uvodu</a:t>
            </a:r>
            <a:endParaRPr lang="en-GB" sz="3100" dirty="0"/>
          </a:p>
          <a:p>
            <a:pPr lvl="1"/>
            <a:r>
              <a:rPr lang="sl-SI" sz="3100" dirty="0"/>
              <a:t>beleženje procesa: kaj se je zgodilo, opis dogodka, situacija, novega znanja</a:t>
            </a:r>
            <a:endParaRPr lang="en-GB" sz="3100" dirty="0"/>
          </a:p>
          <a:p>
            <a:pPr lvl="1"/>
            <a:r>
              <a:rPr lang="sl-SI" sz="3100" dirty="0"/>
              <a:t>občutki, kako sem reagiral/a</a:t>
            </a:r>
            <a:endParaRPr lang="en-GB" sz="3100" dirty="0"/>
          </a:p>
          <a:p>
            <a:pPr lvl="1"/>
            <a:r>
              <a:rPr lang="sl-SI" sz="3100" dirty="0"/>
              <a:t>evaluacija, kaj je dobro, kaj slabo</a:t>
            </a:r>
            <a:endParaRPr lang="en-GB" sz="3100" dirty="0"/>
          </a:p>
          <a:p>
            <a:pPr lvl="1"/>
            <a:r>
              <a:rPr lang="sl-SI" sz="3100" dirty="0"/>
              <a:t>analiza, kaj naj naredim s temi informacijami, kaj je zame pomembno</a:t>
            </a:r>
            <a:endParaRPr lang="en-GB" sz="3100" dirty="0"/>
          </a:p>
          <a:p>
            <a:pPr lvl="1"/>
            <a:r>
              <a:rPr lang="sl-SI" sz="3100" dirty="0"/>
              <a:t>akcija, ali iz tega sledi kakšno dejanje</a:t>
            </a:r>
            <a:endParaRPr lang="en-GB" sz="3100" dirty="0"/>
          </a:p>
          <a:p>
            <a:pPr lvl="1"/>
            <a:r>
              <a:rPr lang="sl-SI" sz="3100" dirty="0"/>
              <a:t>podatke, ki smo jih pridobili z opazovanjem, </a:t>
            </a:r>
            <a:r>
              <a:rPr lang="sl-SI" sz="3100" dirty="0" smtClean="0"/>
              <a:t>intervjuji </a:t>
            </a:r>
            <a:r>
              <a:rPr lang="sl-SI" sz="3100" dirty="0"/>
              <a:t>in neformalnimi pogovori…</a:t>
            </a:r>
            <a:endParaRPr lang="en-GB" sz="3100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914" y="3852864"/>
            <a:ext cx="3505200" cy="2324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887" y="3852864"/>
            <a:ext cx="77852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sl-SI" sz="2200" dirty="0" smtClean="0"/>
              <a:t>dodatno gradivo, npr. </a:t>
            </a:r>
            <a:r>
              <a:rPr lang="sl-SI" sz="2200" b="1" dirty="0" smtClean="0"/>
              <a:t>Fotografije, pisma, videi, blogi</a:t>
            </a:r>
            <a:endParaRPr lang="en-GB" sz="2200" dirty="0" smtClean="0"/>
          </a:p>
          <a:p>
            <a:pPr marL="800100" lvl="1" indent="-342900">
              <a:buFont typeface="Arial" charset="0"/>
              <a:buChar char="•"/>
            </a:pPr>
            <a:r>
              <a:rPr lang="sl-SI" sz="2200" dirty="0" smtClean="0"/>
              <a:t>kontekstualne informacije o načinih in oblikah kako smo zbrali podatki</a:t>
            </a:r>
            <a:endParaRPr lang="en-GB" sz="2200" dirty="0" smtClean="0"/>
          </a:p>
          <a:p>
            <a:pPr marL="800100" lvl="1" indent="-342900">
              <a:buFont typeface="Arial" charset="0"/>
              <a:buChar char="•"/>
            </a:pPr>
            <a:r>
              <a:rPr lang="sl-SI" sz="2200" dirty="0" smtClean="0"/>
              <a:t>refleksije na naše raziskovalne metode</a:t>
            </a:r>
            <a:endParaRPr lang="en-GB" sz="2200" dirty="0" smtClean="0"/>
          </a:p>
          <a:p>
            <a:pPr marL="800100" lvl="1" indent="-342900">
              <a:buFont typeface="Arial" charset="0"/>
              <a:buChar char="•"/>
            </a:pPr>
            <a:r>
              <a:rPr lang="sl-SI" sz="2200" dirty="0" smtClean="0"/>
              <a:t>ideje, primeri in načrti za nadaljne raziskovanje</a:t>
            </a:r>
            <a:endParaRPr lang="en-GB" sz="2200" dirty="0" smtClean="0"/>
          </a:p>
          <a:p>
            <a:pPr marL="800100" lvl="1" indent="-342900">
              <a:buFont typeface="Arial" charset="0"/>
              <a:buChar char="•"/>
            </a:pPr>
            <a:r>
              <a:rPr lang="sl-SI" sz="2200" dirty="0" smtClean="0"/>
              <a:t>refleksija na vprašanja predstavljena v uvodu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212310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88894"/>
            <a:ext cx="10515600" cy="5388069"/>
          </a:xfrm>
        </p:spPr>
        <p:txBody>
          <a:bodyPr/>
          <a:lstStyle/>
          <a:p>
            <a:r>
              <a:rPr lang="sl-SI" sz="3200" dirty="0" smtClean="0"/>
              <a:t>Poleg </a:t>
            </a:r>
            <a:r>
              <a:rPr lang="sl-SI" sz="3200" dirty="0"/>
              <a:t>zapisov znanstvene refleksije mora raziskovalni dnevnik pri predmetu </a:t>
            </a:r>
            <a:r>
              <a:rPr lang="sl-SI" sz="3200" b="1" dirty="0"/>
              <a:t>obvezno</a:t>
            </a:r>
            <a:r>
              <a:rPr lang="sl-SI" sz="3200" dirty="0"/>
              <a:t> še </a:t>
            </a:r>
            <a:r>
              <a:rPr lang="sl-SI" sz="3200" dirty="0" smtClean="0"/>
              <a:t>vsebovati:</a:t>
            </a:r>
            <a:endParaRPr lang="en-GB" sz="3200" dirty="0"/>
          </a:p>
          <a:p>
            <a:endParaRPr lang="en-GB" dirty="0"/>
          </a:p>
          <a:p>
            <a:pPr lvl="1"/>
            <a:r>
              <a:rPr lang="sl-SI" sz="2800" dirty="0">
                <a:solidFill>
                  <a:schemeClr val="accent6">
                    <a:lumMod val="50000"/>
                  </a:schemeClr>
                </a:solidFill>
              </a:rPr>
              <a:t>Raziskovalni problem in vprašanja (cilj 1</a:t>
            </a:r>
            <a:r>
              <a:rPr lang="sl-SI" sz="28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lvl="1"/>
            <a:endParaRPr lang="en-GB" sz="28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sl-SI" sz="2800" dirty="0">
                <a:solidFill>
                  <a:schemeClr val="accent6">
                    <a:lumMod val="50000"/>
                  </a:schemeClr>
                </a:solidFill>
              </a:rPr>
              <a:t>Pregled literature in virov  (cilj 2</a:t>
            </a:r>
            <a:r>
              <a:rPr lang="sl-SI" sz="28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lvl="1"/>
            <a:endParaRPr lang="en-GB" sz="28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sl-SI" sz="2800" dirty="0">
                <a:solidFill>
                  <a:schemeClr val="accent6">
                    <a:lumMod val="50000"/>
                  </a:schemeClr>
                </a:solidFill>
              </a:rPr>
              <a:t>Opis način reševanja problema in terensko delo (cilj 3</a:t>
            </a:r>
            <a:r>
              <a:rPr lang="sl-SI" sz="28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lvl="1"/>
            <a:endParaRPr lang="en-GB" sz="28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sl-SI" sz="2800" dirty="0">
                <a:solidFill>
                  <a:schemeClr val="accent6">
                    <a:lumMod val="50000"/>
                  </a:schemeClr>
                </a:solidFill>
              </a:rPr>
              <a:t>Ugotovitve in priporočila (cilj 4)</a:t>
            </a:r>
            <a:endParaRPr lang="en-GB" sz="2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058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004"/>
          </a:xfrm>
        </p:spPr>
        <p:txBody>
          <a:bodyPr>
            <a:normAutofit fontScale="90000"/>
          </a:bodyPr>
          <a:lstStyle/>
          <a:p>
            <a:pPr lvl="0"/>
            <a:r>
              <a:rPr lang="sl-SI" sz="4000" b="1" dirty="0"/>
              <a:t>Končni izdelek in </a:t>
            </a:r>
            <a:r>
              <a:rPr lang="sl-SI" sz="4000" b="1" dirty="0" smtClean="0"/>
              <a:t>ocenjevanje - </a:t>
            </a:r>
            <a:r>
              <a:rPr lang="sl-SI" b="1" dirty="0" smtClean="0"/>
              <a:t>I. Terenski dnevnik 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7130"/>
            <a:ext cx="10515600" cy="4939833"/>
          </a:xfrm>
        </p:spPr>
        <p:txBody>
          <a:bodyPr>
            <a:normAutofit fontScale="92500" lnSpcReduction="20000"/>
          </a:bodyPr>
          <a:lstStyle/>
          <a:p>
            <a:r>
              <a:rPr lang="sl-SI" b="1" dirty="0" smtClean="0"/>
              <a:t>70</a:t>
            </a:r>
            <a:r>
              <a:rPr lang="sl-SI" b="1" dirty="0"/>
              <a:t>% končne </a:t>
            </a:r>
            <a:r>
              <a:rPr lang="sl-SI" b="1" dirty="0" smtClean="0"/>
              <a:t>ocene</a:t>
            </a:r>
            <a:r>
              <a:rPr lang="sl-SI" dirty="0" smtClean="0"/>
              <a:t>, </a:t>
            </a:r>
            <a:r>
              <a:rPr lang="sl-SI" dirty="0"/>
              <a:t>ki vsebuje znanstveno refleksijo na raziskovalni proces. Lahko je </a:t>
            </a:r>
            <a:r>
              <a:rPr lang="sl-SI" dirty="0" smtClean="0"/>
              <a:t>razdeljen </a:t>
            </a:r>
            <a:r>
              <a:rPr lang="sl-SI" dirty="0"/>
              <a:t>na različna poglavja, npr. 1.faza; 2. Faza; 3. faza (podrobna obravnava na predavanjih in vajah). Vsebuje naj </a:t>
            </a:r>
            <a:r>
              <a:rPr lang="sl-SI" b="1" dirty="0"/>
              <a:t>vsaj </a:t>
            </a:r>
            <a:r>
              <a:rPr lang="sl-SI" dirty="0" smtClean="0"/>
              <a:t>45poglavij </a:t>
            </a:r>
            <a:r>
              <a:rPr lang="sl-SI" dirty="0"/>
              <a:t>(lahko tudi več):</a:t>
            </a:r>
            <a:endParaRPr lang="en-GB" dirty="0"/>
          </a:p>
          <a:p>
            <a:endParaRPr lang="en-GB" dirty="0"/>
          </a:p>
          <a:p>
            <a:pPr lvl="1"/>
            <a:r>
              <a:rPr lang="sl-SI" dirty="0"/>
              <a:t>Uvod in uvodna refleksija na raziskovalni proces in temo skupnosti + raziskovalna tema</a:t>
            </a:r>
            <a:endParaRPr lang="en-GB" dirty="0"/>
          </a:p>
          <a:p>
            <a:pPr lvl="1"/>
            <a:r>
              <a:rPr lang="sl-SI" dirty="0"/>
              <a:t>Refleksija na raziskovalni proces + pregled literature in virov skupaj z navedbo referenc </a:t>
            </a:r>
            <a:endParaRPr lang="en-GB" dirty="0"/>
          </a:p>
          <a:p>
            <a:pPr lvl="1"/>
            <a:r>
              <a:rPr lang="sl-SI" dirty="0"/>
              <a:t>Refleksija na raziskovalni proces + raziskovalni problem in vprašanje</a:t>
            </a:r>
            <a:endParaRPr lang="en-GB" dirty="0"/>
          </a:p>
          <a:p>
            <a:pPr lvl="1"/>
            <a:r>
              <a:rPr lang="sl-SI" dirty="0"/>
              <a:t>Refleksija na raziskovalni proces + opis način reševanja problema in terensko delo </a:t>
            </a:r>
            <a:endParaRPr lang="en-GB" dirty="0"/>
          </a:p>
          <a:p>
            <a:pPr lvl="1"/>
            <a:r>
              <a:rPr lang="sl-SI" dirty="0"/>
              <a:t>Refleksija na zaključek raziskovalnega procesa in temo skupnosti + ugotovitve in priporočila</a:t>
            </a:r>
            <a:endParaRPr lang="en-GB" dirty="0"/>
          </a:p>
          <a:p>
            <a:endParaRPr lang="en-GB" dirty="0"/>
          </a:p>
          <a:p>
            <a:r>
              <a:rPr lang="sl-SI" b="1" dirty="0">
                <a:solidFill>
                  <a:schemeClr val="accent6">
                    <a:lumMod val="50000"/>
                  </a:schemeClr>
                </a:solidFill>
              </a:rPr>
              <a:t>Izbrana študentska dela bomo s soglasjem študentov objavili v publikaciji fakultete, možnost razstave v prostorih fakultete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52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Končni izdelek in ocenjevanje - II. Priprava dispozicije za magistrsko nalogo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sl-SI" dirty="0" smtClean="0"/>
              <a:t>Priprava dispozicije magistrske naloge</a:t>
            </a:r>
            <a:endParaRPr lang="en-GB" dirty="0" smtClean="0"/>
          </a:p>
          <a:p>
            <a:pPr lvl="0"/>
            <a:r>
              <a:rPr lang="sl-SI" dirty="0" smtClean="0"/>
              <a:t>Delo na obrazcu FUDŠ OBR-006 </a:t>
            </a:r>
          </a:p>
          <a:p>
            <a:pPr lvl="0"/>
            <a:endParaRPr lang="en-GB" dirty="0" smtClean="0"/>
          </a:p>
          <a:p>
            <a:pPr lvl="0"/>
            <a:r>
              <a:rPr lang="sl-SI" b="1" u="sng" dirty="0" smtClean="0"/>
              <a:t>Končni izdelek in ocenjevanje</a:t>
            </a:r>
            <a:r>
              <a:rPr lang="sl-SI" dirty="0" smtClean="0"/>
              <a:t> </a:t>
            </a:r>
            <a:r>
              <a:rPr lang="en-GB" dirty="0" smtClean="0"/>
              <a:t>: </a:t>
            </a:r>
            <a:r>
              <a:rPr lang="sl-SI" dirty="0" smtClean="0"/>
              <a:t>Izpolnjen obrazec FUDŠ OBR-006 z vsemi zahtevanimi sestavinami </a:t>
            </a:r>
            <a:r>
              <a:rPr lang="sl-SI" b="1" dirty="0" smtClean="0"/>
              <a:t>30% končne ocene</a:t>
            </a:r>
            <a:endParaRPr lang="en-GB" dirty="0" smtClean="0"/>
          </a:p>
          <a:p>
            <a:endParaRPr lang="en-GB" dirty="0" smtClean="0"/>
          </a:p>
          <a:p>
            <a:r>
              <a:rPr lang="sl-SI" b="1" dirty="0" smtClean="0"/>
              <a:t>Za pozitivno končno ocena morata biti obe oceni pozitivni</a:t>
            </a:r>
            <a:endParaRPr lang="en-GB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7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17175"/>
            <a:ext cx="10515600" cy="5459787"/>
          </a:xfrm>
        </p:spPr>
        <p:txBody>
          <a:bodyPr/>
          <a:lstStyle/>
          <a:p>
            <a:r>
              <a:rPr lang="sl-SI" dirty="0" smtClean="0"/>
              <a:t>Modul </a:t>
            </a:r>
            <a:r>
              <a:rPr lang="sl-SI" b="1" dirty="0" smtClean="0"/>
              <a:t>Sustain4EU </a:t>
            </a:r>
            <a:r>
              <a:rPr lang="sl-SI" dirty="0" smtClean="0"/>
              <a:t>je učni program, ki želi okrepiti </a:t>
            </a:r>
          </a:p>
          <a:p>
            <a:endParaRPr lang="sl-SI" dirty="0" smtClean="0"/>
          </a:p>
          <a:p>
            <a:pPr lvl="1"/>
            <a:r>
              <a:rPr lang="sl-SI" dirty="0" smtClean="0"/>
              <a:t>zavedanje o izzivih s katerimi se sooča Evropska Unija in so vezani predvsem na posledice pomanjkanja odgovornega delovanja v družbenem in naravnem okolju; </a:t>
            </a:r>
          </a:p>
          <a:p>
            <a:pPr lvl="1"/>
            <a:r>
              <a:rPr lang="sl-SI" dirty="0" smtClean="0"/>
              <a:t>vlogo državljanov EU-ja v blažitvi teh posledic in njihovem doprinosu k družbeni koheziji in okoljski trajnosti.</a:t>
            </a:r>
          </a:p>
          <a:p>
            <a:pPr lvl="1"/>
            <a:endParaRPr lang="sl-SI" dirty="0"/>
          </a:p>
          <a:p>
            <a:pPr lvl="1"/>
            <a:endParaRPr lang="sl-SI" dirty="0" smtClean="0"/>
          </a:p>
          <a:p>
            <a:pPr lvl="1"/>
            <a:endParaRPr lang="sl-SI" dirty="0"/>
          </a:p>
          <a:p>
            <a:pPr lvl="1"/>
            <a:endParaRPr lang="sl-SI" dirty="0" smtClean="0"/>
          </a:p>
          <a:p>
            <a:pPr lvl="1"/>
            <a:endParaRPr lang="sl-SI" dirty="0" smtClean="0"/>
          </a:p>
          <a:p>
            <a:pPr lvl="1"/>
            <a:endParaRPr lang="sl-SI" dirty="0" smtClean="0"/>
          </a:p>
          <a:p>
            <a:pPr lvl="1"/>
            <a:endParaRPr lang="en-GB" dirty="0" smtClean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07" y="3680421"/>
            <a:ext cx="3766185" cy="249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26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Končni izdelek in ocenjevanje - III. Dodatne točke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za </a:t>
            </a:r>
            <a:r>
              <a:rPr lang="sl-SI" dirty="0"/>
              <a:t>izboljšanje ocene in za tiste, ki želijo </a:t>
            </a:r>
            <a:r>
              <a:rPr lang="sl-SI" dirty="0" smtClean="0"/>
              <a:t>več:</a:t>
            </a:r>
            <a:endParaRPr lang="en-GB" dirty="0"/>
          </a:p>
          <a:p>
            <a:pPr lvl="1"/>
            <a:endParaRPr lang="en-GB" sz="2800" dirty="0"/>
          </a:p>
          <a:p>
            <a:pPr lvl="1"/>
            <a:r>
              <a:rPr lang="sl-SI" sz="2800" dirty="0"/>
              <a:t>Sprotno sodelovanje na predavanjih in vajah</a:t>
            </a:r>
            <a:endParaRPr lang="en-GB" sz="2800" dirty="0"/>
          </a:p>
          <a:p>
            <a:pPr lvl="1"/>
            <a:r>
              <a:rPr lang="sl-SI" sz="2800" dirty="0"/>
              <a:t>Prisotnost na zimskem taboru in konferenci</a:t>
            </a:r>
            <a:endParaRPr lang="en-GB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58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17176"/>
            <a:ext cx="10515600" cy="5459787"/>
          </a:xfrm>
        </p:spPr>
        <p:txBody>
          <a:bodyPr/>
          <a:lstStyle/>
          <a:p>
            <a:r>
              <a:rPr lang="en-US" dirty="0" err="1" smtClean="0"/>
              <a:t>Slikovno</a:t>
            </a:r>
            <a:r>
              <a:rPr lang="en-US" dirty="0" smtClean="0"/>
              <a:t> </a:t>
            </a:r>
            <a:r>
              <a:rPr lang="en-US" dirty="0" err="1" smtClean="0"/>
              <a:t>gradivo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ppt</a:t>
            </a:r>
            <a:r>
              <a:rPr lang="en-US" dirty="0" smtClean="0"/>
              <a:t>, </a:t>
            </a:r>
            <a:r>
              <a:rPr lang="en-US" dirty="0" err="1" smtClean="0"/>
              <a:t>kjer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posebej</a:t>
            </a:r>
            <a:r>
              <a:rPr lang="en-US" dirty="0" smtClean="0"/>
              <a:t> </a:t>
            </a:r>
            <a:r>
              <a:rPr lang="en-US" dirty="0" err="1" smtClean="0"/>
              <a:t>navedeno</a:t>
            </a:r>
            <a:r>
              <a:rPr lang="en-US" dirty="0" smtClean="0"/>
              <a:t>: </a:t>
            </a:r>
            <a:r>
              <a:rPr lang="en-US" dirty="0" err="1" smtClean="0"/>
              <a:t>Pixabay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205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42682"/>
            <a:ext cx="10515600" cy="5334281"/>
          </a:xfrm>
        </p:spPr>
        <p:txBody>
          <a:bodyPr/>
          <a:lstStyle/>
          <a:p>
            <a:r>
              <a:rPr lang="sl-SI" dirty="0"/>
              <a:t>Tematski temelji modula so zgrajeni na prepoznavanju problemov vezanih na degradacijo družbenega okolja (neenakost, izključenost, revščina...), naravnega okolja (onesnaževanje, izguba biodiverzitete, gozda...) in posameznikov, ki se spopadajo z naraščajočimi osebnimi dveganji, ki so predvsem posledica individualizacije in karierne deziorientacije.</a:t>
            </a:r>
            <a:endParaRPr lang="en-GB" dirty="0"/>
          </a:p>
          <a:p>
            <a:endParaRPr lang="en-US" dirty="0"/>
          </a:p>
        </p:txBody>
      </p:sp>
      <p:pic>
        <p:nvPicPr>
          <p:cNvPr id="4" name="Picture 3" descr="/Volumes/INTENSO/JM gradivo/slike/poverty-4561704_192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45" y="3674464"/>
            <a:ext cx="2992456" cy="202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/Volumes/INTENSO/JM gradivo/slike/power-plant-4349830_192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834" y="3674464"/>
            <a:ext cx="2850778" cy="2027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793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88894"/>
            <a:ext cx="10515600" cy="5388069"/>
          </a:xfrm>
        </p:spPr>
        <p:txBody>
          <a:bodyPr>
            <a:normAutofit lnSpcReduction="10000"/>
          </a:bodyPr>
          <a:lstStyle/>
          <a:p>
            <a:pPr algn="just"/>
            <a:r>
              <a:rPr lang="sl-SI" dirty="0"/>
              <a:t>Že sam naslov modula v angleškem jeziku odraža namen aktivnosti – aktivirati trajnostno vedenje na individualni ravni, ki bo omogočilo trajnosten razvoj EU-ja, in sicer skozi:</a:t>
            </a:r>
            <a:endParaRPr lang="en-GB" dirty="0"/>
          </a:p>
          <a:p>
            <a:pPr algn="just"/>
            <a:endParaRPr lang="en-GB" dirty="0"/>
          </a:p>
          <a:p>
            <a:pPr lvl="1" algn="just"/>
            <a:r>
              <a:rPr lang="sl-SI" b="1" dirty="0"/>
              <a:t>Učenje: </a:t>
            </a:r>
            <a:r>
              <a:rPr lang="sl-SI" dirty="0">
                <a:solidFill>
                  <a:schemeClr val="accent6">
                    <a:lumMod val="50000"/>
                  </a:schemeClr>
                </a:solidFill>
              </a:rPr>
              <a:t>ponuditi najnovejše znanje, prosto dostopne učne materiale, rezultate raziskav ipd. na način, ki odraža ko-kreativno ustvarjanje znanja med akademsko sfero, deležniki in študenti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lvl="1" algn="just"/>
            <a:endParaRPr lang="en-GB" dirty="0"/>
          </a:p>
          <a:p>
            <a:pPr lvl="1" algn="just"/>
            <a:r>
              <a:rPr lang="sl-SI" b="1" dirty="0"/>
              <a:t>Delovanje</a:t>
            </a:r>
            <a:r>
              <a:rPr lang="sl-SI" dirty="0"/>
              <a:t>: </a:t>
            </a:r>
            <a:r>
              <a:rPr lang="sl-SI" dirty="0">
                <a:solidFill>
                  <a:schemeClr val="accent6">
                    <a:lumMod val="50000"/>
                  </a:schemeClr>
                </a:solidFill>
              </a:rPr>
              <a:t>spodbujati akcijsko raziskovanje na temo trajnosti in EU državljanskih praks na način prenašanja teorije in znanja v prakso skozi študentske raziskovalne aktivnosti in s tem tudi pomovirati civilno vključenost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lvl="1" algn="just"/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lvl="1" algn="just"/>
            <a:r>
              <a:rPr lang="sl-SI" b="1" dirty="0"/>
              <a:t>Povezovanje:</a:t>
            </a:r>
            <a:r>
              <a:rPr lang="sl-SI" dirty="0"/>
              <a:t> </a:t>
            </a:r>
            <a:r>
              <a:rPr lang="sl-SI" dirty="0">
                <a:solidFill>
                  <a:schemeClr val="accent6">
                    <a:lumMod val="50000"/>
                  </a:schemeClr>
                </a:solidFill>
              </a:rPr>
              <a:t>ponuditi priložnosti za deljenje izkušenj in znanja med vsemi akterji na podlagi organizacije aktivnega družbenega sodelovanja na lokalni in transnacionalni evropski ravni.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94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17176"/>
            <a:ext cx="10515600" cy="5459787"/>
          </a:xfrm>
        </p:spPr>
        <p:txBody>
          <a:bodyPr/>
          <a:lstStyle/>
          <a:p>
            <a:r>
              <a:rPr lang="sl-SI" dirty="0"/>
              <a:t>Namen modula je obogatiti predavanja in celoten pedagoški proces z dodatnimi vsebinami, ki bi spodbudile odgovorno delovanje študentov in okrepile njihovo zavedanje o pomembnosti trajnostnega razvoja. </a:t>
            </a:r>
            <a:endParaRPr lang="en-GB" dirty="0"/>
          </a:p>
          <a:p>
            <a:endParaRPr lang="en-GB" dirty="0"/>
          </a:p>
          <a:p>
            <a:r>
              <a:rPr lang="sl-SI" dirty="0"/>
              <a:t>Ena od osrednjih zadolžitev študentov je raziskovalno delo, pri kateri morajo obravnavati konkreten problem v lokalnem, nacionalnem, ali evropskem okolju, ki zadeva večjo okoljsko, socialno in osebno odgovornost.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4" name="Ograda vseb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5" y="4514118"/>
            <a:ext cx="22669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50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Ekipa</a:t>
            </a:r>
            <a:r>
              <a:rPr lang="en-US" dirty="0" smtClean="0"/>
              <a:t> Sustain4EU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Nosilka predmeta in vodja projekta: </a:t>
            </a:r>
            <a:r>
              <a:rPr lang="sl-SI" b="1" dirty="0"/>
              <a:t>izr. prof. dr. Tea </a:t>
            </a:r>
            <a:r>
              <a:rPr lang="sl-SI" b="1" dirty="0" smtClean="0"/>
              <a:t>Golob</a:t>
            </a:r>
          </a:p>
          <a:p>
            <a:pPr lvl="1"/>
            <a:r>
              <a:rPr lang="sl-SI" b="1" dirty="0" smtClean="0">
                <a:hlinkClick r:id="rId2"/>
              </a:rPr>
              <a:t>tea.golob@fuds.si</a:t>
            </a:r>
            <a:r>
              <a:rPr lang="sl-SI" b="1" dirty="0" smtClean="0"/>
              <a:t> </a:t>
            </a:r>
            <a:endParaRPr lang="en-GB" dirty="0"/>
          </a:p>
          <a:p>
            <a:endParaRPr lang="en-GB" dirty="0"/>
          </a:p>
          <a:p>
            <a:r>
              <a:rPr lang="sl-SI" dirty="0"/>
              <a:t>Asistentka pri predmetu in članica ekipe projekta: </a:t>
            </a:r>
            <a:r>
              <a:rPr lang="sl-SI" b="1" dirty="0"/>
              <a:t>doc. dr. Janja Mikulan </a:t>
            </a:r>
            <a:r>
              <a:rPr lang="sl-SI" b="1" dirty="0" smtClean="0"/>
              <a:t>Kildi</a:t>
            </a:r>
          </a:p>
          <a:p>
            <a:pPr lvl="1"/>
            <a:r>
              <a:rPr lang="sl-SI" b="1" dirty="0" smtClean="0">
                <a:hlinkClick r:id="rId3"/>
              </a:rPr>
              <a:t>janja.mikulan@fuds.si</a:t>
            </a:r>
            <a:r>
              <a:rPr lang="sl-SI" b="1" dirty="0" smtClean="0"/>
              <a:t> </a:t>
            </a:r>
            <a:endParaRPr lang="en-GB" b="1" dirty="0"/>
          </a:p>
          <a:p>
            <a:endParaRPr lang="en-GB" dirty="0"/>
          </a:p>
          <a:p>
            <a:r>
              <a:rPr lang="sl-SI" dirty="0"/>
              <a:t>Gostujoča predavatelja in člani ekipe: </a:t>
            </a:r>
            <a:r>
              <a:rPr lang="sl-SI" b="1" dirty="0"/>
              <a:t>prof.dr. Mateja Rek; dr. Marko </a:t>
            </a:r>
            <a:r>
              <a:rPr lang="sl-SI" b="1" dirty="0" smtClean="0"/>
              <a:t>Novak</a:t>
            </a:r>
          </a:p>
          <a:p>
            <a:pPr lvl="1"/>
            <a:r>
              <a:rPr lang="sl-SI" b="1" dirty="0" smtClean="0">
                <a:hlinkClick r:id="rId4"/>
              </a:rPr>
              <a:t>mateja.rek@fuds.si</a:t>
            </a:r>
            <a:r>
              <a:rPr lang="sl-SI" b="1" dirty="0" smtClean="0"/>
              <a:t>; </a:t>
            </a:r>
            <a:r>
              <a:rPr lang="sl-SI" b="1" dirty="0" smtClean="0">
                <a:hlinkClick r:id="rId5"/>
              </a:rPr>
              <a:t>marko.novak@fuds.si</a:t>
            </a:r>
            <a:r>
              <a:rPr lang="sl-SI" b="1" dirty="0" smtClean="0"/>
              <a:t> </a:t>
            </a:r>
            <a:endParaRPr lang="en-GB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15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 dirty="0"/>
              <a:t>Zadolžitve študentov pri predmetu:</a:t>
            </a:r>
            <a:r>
              <a:rPr lang="en-GB" sz="4000" dirty="0" smtClean="0">
                <a:effectLst/>
              </a:rPr>
              <a:t> 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0022010"/>
              </p:ext>
            </p:extLst>
          </p:nvPr>
        </p:nvGraphicFramePr>
        <p:xfrm>
          <a:off x="1577788" y="2061883"/>
          <a:ext cx="8480612" cy="37496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80612"/>
              </a:tblGrid>
              <a:tr h="1124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400" dirty="0">
                          <a:solidFill>
                            <a:schemeClr val="tx1"/>
                          </a:solidFill>
                          <a:effectLst/>
                        </a:rPr>
                        <a:t>I. Raziskovalno delo (70% ocene)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sl-SI" sz="2400" b="0" dirty="0">
                          <a:solidFill>
                            <a:schemeClr val="tx1"/>
                          </a:solidFill>
                          <a:effectLst/>
                        </a:rPr>
                        <a:t>Raziskovalni dnevnik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124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l-SI" sz="2400" dirty="0">
                          <a:solidFill>
                            <a:schemeClr val="tx1"/>
                          </a:solidFill>
                          <a:effectLst/>
                        </a:rPr>
                        <a:t>II. Priprava dispozicije za magistrsko nalogo (30 % ocene)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sl-SI" sz="2400" b="0" dirty="0">
                          <a:solidFill>
                            <a:schemeClr val="tx1"/>
                          </a:solidFill>
                          <a:effectLst/>
                        </a:rPr>
                        <a:t>Izpolnjen obrazec FUDŠ OBR-006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sl-SI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4998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l-SI" sz="2400" dirty="0">
                          <a:solidFill>
                            <a:schemeClr val="tx1"/>
                          </a:solidFill>
                          <a:effectLst/>
                        </a:rPr>
                        <a:t>III.  Dodatni procenti - možnost izboljšanja ocene: 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 algn="just"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sl-SI" sz="2400" b="0" dirty="0">
                          <a:solidFill>
                            <a:schemeClr val="tx1"/>
                          </a:solidFill>
                          <a:effectLst/>
                        </a:rPr>
                        <a:t>Sprotno sodelovanje na predavanjih in vajah in/ali 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 algn="just"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r>
                        <a:rPr lang="sl-SI" sz="2400" b="0" dirty="0">
                          <a:solidFill>
                            <a:schemeClr val="tx1"/>
                          </a:solidFill>
                          <a:effectLst/>
                        </a:rPr>
                        <a:t>Prisotnost na zimskem taboru in konferenci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1" algn="just">
                        <a:spcAft>
                          <a:spcPts val="0"/>
                        </a:spcAft>
                      </a:pPr>
                      <a:r>
                        <a:rPr lang="sl-SI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356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sz="4000" b="1" dirty="0"/>
              <a:t>I.  Raziskovalno delo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8141"/>
            <a:ext cx="10515600" cy="4688822"/>
          </a:xfrm>
        </p:spPr>
        <p:txBody>
          <a:bodyPr>
            <a:normAutofit/>
          </a:bodyPr>
          <a:lstStyle/>
          <a:p>
            <a:pPr lvl="0"/>
            <a:r>
              <a:rPr lang="sl-SI" b="1" u="sng" dirty="0"/>
              <a:t>Tema raziskovalnega </a:t>
            </a:r>
            <a:r>
              <a:rPr lang="sl-SI" b="1" u="sng" dirty="0" smtClean="0"/>
              <a:t>dela</a:t>
            </a:r>
          </a:p>
          <a:p>
            <a:pPr lvl="0" algn="just"/>
            <a:endParaRPr lang="en-GB" dirty="0"/>
          </a:p>
          <a:p>
            <a:pPr lvl="1" algn="just"/>
            <a:r>
              <a:rPr lang="sl-SI" sz="2800" dirty="0" smtClean="0"/>
              <a:t>skupnost, solidarnost in sodelovanje v sodobnem svetu, odgovornoe delovanje v vsakdanjem življenju posamenikov in na makro ravni</a:t>
            </a:r>
          </a:p>
          <a:p>
            <a:pPr lvl="1"/>
            <a:endParaRPr lang="en-GB" sz="2800" dirty="0"/>
          </a:p>
        </p:txBody>
      </p:sp>
      <p:pic>
        <p:nvPicPr>
          <p:cNvPr id="4" name="Picture 3" descr="/Volumes/INTENSO/JM gradivo/slike/personal-3108155_192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467" y="3846401"/>
            <a:ext cx="3446874" cy="2330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38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3600" dirty="0"/>
              <a:t>Vprašanja, ki jih raziskava naslavlja v uvodu in skuša na njih odgovoriti skozi raziskovalno delo in raziskovalno refleksijo: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sl-SI" sz="2400" b="1" dirty="0" smtClean="0"/>
              <a:t>Ali lahko v sodobnem svetu govorimo o skupnosti?</a:t>
            </a:r>
            <a:endParaRPr lang="en-GB" sz="2400" b="1" dirty="0" smtClean="0"/>
          </a:p>
          <a:p>
            <a:pPr lvl="0"/>
            <a:r>
              <a:rPr lang="sl-SI" sz="2400" b="1" dirty="0" smtClean="0"/>
              <a:t>O kakšnih skupnostih lahko govorimo?</a:t>
            </a:r>
            <a:endParaRPr lang="en-GB" sz="2400" b="1" dirty="0" smtClean="0"/>
          </a:p>
          <a:p>
            <a:pPr lvl="0"/>
            <a:r>
              <a:rPr lang="sl-SI" sz="2400" b="1" dirty="0" smtClean="0"/>
              <a:t>Kakšen je vpliv tehnologije?</a:t>
            </a:r>
            <a:endParaRPr lang="en-GB" sz="2400" b="1" dirty="0" smtClean="0"/>
          </a:p>
          <a:p>
            <a:pPr lvl="0"/>
            <a:r>
              <a:rPr lang="sl-SI" sz="2400" b="1" dirty="0" smtClean="0"/>
              <a:t>V kakšnih skupnostih sem prisoten/a jaz?</a:t>
            </a:r>
            <a:endParaRPr lang="en-GB" sz="2400" b="1" dirty="0" smtClean="0"/>
          </a:p>
          <a:p>
            <a:pPr lvl="0"/>
            <a:r>
              <a:rPr lang="sl-SI" sz="2400" b="1" dirty="0" smtClean="0"/>
              <a:t>S kakšnimi izzivi se soočajo sodobne skupnosti?</a:t>
            </a:r>
            <a:endParaRPr lang="en-GB" sz="2400" b="1" dirty="0" smtClean="0"/>
          </a:p>
          <a:p>
            <a:pPr lvl="0"/>
            <a:r>
              <a:rPr lang="sl-SI" sz="2400" b="1" dirty="0" smtClean="0"/>
              <a:t>Kakšne probleme sem zaznal/a sama?</a:t>
            </a:r>
          </a:p>
          <a:p>
            <a:pPr lvl="0"/>
            <a:endParaRPr lang="en-GB" sz="2400" b="1" dirty="0" smtClean="0"/>
          </a:p>
          <a:p>
            <a:r>
              <a:rPr lang="en-US" sz="2400" b="1" dirty="0" err="1" smtClean="0"/>
              <a:t>Kakšna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vloga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države</a:t>
            </a:r>
            <a:r>
              <a:rPr lang="en-US" sz="2400" b="1" dirty="0" smtClean="0"/>
              <a:t> in </a:t>
            </a:r>
            <a:r>
              <a:rPr lang="en-US" sz="2400" b="1" dirty="0" err="1" smtClean="0"/>
              <a:t>kakšna</a:t>
            </a:r>
            <a:r>
              <a:rPr lang="en-US" sz="2400" b="1" dirty="0" smtClean="0"/>
              <a:t> EU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094" y="1690688"/>
            <a:ext cx="2487706" cy="1990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703" y="4486275"/>
            <a:ext cx="2738438" cy="18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6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1243</Words>
  <Application>Microsoft Macintosh PowerPoint</Application>
  <PresentationFormat>Widescreen</PresentationFormat>
  <Paragraphs>155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Calibri Light</vt:lpstr>
      <vt:lpstr>Symbol</vt:lpstr>
      <vt:lpstr>Times New Roman</vt:lpstr>
      <vt:lpstr>Arial</vt:lpstr>
      <vt:lpstr>Office Theme</vt:lpstr>
      <vt:lpstr>Raziskovalni seminar</vt:lpstr>
      <vt:lpstr>PowerPoint Presentation</vt:lpstr>
      <vt:lpstr>PowerPoint Presentation</vt:lpstr>
      <vt:lpstr>PowerPoint Presentation</vt:lpstr>
      <vt:lpstr>PowerPoint Presentation</vt:lpstr>
      <vt:lpstr>Ekipa Sustain4EU</vt:lpstr>
      <vt:lpstr>Zadolžitve študentov pri predmetu: </vt:lpstr>
      <vt:lpstr>I.  Raziskovalno delo </vt:lpstr>
      <vt:lpstr>Vprašanja, ki jih raziskava naslavlja v uvodu in skuša na njih odgovoriti skozi raziskovalno delo in raziskovalno refleksijo: </vt:lpstr>
      <vt:lpstr>1. cilj: prepoznati problem v družbi, lahko na lokalni, nacionalni, EU, globalni ravni in ga povezati z izzivi skupnosti </vt:lpstr>
      <vt:lpstr>2. cilj: raziskati širši kontekst problema - pregled literature in virov, obstoječih kvantitativnih in kvalitativnih podatkov </vt:lpstr>
      <vt:lpstr>3. cilj: iskanje rešitev problema: raziskava na terenu, iskanje virov, intervjuji z deležniki, slikovno in fotografsko gradivo  </vt:lpstr>
      <vt:lpstr>4. cilj:  cilj pripraviti priporočila, poiskati ideje in načrti, kako izboljšati situacijo; kaj vse lahko z raziskavo dosežemo            </vt:lpstr>
      <vt:lpstr>Način raziskovalnega pristopa in zbiranja podatkov </vt:lpstr>
      <vt:lpstr> Način zbiranja podatkov in končni produkt raziskovanja </vt:lpstr>
      <vt:lpstr>PowerPoint Presentation</vt:lpstr>
      <vt:lpstr>PowerPoint Presentation</vt:lpstr>
      <vt:lpstr>Končni izdelek in ocenjevanje - I. Terenski dnevnik  </vt:lpstr>
      <vt:lpstr>Končni izdelek in ocenjevanje - II. Priprava dispozicije za magistrsko nalogo</vt:lpstr>
      <vt:lpstr>Končni izdelek in ocenjevanje - III. Dodatne točke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Raziskovalni seminar</dc:title>
  <dc:creator>Tea Golob</dc:creator>
  <cp:lastModifiedBy>Tea Golob</cp:lastModifiedBy>
  <cp:revision>11</cp:revision>
  <dcterms:created xsi:type="dcterms:W3CDTF">2020-09-28T06:29:34Z</dcterms:created>
  <dcterms:modified xsi:type="dcterms:W3CDTF">2020-09-28T14:20:19Z</dcterms:modified>
</cp:coreProperties>
</file>