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118"/>
  </p:normalViewPr>
  <p:slideViewPr>
    <p:cSldViewPr snapToGrid="0" snapToObjects="1">
      <p:cViewPr varScale="1">
        <p:scale>
          <a:sx n="50" d="100"/>
          <a:sy n="50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1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2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7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7263-9877-B349-87FC-F30C3BAC3A74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7188A-72C1-E445-8C75-6A12697A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fed.org/mobi/action-research/" TargetMode="External"/><Relationship Id="rId3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4990"/>
          </a:xfrm>
        </p:spPr>
        <p:txBody>
          <a:bodyPr>
            <a:norm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err="1" smtClean="0"/>
              <a:t>Akcijsko</a:t>
            </a:r>
            <a:r>
              <a:rPr lang="en-US" sz="4800" dirty="0" smtClean="0"/>
              <a:t> </a:t>
            </a:r>
            <a:r>
              <a:rPr lang="en-US" sz="4800" dirty="0" err="1" smtClean="0"/>
              <a:t>raziskovanje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19900"/>
            <a:ext cx="9144000" cy="2225021"/>
          </a:xfrm>
        </p:spPr>
        <p:txBody>
          <a:bodyPr>
            <a:normAutofit lnSpcReduction="10000"/>
          </a:bodyPr>
          <a:lstStyle/>
          <a:p>
            <a:endParaRPr lang="sl-SI" b="1" dirty="0" smtClean="0"/>
          </a:p>
          <a:p>
            <a:r>
              <a:rPr lang="en-US" dirty="0" err="1" smtClean="0"/>
              <a:t>Raziskovalni</a:t>
            </a:r>
            <a:r>
              <a:rPr lang="en-US" dirty="0" smtClean="0"/>
              <a:t> seminar -</a:t>
            </a:r>
            <a:r>
              <a:rPr lang="sl-SI" b="1" dirty="0" smtClean="0"/>
              <a:t>Jean </a:t>
            </a:r>
            <a:r>
              <a:rPr lang="sl-SI" b="1" dirty="0" smtClean="0"/>
              <a:t>Monnet Module</a:t>
            </a:r>
          </a:p>
          <a:p>
            <a:r>
              <a:rPr lang="sl-SI" b="1" dirty="0" smtClean="0"/>
              <a:t>Krepitev </a:t>
            </a:r>
            <a:r>
              <a:rPr lang="sl-SI" b="1" dirty="0"/>
              <a:t>civilne iniciative za trajnostni razvoj v Evropi - </a:t>
            </a:r>
            <a:r>
              <a:rPr lang="sl-SI" b="1" dirty="0" smtClean="0"/>
              <a:t>Sustain4EU</a:t>
            </a:r>
          </a:p>
          <a:p>
            <a:endParaRPr lang="sl-SI" b="1" dirty="0" smtClean="0"/>
          </a:p>
          <a:p>
            <a:r>
              <a:rPr lang="sl-SI" dirty="0" smtClean="0"/>
              <a:t>Izr. prof. dr. Tea Golob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EDEDDC7F-6C9F-2440-958E-9C5E858F2D13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18" y="891857"/>
            <a:ext cx="1569085" cy="1045845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F0C3678C-2821-D14F-83D5-AF3FF02D14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38" y="1184910"/>
            <a:ext cx="1387475" cy="4597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1187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 smtClean="0"/>
              <a:t>Ključne značilnosti: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vedno </a:t>
            </a:r>
            <a:r>
              <a:rPr lang="sl-SI" dirty="0"/>
              <a:t>uteleša določene vrednote, poglede, ideologije raziskovalca in okolja</a:t>
            </a:r>
            <a:endParaRPr lang="en-GB" dirty="0"/>
          </a:p>
          <a:p>
            <a:pPr lvl="0"/>
            <a:r>
              <a:rPr lang="sl-SI" dirty="0"/>
              <a:t>vedno je prisotna osebna dimenzija, razmišljanje o lastni vlogi, načinu delovanja</a:t>
            </a:r>
            <a:endParaRPr lang="en-GB" dirty="0"/>
          </a:p>
          <a:p>
            <a:pPr lvl="0"/>
            <a:r>
              <a:rPr lang="sl-SI" dirty="0"/>
              <a:t>ni </a:t>
            </a:r>
            <a:r>
              <a:rPr lang="sl-SI" dirty="0" smtClean="0"/>
              <a:t>linearna</a:t>
            </a:r>
            <a:r>
              <a:rPr lang="sl-SI" dirty="0"/>
              <a:t>, vprašanja zgoščena okole delovanja</a:t>
            </a:r>
            <a:endParaRPr lang="en-GB" dirty="0"/>
          </a:p>
          <a:p>
            <a:pPr lvl="0"/>
            <a:r>
              <a:rPr lang="sl-SI" dirty="0"/>
              <a:t>raziskava od znotraj</a:t>
            </a:r>
            <a:endParaRPr lang="en-GB" dirty="0"/>
          </a:p>
          <a:p>
            <a:endParaRPr lang="en-US" dirty="0"/>
          </a:p>
        </p:txBody>
      </p:sp>
      <p:pic>
        <p:nvPicPr>
          <p:cNvPr id="4" name="Ograda vseb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81" y="4035425"/>
            <a:ext cx="27717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Community action research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Skupnost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enota</a:t>
            </a:r>
            <a:r>
              <a:rPr lang="en-US" dirty="0" smtClean="0"/>
              <a:t> </a:t>
            </a:r>
            <a:r>
              <a:rPr lang="en-US" dirty="0" err="1" smtClean="0"/>
              <a:t>analize</a:t>
            </a:r>
            <a:endParaRPr lang="en-US" dirty="0" smtClean="0"/>
          </a:p>
          <a:p>
            <a:r>
              <a:rPr lang="en-US" dirty="0" err="1" smtClean="0"/>
              <a:t>Krepi</a:t>
            </a:r>
            <a:r>
              <a:rPr lang="en-US" dirty="0" smtClean="0"/>
              <a:t> </a:t>
            </a:r>
            <a:r>
              <a:rPr lang="en-US" dirty="0" err="1" smtClean="0"/>
              <a:t>zavezništvo</a:t>
            </a:r>
            <a:r>
              <a:rPr lang="en-US" dirty="0" smtClean="0"/>
              <a:t> med </a:t>
            </a:r>
            <a:r>
              <a:rPr lang="en-US" dirty="0" err="1" smtClean="0"/>
              <a:t>različnimi</a:t>
            </a:r>
            <a:r>
              <a:rPr lang="en-US" dirty="0" smtClean="0"/>
              <a:t> </a:t>
            </a:r>
            <a:r>
              <a:rPr lang="en-US" dirty="0" err="1" smtClean="0"/>
              <a:t>deležniki</a:t>
            </a:r>
            <a:r>
              <a:rPr lang="en-US" dirty="0" smtClean="0"/>
              <a:t> v </a:t>
            </a:r>
            <a:r>
              <a:rPr lang="en-US" dirty="0" err="1" smtClean="0"/>
              <a:t>skupnosti</a:t>
            </a:r>
            <a:r>
              <a:rPr lang="en-US" dirty="0" smtClean="0"/>
              <a:t> z </a:t>
            </a:r>
            <a:r>
              <a:rPr lang="en-US" dirty="0" err="1" smtClean="0"/>
              <a:t>namenom</a:t>
            </a:r>
            <a:r>
              <a:rPr lang="en-US" dirty="0" smtClean="0"/>
              <a:t> </a:t>
            </a:r>
            <a:r>
              <a:rPr lang="en-US" dirty="0" err="1" smtClean="0"/>
              <a:t>raziskovanja</a:t>
            </a:r>
            <a:r>
              <a:rPr lang="en-US" dirty="0" smtClean="0"/>
              <a:t> in </a:t>
            </a:r>
            <a:r>
              <a:rPr lang="en-US" dirty="0" err="1" smtClean="0"/>
              <a:t>reževanja</a:t>
            </a:r>
            <a:r>
              <a:rPr lang="en-US" dirty="0" smtClean="0"/>
              <a:t> </a:t>
            </a:r>
            <a:r>
              <a:rPr lang="en-US" dirty="0" err="1" smtClean="0"/>
              <a:t>problemov</a:t>
            </a:r>
            <a:r>
              <a:rPr lang="en-US" dirty="0" smtClean="0"/>
              <a:t> v </a:t>
            </a:r>
            <a:r>
              <a:rPr lang="en-US" dirty="0" err="1" smtClean="0"/>
              <a:t>loklani</a:t>
            </a:r>
            <a:r>
              <a:rPr lang="en-US" dirty="0" smtClean="0"/>
              <a:t> </a:t>
            </a:r>
            <a:r>
              <a:rPr lang="en-US" dirty="0" err="1" smtClean="0"/>
              <a:t>skupnosti</a:t>
            </a:r>
            <a:endParaRPr lang="en-US" dirty="0" smtClean="0"/>
          </a:p>
          <a:p>
            <a:r>
              <a:rPr lang="en-US" dirty="0" smtClean="0"/>
              <a:t>Tri </a:t>
            </a:r>
            <a:r>
              <a:rPr lang="en-US" dirty="0" err="1" smtClean="0"/>
              <a:t>pomembne</a:t>
            </a:r>
            <a:r>
              <a:rPr lang="en-US" dirty="0" smtClean="0"/>
              <a:t> </a:t>
            </a:r>
            <a:r>
              <a:rPr lang="en-US" dirty="0" err="1" smtClean="0"/>
              <a:t>značilnosti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Vključuje</a:t>
            </a:r>
            <a:r>
              <a:rPr lang="en-US" dirty="0" smtClean="0"/>
              <a:t> </a:t>
            </a:r>
            <a:r>
              <a:rPr lang="en-US" dirty="0" err="1" smtClean="0"/>
              <a:t>različne</a:t>
            </a:r>
            <a:r>
              <a:rPr lang="en-US" dirty="0" smtClean="0"/>
              <a:t> </a:t>
            </a:r>
            <a:r>
              <a:rPr lang="en-US" dirty="0" err="1" smtClean="0"/>
              <a:t>partnerje</a:t>
            </a:r>
            <a:r>
              <a:rPr lang="en-US" dirty="0" smtClean="0"/>
              <a:t> in </a:t>
            </a:r>
            <a:r>
              <a:rPr lang="en-US" dirty="0" err="1" smtClean="0"/>
              <a:t>tako</a:t>
            </a:r>
            <a:r>
              <a:rPr lang="en-US" dirty="0" smtClean="0"/>
              <a:t> </a:t>
            </a:r>
            <a:r>
              <a:rPr lang="en-US" dirty="0" err="1" smtClean="0"/>
              <a:t>povečuje</a:t>
            </a:r>
            <a:r>
              <a:rPr lang="en-US" dirty="0" smtClean="0"/>
              <a:t> </a:t>
            </a:r>
            <a:r>
              <a:rPr lang="en-US" dirty="0" err="1" smtClean="0"/>
              <a:t>kredibilnost</a:t>
            </a:r>
            <a:r>
              <a:rPr lang="en-US" dirty="0" smtClean="0"/>
              <a:t>, </a:t>
            </a:r>
            <a:r>
              <a:rPr lang="en-US" dirty="0" err="1" smtClean="0"/>
              <a:t>demokratično</a:t>
            </a:r>
            <a:r>
              <a:rPr lang="en-US" dirty="0" smtClean="0"/>
              <a:t> in </a:t>
            </a:r>
            <a:r>
              <a:rPr lang="en-US" dirty="0" err="1" smtClean="0"/>
              <a:t>premišljeno</a:t>
            </a:r>
            <a:r>
              <a:rPr lang="en-US" dirty="0" smtClean="0"/>
              <a:t> </a:t>
            </a:r>
            <a:r>
              <a:rPr lang="en-US" dirty="0" err="1" smtClean="0"/>
              <a:t>raziskovanje</a:t>
            </a:r>
            <a:endParaRPr lang="en-US" dirty="0" smtClean="0"/>
          </a:p>
          <a:p>
            <a:r>
              <a:rPr lang="en-US" dirty="0" err="1" smtClean="0"/>
              <a:t>Vodijo</a:t>
            </a:r>
            <a:r>
              <a:rPr lang="en-US" dirty="0" smtClean="0"/>
              <a:t>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  <a:r>
              <a:rPr lang="en-US" dirty="0" err="1" smtClean="0"/>
              <a:t>lokalno</a:t>
            </a:r>
            <a:r>
              <a:rPr lang="en-US" dirty="0" smtClean="0"/>
              <a:t> </a:t>
            </a:r>
            <a:r>
              <a:rPr lang="en-US" dirty="0" err="1" smtClean="0"/>
              <a:t>definirani</a:t>
            </a:r>
            <a:r>
              <a:rPr lang="en-US" dirty="0" smtClean="0"/>
              <a:t> </a:t>
            </a:r>
            <a:r>
              <a:rPr lang="en-US" dirty="0" err="1" smtClean="0"/>
              <a:t>problemi</a:t>
            </a:r>
            <a:r>
              <a:rPr lang="en-US" dirty="0" smtClean="0"/>
              <a:t>, </a:t>
            </a:r>
            <a:r>
              <a:rPr lang="en-US" dirty="0" err="1" smtClean="0"/>
              <a:t>usmerjen</a:t>
            </a:r>
            <a:r>
              <a:rPr lang="en-US" dirty="0" smtClean="0"/>
              <a:t> k </a:t>
            </a:r>
            <a:r>
              <a:rPr lang="en-US" dirty="0" err="1" smtClean="0"/>
              <a:t>družbeni</a:t>
            </a:r>
            <a:r>
              <a:rPr lang="en-US" dirty="0" smtClean="0"/>
              <a:t> </a:t>
            </a:r>
            <a:r>
              <a:rPr lang="en-US" dirty="0" err="1" smtClean="0"/>
              <a:t>pravičnosti</a:t>
            </a:r>
            <a:endParaRPr lang="en-US" dirty="0" smtClean="0"/>
          </a:p>
          <a:p>
            <a:r>
              <a:rPr lang="en-US" dirty="0" err="1" smtClean="0"/>
              <a:t>Nanaša</a:t>
            </a:r>
            <a:r>
              <a:rPr lang="en-US" dirty="0" smtClean="0"/>
              <a:t> se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izobraževanje</a:t>
            </a:r>
            <a:r>
              <a:rPr lang="en-US" dirty="0" smtClean="0"/>
              <a:t> in </a:t>
            </a:r>
            <a:r>
              <a:rPr lang="en-US" dirty="0" err="1" smtClean="0"/>
              <a:t>opolnomočenje</a:t>
            </a:r>
            <a:r>
              <a:rPr lang="en-US" dirty="0" smtClean="0"/>
              <a:t> </a:t>
            </a:r>
            <a:r>
              <a:rPr lang="en-US" dirty="0" err="1" smtClean="0"/>
              <a:t>skupnosti</a:t>
            </a:r>
            <a:r>
              <a:rPr lang="en-US" dirty="0" smtClean="0"/>
              <a:t>. </a:t>
            </a:r>
            <a:r>
              <a:rPr lang="en-US" dirty="0" err="1" smtClean="0"/>
              <a:t>Spodbuja</a:t>
            </a:r>
            <a:r>
              <a:rPr lang="en-US" dirty="0" smtClean="0"/>
              <a:t> </a:t>
            </a:r>
            <a:r>
              <a:rPr lang="en-US" dirty="0" err="1" smtClean="0"/>
              <a:t>ljudi</a:t>
            </a:r>
            <a:r>
              <a:rPr lang="en-US" dirty="0" smtClean="0"/>
              <a:t>, da </a:t>
            </a:r>
            <a:r>
              <a:rPr lang="en-US" dirty="0" err="1" smtClean="0"/>
              <a:t>pridobijo</a:t>
            </a:r>
            <a:r>
              <a:rPr lang="en-US" dirty="0" smtClean="0"/>
              <a:t> </a:t>
            </a:r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veščine</a:t>
            </a:r>
            <a:r>
              <a:rPr lang="en-US" dirty="0" smtClean="0"/>
              <a:t>, </a:t>
            </a:r>
            <a:r>
              <a:rPr lang="en-US" dirty="0" err="1" smtClean="0"/>
              <a:t>razmišljajo</a:t>
            </a:r>
            <a:r>
              <a:rPr lang="en-US" dirty="0" smtClean="0"/>
              <a:t> o </a:t>
            </a:r>
            <a:r>
              <a:rPr lang="en-US" dirty="0" err="1" smtClean="0"/>
              <a:t>svojem</a:t>
            </a:r>
            <a:r>
              <a:rPr lang="en-US" dirty="0" smtClean="0"/>
              <a:t> </a:t>
            </a:r>
            <a:r>
              <a:rPr lang="en-US" dirty="0" err="1" smtClean="0"/>
              <a:t>položaju</a:t>
            </a:r>
            <a:r>
              <a:rPr lang="en-US" dirty="0" smtClean="0"/>
              <a:t> v </a:t>
            </a:r>
            <a:r>
              <a:rPr lang="en-US" dirty="0" err="1" smtClean="0"/>
              <a:t>družbi</a:t>
            </a:r>
            <a:r>
              <a:rPr lang="en-US" dirty="0" smtClean="0"/>
              <a:t> in </a:t>
            </a:r>
            <a:r>
              <a:rPr lang="en-US" dirty="0" err="1" smtClean="0"/>
              <a:t>delujejo</a:t>
            </a:r>
            <a:r>
              <a:rPr lang="en-US" dirty="0" smtClean="0"/>
              <a:t> v </a:t>
            </a:r>
            <a:r>
              <a:rPr lang="en-US" dirty="0" err="1" smtClean="0"/>
              <a:t>tej</a:t>
            </a:r>
            <a:r>
              <a:rPr lang="en-US" dirty="0" smtClean="0"/>
              <a:t> </a:t>
            </a:r>
            <a:r>
              <a:rPr lang="en-US" dirty="0" err="1" smtClean="0"/>
              <a:t>smeri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669925"/>
            <a:ext cx="1740305" cy="15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/>
              <a:t>Viri na katerih temelji gradivo ppt: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Noffke </a:t>
            </a:r>
            <a:r>
              <a:rPr lang="sl-SI" dirty="0"/>
              <a:t>in Somekh 2011 Action research, v: Somekh in Lewin (2011) Theory and Methods in Social Research </a:t>
            </a:r>
            <a:endParaRPr lang="sl-SI" dirty="0" smtClean="0"/>
          </a:p>
          <a:p>
            <a:r>
              <a:rPr lang="sl-SI" dirty="0" smtClean="0">
                <a:hlinkClick r:id="rId2"/>
              </a:rPr>
              <a:t>https://infed.org/mobi/action-research/</a:t>
            </a:r>
            <a:endParaRPr lang="sl-SI" dirty="0" smtClean="0"/>
          </a:p>
          <a:p>
            <a:r>
              <a:rPr lang="sl-SI" dirty="0" smtClean="0"/>
              <a:t>Janez Vogrinc, Akcijsko raziskovanje 2011, </a:t>
            </a:r>
            <a:r>
              <a:rPr lang="sl-SI" dirty="0" smtClean="0">
                <a:hlinkClick r:id="rId3" invalidUrl="http://www.pef.uni-lj.si/profiles/gradiva2/2_SEMINAR_Akcijsko raziskovanje_Janez_2_KROG.pdf"/>
              </a:rPr>
              <a:t>http://www.pef.uni-lj.si/profiles/gradiva2/2_SEMINAR_Akcijsko%20raziskovanje_Janez_2_KROG.pdf</a:t>
            </a:r>
            <a:endParaRPr lang="sl-SI" dirty="0" smtClean="0"/>
          </a:p>
          <a:p>
            <a:r>
              <a:rPr lang="sl-SI" dirty="0" smtClean="0"/>
              <a:t>Julie </a:t>
            </a:r>
            <a:r>
              <a:rPr lang="sl-SI" dirty="0"/>
              <a:t>L. Ozanne and Laurel </a:t>
            </a:r>
            <a:r>
              <a:rPr lang="sl-SI" dirty="0" smtClean="0"/>
              <a:t>Anderson. 2010. </a:t>
            </a:r>
            <a:r>
              <a:rPr lang="sl-SI" dirty="0" smtClean="0"/>
              <a:t>Community Action Research</a:t>
            </a:r>
          </a:p>
          <a:p>
            <a:endParaRPr lang="sl-SI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0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KAJ JE TO?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/>
              <a:t>Široka paleta praks raziskovanja</a:t>
            </a:r>
            <a:endParaRPr lang="en-GB" dirty="0"/>
          </a:p>
          <a:p>
            <a:pPr lvl="0"/>
            <a:r>
              <a:rPr lang="sl-SI" dirty="0"/>
              <a:t>Ni linearni proces ustvarjanja znanja – združuje razvoj prakse/delovanja z generiranje raziskovalnega znanja c cikličnem proces</a:t>
            </a:r>
            <a:endParaRPr lang="en-GB" dirty="0"/>
          </a:p>
          <a:p>
            <a:pPr lvl="0"/>
            <a:r>
              <a:rPr lang="sl-SI" dirty="0"/>
              <a:t>Delovanje ustvarja znanje in teorijo – te pa potem testiramo – kar vodi v novo ustvarjanje znanj-ponovno testiramo...</a:t>
            </a:r>
            <a:endParaRPr lang="en-GB" dirty="0"/>
          </a:p>
          <a:p>
            <a:pPr lvl="0"/>
            <a:r>
              <a:rPr lang="sl-SI" dirty="0"/>
              <a:t>Ni raziskava o družbenih fenomenih, ampak v družbenih fenomenih, od znotraj</a:t>
            </a:r>
            <a:endParaRPr lang="en-GB" dirty="0"/>
          </a:p>
          <a:p>
            <a:pPr lvl="0"/>
            <a:r>
              <a:rPr lang="sl-SI" dirty="0"/>
              <a:t>Sodelovanje med raziskovalcem in subjektom raziskave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67" y="673916"/>
            <a:ext cx="2106726" cy="15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8022"/>
            <a:ext cx="10515600" cy="5378941"/>
          </a:xfrm>
        </p:spPr>
        <p:txBody>
          <a:bodyPr/>
          <a:lstStyle/>
          <a:p>
            <a:pPr lvl="0"/>
            <a:r>
              <a:rPr lang="sl-SI" dirty="0"/>
              <a:t>Veliko raziskav ima poudarek na družbeni in ekonomski pravičnosti</a:t>
            </a:r>
            <a:endParaRPr lang="en-GB" dirty="0"/>
          </a:p>
          <a:p>
            <a:endParaRPr lang="en-GB" dirty="0"/>
          </a:p>
          <a:p>
            <a:pPr lvl="0"/>
            <a:r>
              <a:rPr lang="sl-SI" dirty="0"/>
              <a:t>Korenine v aktivizmu – začetek 20. Stoletja, feministične in anti-rasistične korenine, izvor v družbenem boju, pobembna vloga postkolonialističnih gibanj</a:t>
            </a:r>
            <a:endParaRPr lang="en-GB" dirty="0"/>
          </a:p>
          <a:p>
            <a:pPr lvl="0"/>
            <a:r>
              <a:rPr lang="sl-SI" dirty="0"/>
              <a:t> PAR (participatory action research) – v organizacijskem delovanju in NVO-jih</a:t>
            </a:r>
            <a:endParaRPr lang="en-GB" dirty="0"/>
          </a:p>
          <a:p>
            <a:endParaRPr lang="en-GB" dirty="0"/>
          </a:p>
          <a:p>
            <a:pPr lvl="0"/>
            <a:r>
              <a:rPr lang="sl-SI" dirty="0"/>
              <a:t>Paulo Freire – research with emancipatory ends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155" y="4207932"/>
            <a:ext cx="2157366" cy="14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1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Kurt Lewin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18100" cy="4351338"/>
          </a:xfrm>
        </p:spPr>
        <p:txBody>
          <a:bodyPr/>
          <a:lstStyle/>
          <a:p>
            <a:pPr lvl="0"/>
            <a:r>
              <a:rPr lang="sl-SI" dirty="0"/>
              <a:t>WWII</a:t>
            </a:r>
            <a:endParaRPr lang="en-GB" dirty="0"/>
          </a:p>
          <a:p>
            <a:pPr lvl="0"/>
            <a:r>
              <a:rPr lang="sl-SI" dirty="0"/>
              <a:t>Psiholog in begunec in nacistične Nemčije</a:t>
            </a:r>
            <a:endParaRPr lang="en-GB" dirty="0"/>
          </a:p>
          <a:p>
            <a:pPr lvl="0"/>
            <a:r>
              <a:rPr lang="sl-SI" dirty="0"/>
              <a:t>Demokratični procesi in predsodki</a:t>
            </a:r>
            <a:endParaRPr lang="en-GB" dirty="0"/>
          </a:p>
          <a:p>
            <a:pPr lvl="0"/>
            <a:r>
              <a:rPr lang="sl-SI" dirty="0"/>
              <a:t>Razdelil AR na tri </a:t>
            </a:r>
            <a:r>
              <a:rPr lang="sl-SI" dirty="0" smtClean="0"/>
              <a:t>cikle, na niz korakov v spirali, v akterih vsak sestoji iz načrtovanja, akcije in ocene doseženega rezultata </a:t>
            </a:r>
            <a:r>
              <a:rPr lang="mr-IN" dirty="0" smtClean="0"/>
              <a:t>–</a:t>
            </a:r>
            <a:r>
              <a:rPr lang="sl-SI" dirty="0" smtClean="0"/>
              <a:t> so emd seboj povezani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1027906"/>
            <a:ext cx="53975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8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7775"/>
            <a:ext cx="10515600" cy="5279188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sl-SI" dirty="0"/>
              <a:t>V USA ponoven razcvet v 80s, predvsem na področju izobraževanja in samo-učenja učiteljev</a:t>
            </a:r>
            <a:endParaRPr lang="en-GB" dirty="0"/>
          </a:p>
          <a:p>
            <a:pPr algn="just"/>
            <a:endParaRPr lang="en-GB" dirty="0"/>
          </a:p>
          <a:p>
            <a:pPr lvl="0" algn="just"/>
            <a:r>
              <a:rPr lang="sl-SI" dirty="0"/>
              <a:t>AR kot raziskava za izboljšanje lastnega delovanja znotraj skupine; poudarek na zunanjih pomočnikih strokovnajkih; vprašanje razmerja </a:t>
            </a:r>
            <a:r>
              <a:rPr lang="sl-SI" dirty="0" smtClean="0"/>
              <a:t>moči</a:t>
            </a:r>
            <a:r>
              <a:rPr lang="en-GB" dirty="0" smtClean="0"/>
              <a:t> -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Samo-reflektivno </a:t>
            </a: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raziskovanje, zakaj počnemo kar počnemo in kako (Donald Schön (1983).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n-GB" dirty="0"/>
          </a:p>
          <a:p>
            <a:pPr algn="just"/>
            <a:r>
              <a:rPr lang="sl-SI" dirty="0"/>
              <a:t>Raziskava nekoga od zunaj, ki prode v izbrano situacijo in vključi 'insiderje' v </a:t>
            </a:r>
            <a:r>
              <a:rPr lang="sl-SI" dirty="0" smtClean="0"/>
              <a:t>raziskavo -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Sistematično zbiranje informacij, ki je namenjeno neposredni družbeni spremembi (Bogdan and Biklen 1992)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/>
            <a:endParaRPr lang="en-GB" dirty="0"/>
          </a:p>
          <a:p>
            <a:pPr algn="just"/>
            <a:endParaRPr lang="en-GB" dirty="0"/>
          </a:p>
          <a:p>
            <a:pPr lvl="1" algn="just"/>
            <a:r>
              <a:rPr lang="sl-SI" sz="2800" dirty="0"/>
              <a:t>Profesionalni</a:t>
            </a:r>
            <a:endParaRPr lang="en-GB" sz="2800" dirty="0"/>
          </a:p>
          <a:p>
            <a:pPr lvl="1" algn="just"/>
            <a:r>
              <a:rPr lang="sl-SI" sz="2800" dirty="0"/>
              <a:t>Osebni</a:t>
            </a:r>
            <a:endParaRPr lang="en-GB" sz="2800" dirty="0"/>
          </a:p>
          <a:p>
            <a:pPr lvl="1" algn="just"/>
            <a:r>
              <a:rPr lang="sl-SI" sz="2800" dirty="0"/>
              <a:t>Politični</a:t>
            </a:r>
            <a:endParaRPr lang="en-GB" sz="28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93" y="3888140"/>
            <a:ext cx="2288823" cy="22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1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 smtClean="0"/>
              <a:t>Raziskovalni načrt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776"/>
            <a:ext cx="10515600" cy="4351338"/>
          </a:xfrm>
        </p:spPr>
        <p:txBody>
          <a:bodyPr/>
          <a:lstStyle/>
          <a:p>
            <a:pPr lvl="0"/>
            <a:r>
              <a:rPr lang="sl-SI" dirty="0"/>
              <a:t>Ne začne se nujno z raziskovalnim </a:t>
            </a:r>
            <a:r>
              <a:rPr lang="sl-SI" dirty="0" smtClean="0"/>
              <a:t>vprašanjem, je prožen raziskovalni načrt</a:t>
            </a:r>
            <a:endParaRPr lang="en-GB" dirty="0"/>
          </a:p>
          <a:p>
            <a:pPr lvl="0"/>
            <a:r>
              <a:rPr lang="sl-SI" dirty="0"/>
              <a:t>Gonilo je želja po </a:t>
            </a:r>
            <a:r>
              <a:rPr lang="sl-SI" dirty="0" smtClean="0"/>
              <a:t>spremembi/inovaciji, raziskovanje se razgradi na posamezne urezničljive korake, vsak pa je usmerjen v dejavnost s konkretnimi cilji (število odvisno od problema)</a:t>
            </a:r>
            <a:endParaRPr lang="en-GB" dirty="0"/>
          </a:p>
          <a:p>
            <a:pPr lvl="0"/>
            <a:r>
              <a:rPr lang="sl-SI" dirty="0"/>
              <a:t>Skozi proces načrtovanja akcij/delovanja (intervencij v družbeno situacijo) se poglablja razumevanje družbenih procesov in razvoj novih strategij za </a:t>
            </a:r>
            <a:r>
              <a:rPr lang="sl-SI" dirty="0" smtClean="0"/>
              <a:t>izboljšavo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23" y="4706803"/>
            <a:ext cx="3436019" cy="17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/>
              <a:t>Na začetku nekaj splošnih odločitev: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6785"/>
            <a:ext cx="10515600" cy="488017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sl-SI" dirty="0"/>
              <a:t>Kdo bo vključen? Ali bo študija posameznikovega delovanja v točno definiranih postavitvah (bolnišnični oddelek), ali širše (študija organizacijskih spremeb v šoli)</a:t>
            </a:r>
            <a:endParaRPr lang="en-GB" dirty="0"/>
          </a:p>
          <a:p>
            <a:pPr lvl="0"/>
            <a:r>
              <a:rPr lang="sl-SI" dirty="0"/>
              <a:t>V vsakem primeru treba razrešiti, kdo bo sodeloval</a:t>
            </a:r>
            <a:endParaRPr lang="en-GB" dirty="0"/>
          </a:p>
          <a:p>
            <a:pPr lvl="0"/>
            <a:r>
              <a:rPr lang="sl-SI" dirty="0"/>
              <a:t>Postopoma se lahko vključuje več in več ljudi</a:t>
            </a:r>
            <a:endParaRPr lang="en-GB" dirty="0"/>
          </a:p>
          <a:p>
            <a:pPr lvl="0"/>
            <a:r>
              <a:rPr lang="sl-SI" dirty="0"/>
              <a:t>Etična vprašanja</a:t>
            </a:r>
            <a:endParaRPr lang="en-GB" dirty="0"/>
          </a:p>
          <a:p>
            <a:pPr lvl="0"/>
            <a:r>
              <a:rPr lang="sl-SI" dirty="0"/>
              <a:t>Je kolaborativen proces</a:t>
            </a:r>
            <a:endParaRPr lang="en-GB" dirty="0"/>
          </a:p>
          <a:p>
            <a:pPr lvl="0"/>
            <a:r>
              <a:rPr lang="sl-SI" dirty="0"/>
              <a:t>Kvalitativni in kvantitativni podatki</a:t>
            </a:r>
            <a:endParaRPr lang="en-GB" dirty="0"/>
          </a:p>
          <a:p>
            <a:pPr lvl="0"/>
            <a:r>
              <a:rPr lang="sl-SI" dirty="0"/>
              <a:t>Ključno je delovanje in to vpliva na metode</a:t>
            </a:r>
            <a:endParaRPr lang="en-GB" dirty="0"/>
          </a:p>
          <a:p>
            <a:pPr lvl="1"/>
            <a:r>
              <a:rPr lang="sl-SI" dirty="0"/>
              <a:t>Če želimo vplivati na policy – večji poudarek na kvantitativne metode</a:t>
            </a:r>
            <a:endParaRPr lang="en-GB" dirty="0"/>
          </a:p>
          <a:p>
            <a:pPr lvl="1"/>
            <a:r>
              <a:rPr lang="sl-SI" dirty="0"/>
              <a:t>Mikro okolje – kvalitativne</a:t>
            </a:r>
            <a:endParaRPr lang="en-GB" dirty="0"/>
          </a:p>
          <a:p>
            <a:pPr lvl="1"/>
            <a:r>
              <a:rPr lang="sl-SI" dirty="0"/>
              <a:t>Triangulacija</a:t>
            </a:r>
            <a:endParaRPr lang="en-GB" dirty="0"/>
          </a:p>
          <a:p>
            <a:endParaRPr lang="en-US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579586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Potek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Vprašanje</a:t>
            </a:r>
            <a:r>
              <a:rPr lang="en-US" dirty="0" smtClean="0"/>
              <a:t>: </a:t>
            </a:r>
            <a:r>
              <a:rPr lang="en-US" dirty="0" err="1" smtClean="0"/>
              <a:t>kaj</a:t>
            </a:r>
            <a:r>
              <a:rPr lang="en-US" dirty="0" smtClean="0"/>
              <a:t> me </a:t>
            </a:r>
            <a:r>
              <a:rPr lang="en-US" dirty="0" err="1" smtClean="0"/>
              <a:t>zanima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Raziskava</a:t>
            </a:r>
            <a:r>
              <a:rPr lang="en-US" dirty="0" smtClean="0"/>
              <a:t> </a:t>
            </a:r>
            <a:r>
              <a:rPr lang="en-US" dirty="0" err="1" smtClean="0"/>
              <a:t>terena</a:t>
            </a:r>
            <a:r>
              <a:rPr lang="en-US" dirty="0" smtClean="0"/>
              <a:t>: </a:t>
            </a:r>
            <a:r>
              <a:rPr lang="en-US" dirty="0" err="1" smtClean="0"/>
              <a:t>kaj</a:t>
            </a:r>
            <a:r>
              <a:rPr lang="en-US" dirty="0" smtClean="0"/>
              <a:t> se </a:t>
            </a:r>
            <a:r>
              <a:rPr lang="en-US" dirty="0" err="1" smtClean="0"/>
              <a:t>zdaj</a:t>
            </a:r>
            <a:r>
              <a:rPr lang="en-US" dirty="0" smtClean="0"/>
              <a:t> </a:t>
            </a:r>
            <a:r>
              <a:rPr lang="en-US" dirty="0" err="1" smtClean="0"/>
              <a:t>dogaja</a:t>
            </a:r>
            <a:endParaRPr lang="en-US" dirty="0" smtClean="0"/>
          </a:p>
          <a:p>
            <a:r>
              <a:rPr lang="en-US" dirty="0" err="1" smtClean="0"/>
              <a:t>Kaj</a:t>
            </a:r>
            <a:r>
              <a:rPr lang="en-US" dirty="0" smtClean="0"/>
              <a:t> </a:t>
            </a:r>
            <a:r>
              <a:rPr lang="en-US" dirty="0" err="1" smtClean="0"/>
              <a:t>želim</a:t>
            </a:r>
            <a:r>
              <a:rPr lang="en-US" dirty="0" smtClean="0"/>
              <a:t> </a:t>
            </a:r>
            <a:r>
              <a:rPr lang="en-US" dirty="0" err="1" smtClean="0"/>
              <a:t>doseč</a:t>
            </a:r>
            <a:r>
              <a:rPr lang="en-US" dirty="0" smtClean="0"/>
              <a:t>, </a:t>
            </a:r>
            <a:r>
              <a:rPr lang="en-US" dirty="0" err="1" smtClean="0"/>
              <a:t>kaj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naredimi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Načrt</a:t>
            </a:r>
            <a:r>
              <a:rPr lang="en-US" dirty="0" smtClean="0"/>
              <a:t> </a:t>
            </a:r>
            <a:r>
              <a:rPr lang="en-US" dirty="0" err="1" smtClean="0"/>
              <a:t>akcije</a:t>
            </a:r>
            <a:r>
              <a:rPr lang="en-US" dirty="0" smtClean="0"/>
              <a:t>, </a:t>
            </a:r>
            <a:r>
              <a:rPr lang="en-US" dirty="0" err="1" smtClean="0"/>
              <a:t>koraki</a:t>
            </a:r>
            <a:r>
              <a:rPr lang="en-US" dirty="0" smtClean="0"/>
              <a:t> </a:t>
            </a:r>
            <a:r>
              <a:rPr lang="en-US" dirty="0" err="1" smtClean="0"/>
              <a:t>usmerjeni</a:t>
            </a:r>
            <a:r>
              <a:rPr lang="en-US" dirty="0" smtClean="0"/>
              <a:t> k </a:t>
            </a:r>
            <a:r>
              <a:rPr lang="en-US" dirty="0" err="1" smtClean="0"/>
              <a:t>akciji</a:t>
            </a:r>
            <a:r>
              <a:rPr lang="en-US" dirty="0" smtClean="0"/>
              <a:t>, </a:t>
            </a:r>
            <a:r>
              <a:rPr lang="en-US" dirty="0" err="1" smtClean="0"/>
              <a:t>določim</a:t>
            </a:r>
            <a:r>
              <a:rPr lang="en-US" dirty="0" smtClean="0"/>
              <a:t> </a:t>
            </a:r>
            <a:r>
              <a:rPr lang="en-US" dirty="0" err="1" smtClean="0"/>
              <a:t>kaj</a:t>
            </a:r>
            <a:r>
              <a:rPr lang="en-US" dirty="0" smtClean="0"/>
              <a:t>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storil</a:t>
            </a:r>
            <a:r>
              <a:rPr lang="en-US" dirty="0" smtClean="0"/>
              <a:t> in </a:t>
            </a:r>
            <a:r>
              <a:rPr lang="en-US" dirty="0" err="1" smtClean="0"/>
              <a:t>kdo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sodeloval</a:t>
            </a:r>
            <a:endParaRPr lang="en-US" dirty="0" smtClean="0"/>
          </a:p>
          <a:p>
            <a:r>
              <a:rPr lang="en-US" dirty="0" err="1" smtClean="0"/>
              <a:t>Natančen</a:t>
            </a:r>
            <a:r>
              <a:rPr lang="en-US" dirty="0" smtClean="0"/>
              <a:t> </a:t>
            </a:r>
            <a:r>
              <a:rPr lang="en-US" dirty="0" err="1" smtClean="0"/>
              <a:t>urnik</a:t>
            </a:r>
            <a:endParaRPr lang="en-US" dirty="0" smtClean="0"/>
          </a:p>
          <a:p>
            <a:r>
              <a:rPr lang="en-US" dirty="0" err="1" smtClean="0"/>
              <a:t>Določimo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r>
              <a:rPr lang="en-US" dirty="0" smtClean="0"/>
              <a:t>, </a:t>
            </a:r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bomo</a:t>
            </a:r>
            <a:r>
              <a:rPr lang="en-US" dirty="0" smtClean="0"/>
              <a:t> </a:t>
            </a:r>
            <a:r>
              <a:rPr lang="en-US" dirty="0" err="1" smtClean="0"/>
              <a:t>spremljali</a:t>
            </a:r>
            <a:r>
              <a:rPr lang="en-US" dirty="0" smtClean="0"/>
              <a:t> </a:t>
            </a:r>
            <a:r>
              <a:rPr lang="en-US" dirty="0" err="1" smtClean="0"/>
              <a:t>učinke</a:t>
            </a:r>
            <a:endParaRPr lang="en-US" dirty="0" smtClean="0"/>
          </a:p>
          <a:p>
            <a:r>
              <a:rPr lang="en-US" dirty="0" err="1" smtClean="0"/>
              <a:t>Gremo</a:t>
            </a:r>
            <a:r>
              <a:rPr lang="en-US" dirty="0" smtClean="0"/>
              <a:t> v </a:t>
            </a:r>
            <a:r>
              <a:rPr lang="en-US" dirty="0" err="1" smtClean="0"/>
              <a:t>akcijo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Potem</a:t>
            </a:r>
            <a:r>
              <a:rPr lang="en-US" dirty="0" smtClean="0"/>
              <a:t> v </a:t>
            </a:r>
            <a:r>
              <a:rPr lang="en-US" dirty="0" err="1" smtClean="0"/>
              <a:t>raziskavi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korake</a:t>
            </a:r>
            <a:r>
              <a:rPr lang="en-US" dirty="0" smtClean="0"/>
              <a:t> </a:t>
            </a:r>
            <a:r>
              <a:rPr lang="en-US" dirty="0" err="1" smtClean="0"/>
              <a:t>ponovimo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59" y="827046"/>
            <a:ext cx="2785509" cy="19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8393"/>
            <a:ext cx="10515600" cy="5528570"/>
          </a:xfrm>
        </p:spPr>
        <p:txBody>
          <a:bodyPr>
            <a:normAutofit/>
          </a:bodyPr>
          <a:lstStyle/>
          <a:p>
            <a:pPr lvl="0"/>
            <a:r>
              <a:rPr lang="sl-SI" dirty="0"/>
              <a:t>Dodana vrednost: izboljšava splošne družbene situacije v kateri se raziskoujejo prakse – lokalno in tudi globalno</a:t>
            </a:r>
            <a:endParaRPr lang="en-GB" dirty="0"/>
          </a:p>
          <a:p>
            <a:endParaRPr lang="en-GB" dirty="0"/>
          </a:p>
          <a:p>
            <a:pPr lvl="0"/>
            <a:r>
              <a:rPr lang="sl-SI" dirty="0"/>
              <a:t>Primer: a community organising story (Noffke in Somekh 2011, 98)</a:t>
            </a:r>
            <a:endParaRPr lang="en-GB" dirty="0"/>
          </a:p>
          <a:p>
            <a:pPr lvl="1"/>
            <a:r>
              <a:rPr lang="sl-SI" dirty="0"/>
              <a:t>Raziskovalna skupina se je ukvarjala z vrzelmi med dsežki različinh etničnih skupin v soseski</a:t>
            </a:r>
            <a:endParaRPr lang="en-GB" dirty="0"/>
          </a:p>
          <a:p>
            <a:pPr lvl="1"/>
            <a:r>
              <a:rPr lang="sl-SI" dirty="0"/>
              <a:t>Temeljito poznavanje skupnosti: </a:t>
            </a:r>
            <a:endParaRPr lang="en-GB" dirty="0"/>
          </a:p>
          <a:p>
            <a:pPr lvl="2"/>
            <a:r>
              <a:rPr lang="sl-SI" dirty="0"/>
              <a:t>globje razumevanje delovanja staršev</a:t>
            </a:r>
            <a:endParaRPr lang="en-GB" dirty="0"/>
          </a:p>
          <a:p>
            <a:pPr lvl="2"/>
            <a:r>
              <a:rPr lang="sl-SI" dirty="0"/>
              <a:t>policy making</a:t>
            </a:r>
            <a:endParaRPr lang="en-GB" dirty="0"/>
          </a:p>
          <a:p>
            <a:pPr lvl="2"/>
            <a:r>
              <a:rPr lang="sl-SI" dirty="0"/>
              <a:t>budget making</a:t>
            </a:r>
            <a:endParaRPr lang="en-GB" dirty="0"/>
          </a:p>
          <a:p>
            <a:pPr lvl="1"/>
            <a:r>
              <a:rPr lang="sl-SI" dirty="0"/>
              <a:t>zakaj je v drugih soseskah situacija boljša, zakaj imajo boljše pogoje in rezultate</a:t>
            </a:r>
            <a:endParaRPr lang="en-GB" dirty="0"/>
          </a:p>
          <a:p>
            <a:endParaRPr lang="en-US" dirty="0"/>
          </a:p>
        </p:txBody>
      </p:sp>
      <p:pic>
        <p:nvPicPr>
          <p:cNvPr id="4" name="Ograda vseb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21" y="2925110"/>
            <a:ext cx="4121076" cy="15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4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709</Words>
  <Application>Microsoft Macintosh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Mangal</vt:lpstr>
      <vt:lpstr>Arial</vt:lpstr>
      <vt:lpstr>Office Theme</vt:lpstr>
      <vt:lpstr>  Akcijsko raziskovanje</vt:lpstr>
      <vt:lpstr>KAJ JE TO?</vt:lpstr>
      <vt:lpstr>PowerPoint Presentation</vt:lpstr>
      <vt:lpstr>Kurt Lewin</vt:lpstr>
      <vt:lpstr>PowerPoint Presentation</vt:lpstr>
      <vt:lpstr>Raziskovalni načrt</vt:lpstr>
      <vt:lpstr>Na začetku nekaj splošnih odločitev: </vt:lpstr>
      <vt:lpstr>Potek:</vt:lpstr>
      <vt:lpstr>PowerPoint Presentation</vt:lpstr>
      <vt:lpstr>Ključne značilnosti: </vt:lpstr>
      <vt:lpstr>Community action research</vt:lpstr>
      <vt:lpstr>Viri na katerih temelji gradivo ppt: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Akcijsko raziskovanje</dc:title>
  <dc:creator>Tea Golob</dc:creator>
  <cp:lastModifiedBy>Tea Golob</cp:lastModifiedBy>
  <cp:revision>5</cp:revision>
  <dcterms:created xsi:type="dcterms:W3CDTF">2020-09-28T08:51:13Z</dcterms:created>
  <dcterms:modified xsi:type="dcterms:W3CDTF">2020-09-28T10:25:14Z</dcterms:modified>
</cp:coreProperties>
</file>