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8" r:id="rId2"/>
    <p:sldId id="494" r:id="rId3"/>
    <p:sldId id="489" r:id="rId4"/>
    <p:sldId id="495" r:id="rId5"/>
    <p:sldId id="498" r:id="rId6"/>
    <p:sldId id="491" r:id="rId7"/>
    <p:sldId id="497" r:id="rId8"/>
    <p:sldId id="496" r:id="rId9"/>
    <p:sldId id="509" r:id="rId10"/>
    <p:sldId id="512" r:id="rId11"/>
    <p:sldId id="499" r:id="rId12"/>
    <p:sldId id="500" r:id="rId13"/>
    <p:sldId id="508" r:id="rId14"/>
    <p:sldId id="501" r:id="rId15"/>
    <p:sldId id="502" r:id="rId16"/>
    <p:sldId id="503" r:id="rId17"/>
    <p:sldId id="511" r:id="rId18"/>
    <p:sldId id="504" r:id="rId19"/>
    <p:sldId id="50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8EDC6B-95DD-487B-AE33-DC8CFADA618C}" v="4" dt="2021-01-19T09:31:30.0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590201-8D89-4AFA-846B-5D93B2969E36}" type="doc">
      <dgm:prSet loTypeId="urn:microsoft.com/office/officeart/2005/8/layout/vList2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8AE45AC-0709-49E3-A8B4-C99350CADEB7}">
      <dgm:prSet/>
      <dgm:spPr/>
      <dgm:t>
        <a:bodyPr/>
        <a:lstStyle/>
        <a:p>
          <a:r>
            <a:rPr lang="sl-SI" dirty="0"/>
            <a:t>Beležiti zgodovino našega raziskovalnega procesa</a:t>
          </a:r>
          <a:endParaRPr lang="en-US" dirty="0"/>
        </a:p>
      </dgm:t>
    </dgm:pt>
    <dgm:pt modelId="{5B278D9E-8C70-4DFE-9036-07D0A2046721}" type="parTrans" cxnId="{239D03DF-9E29-4B15-A4F9-C898F5887425}">
      <dgm:prSet/>
      <dgm:spPr/>
      <dgm:t>
        <a:bodyPr/>
        <a:lstStyle/>
        <a:p>
          <a:endParaRPr lang="en-US"/>
        </a:p>
      </dgm:t>
    </dgm:pt>
    <dgm:pt modelId="{D43BDA5F-F9E0-48B2-9FC5-F8F546D6E61D}" type="sibTrans" cxnId="{239D03DF-9E29-4B15-A4F9-C898F5887425}">
      <dgm:prSet/>
      <dgm:spPr/>
      <dgm:t>
        <a:bodyPr/>
        <a:lstStyle/>
        <a:p>
          <a:endParaRPr lang="en-US"/>
        </a:p>
      </dgm:t>
    </dgm:pt>
    <dgm:pt modelId="{B5BCF352-6908-430D-88BA-0E609ADD1841}">
      <dgm:prSet/>
      <dgm:spPr/>
      <dgm:t>
        <a:bodyPr/>
        <a:lstStyle/>
        <a:p>
          <a:r>
            <a:rPr lang="sl-SI" dirty="0"/>
            <a:t>Slediti razvoju naših raziskovalnih veščin in percepcij, razumevanja</a:t>
          </a:r>
          <a:endParaRPr lang="en-US" dirty="0"/>
        </a:p>
      </dgm:t>
    </dgm:pt>
    <dgm:pt modelId="{6A19E0EA-9E54-4704-92C1-BCFCEE328527}" type="parTrans" cxnId="{35C5099C-DF87-414E-A0B8-DCD829607475}">
      <dgm:prSet/>
      <dgm:spPr/>
      <dgm:t>
        <a:bodyPr/>
        <a:lstStyle/>
        <a:p>
          <a:endParaRPr lang="en-US"/>
        </a:p>
      </dgm:t>
    </dgm:pt>
    <dgm:pt modelId="{21524626-1D38-4411-B885-069884D82D66}" type="sibTrans" cxnId="{35C5099C-DF87-414E-A0B8-DCD829607475}">
      <dgm:prSet/>
      <dgm:spPr/>
      <dgm:t>
        <a:bodyPr/>
        <a:lstStyle/>
        <a:p>
          <a:endParaRPr lang="en-US"/>
        </a:p>
      </dgm:t>
    </dgm:pt>
    <dgm:pt modelId="{A4AC6B9C-3A09-4ED9-87FC-20AF2FD0EC44}">
      <dgm:prSet/>
      <dgm:spPr/>
      <dgm:t>
        <a:bodyPr/>
        <a:lstStyle/>
        <a:p>
          <a:r>
            <a:rPr lang="sl-SI"/>
            <a:t>Omogoča kontekst za našo </a:t>
          </a:r>
          <a:r>
            <a:rPr lang="sl-SI" b="1"/>
            <a:t>refleksijo</a:t>
          </a:r>
          <a:r>
            <a:rPr lang="sl-SI"/>
            <a:t> na raziskavo; samorazumevanje („dialog s krutim partnerjem“ (Canetti 1981)): </a:t>
          </a:r>
          <a:endParaRPr lang="en-US"/>
        </a:p>
      </dgm:t>
    </dgm:pt>
    <dgm:pt modelId="{F5C56899-1ACC-428F-8FE3-317CC51B6C29}" type="parTrans" cxnId="{DCBB4AFC-D627-4EA0-B149-6BD77E5A6DF0}">
      <dgm:prSet/>
      <dgm:spPr/>
      <dgm:t>
        <a:bodyPr/>
        <a:lstStyle/>
        <a:p>
          <a:endParaRPr lang="en-US"/>
        </a:p>
      </dgm:t>
    </dgm:pt>
    <dgm:pt modelId="{AA818D4A-5829-4138-8CAF-AF290973B0D6}" type="sibTrans" cxnId="{DCBB4AFC-D627-4EA0-B149-6BD77E5A6DF0}">
      <dgm:prSet/>
      <dgm:spPr/>
      <dgm:t>
        <a:bodyPr/>
        <a:lstStyle/>
        <a:p>
          <a:endParaRPr lang="en-US"/>
        </a:p>
      </dgm:t>
    </dgm:pt>
    <dgm:pt modelId="{F4220702-3443-4A63-8700-DC2B1AF3920F}">
      <dgm:prSet/>
      <dgm:spPr/>
      <dgm:t>
        <a:bodyPr/>
        <a:lstStyle/>
        <a:p>
          <a:r>
            <a:rPr lang="en-US"/>
            <a:t>kaj se je zgodilo, opis dogodka, situacija, novega znanja</a:t>
          </a:r>
        </a:p>
      </dgm:t>
    </dgm:pt>
    <dgm:pt modelId="{3040233F-5CD4-4EF5-ADC8-5DB262C530D0}" type="parTrans" cxnId="{4F6814DE-371F-489C-8206-41A247DFFF0B}">
      <dgm:prSet/>
      <dgm:spPr/>
      <dgm:t>
        <a:bodyPr/>
        <a:lstStyle/>
        <a:p>
          <a:endParaRPr lang="en-US"/>
        </a:p>
      </dgm:t>
    </dgm:pt>
    <dgm:pt modelId="{DB332F14-EFEE-451D-A743-F2D52A906269}" type="sibTrans" cxnId="{4F6814DE-371F-489C-8206-41A247DFFF0B}">
      <dgm:prSet/>
      <dgm:spPr/>
      <dgm:t>
        <a:bodyPr/>
        <a:lstStyle/>
        <a:p>
          <a:endParaRPr lang="en-US"/>
        </a:p>
      </dgm:t>
    </dgm:pt>
    <dgm:pt modelId="{8C66EFE7-7EBD-4AA4-9257-1EECC3AA912A}">
      <dgm:prSet/>
      <dgm:spPr/>
      <dgm:t>
        <a:bodyPr/>
        <a:lstStyle/>
        <a:p>
          <a:r>
            <a:rPr lang="en-US"/>
            <a:t>občutki, kako sem reagiral</a:t>
          </a:r>
        </a:p>
      </dgm:t>
    </dgm:pt>
    <dgm:pt modelId="{5ABEBB98-9B1A-4156-BC0B-8CF96B6FF04B}" type="parTrans" cxnId="{B6DFF590-E279-4E93-8BAF-F491C75493B1}">
      <dgm:prSet/>
      <dgm:spPr/>
      <dgm:t>
        <a:bodyPr/>
        <a:lstStyle/>
        <a:p>
          <a:endParaRPr lang="en-US"/>
        </a:p>
      </dgm:t>
    </dgm:pt>
    <dgm:pt modelId="{9B69F1E2-0E5E-4906-9585-AB8AE00B2EBD}" type="sibTrans" cxnId="{B6DFF590-E279-4E93-8BAF-F491C75493B1}">
      <dgm:prSet/>
      <dgm:spPr/>
      <dgm:t>
        <a:bodyPr/>
        <a:lstStyle/>
        <a:p>
          <a:endParaRPr lang="en-US"/>
        </a:p>
      </dgm:t>
    </dgm:pt>
    <dgm:pt modelId="{C169527B-D830-477A-ABB8-B762B704A955}">
      <dgm:prSet/>
      <dgm:spPr/>
      <dgm:t>
        <a:bodyPr/>
        <a:lstStyle/>
        <a:p>
          <a:r>
            <a:rPr lang="en-US"/>
            <a:t>evaluacija, kaj je dobro, kaj slabo</a:t>
          </a:r>
        </a:p>
      </dgm:t>
    </dgm:pt>
    <dgm:pt modelId="{447D60E6-A3CF-4826-8676-502729DCBF4E}" type="parTrans" cxnId="{40C09337-92AE-4B19-A242-F145FE339CDD}">
      <dgm:prSet/>
      <dgm:spPr/>
      <dgm:t>
        <a:bodyPr/>
        <a:lstStyle/>
        <a:p>
          <a:endParaRPr lang="en-US"/>
        </a:p>
      </dgm:t>
    </dgm:pt>
    <dgm:pt modelId="{74A6E163-A300-4A4E-B035-26079E7C824D}" type="sibTrans" cxnId="{40C09337-92AE-4B19-A242-F145FE339CDD}">
      <dgm:prSet/>
      <dgm:spPr/>
      <dgm:t>
        <a:bodyPr/>
        <a:lstStyle/>
        <a:p>
          <a:endParaRPr lang="en-US"/>
        </a:p>
      </dgm:t>
    </dgm:pt>
    <dgm:pt modelId="{7852D38E-C922-4E74-81F9-9F65D740DD07}">
      <dgm:prSet/>
      <dgm:spPr/>
      <dgm:t>
        <a:bodyPr/>
        <a:lstStyle/>
        <a:p>
          <a:r>
            <a:rPr lang="en-US"/>
            <a:t>analiza, kaj naj naredim s temi informacijami, kaj je zame pomembno</a:t>
          </a:r>
        </a:p>
      </dgm:t>
    </dgm:pt>
    <dgm:pt modelId="{6331473B-91B9-4586-9D7F-86D28D8FB5C9}" type="parTrans" cxnId="{72878B6E-A760-4725-A8D9-4D421AB9C1CE}">
      <dgm:prSet/>
      <dgm:spPr/>
      <dgm:t>
        <a:bodyPr/>
        <a:lstStyle/>
        <a:p>
          <a:endParaRPr lang="en-US"/>
        </a:p>
      </dgm:t>
    </dgm:pt>
    <dgm:pt modelId="{967EBF44-5DCD-4FCD-9A9B-79A3E1F5C765}" type="sibTrans" cxnId="{72878B6E-A760-4725-A8D9-4D421AB9C1CE}">
      <dgm:prSet/>
      <dgm:spPr/>
      <dgm:t>
        <a:bodyPr/>
        <a:lstStyle/>
        <a:p>
          <a:endParaRPr lang="en-US"/>
        </a:p>
      </dgm:t>
    </dgm:pt>
    <dgm:pt modelId="{633E2083-C261-45C9-A2D1-E62CB010D0FC}">
      <dgm:prSet/>
      <dgm:spPr/>
      <dgm:t>
        <a:bodyPr/>
        <a:lstStyle/>
        <a:p>
          <a:r>
            <a:rPr lang="sl-SI" dirty="0"/>
            <a:t>morebitna </a:t>
          </a:r>
          <a:r>
            <a:rPr lang="en-US" dirty="0" err="1"/>
            <a:t>akcija</a:t>
          </a:r>
          <a:r>
            <a:rPr lang="sl-SI" dirty="0"/>
            <a:t> </a:t>
          </a:r>
          <a:endParaRPr lang="en-US" dirty="0"/>
        </a:p>
      </dgm:t>
    </dgm:pt>
    <dgm:pt modelId="{66FBA8A4-A0C3-4A78-A92F-6D816DC96FF5}" type="parTrans" cxnId="{64C81485-5C3C-4F84-9D34-C5AA1AEF9FA2}">
      <dgm:prSet/>
      <dgm:spPr/>
      <dgm:t>
        <a:bodyPr/>
        <a:lstStyle/>
        <a:p>
          <a:endParaRPr lang="en-US"/>
        </a:p>
      </dgm:t>
    </dgm:pt>
    <dgm:pt modelId="{489BD1B0-2806-4518-918A-9171CB6FB949}" type="sibTrans" cxnId="{64C81485-5C3C-4F84-9D34-C5AA1AEF9FA2}">
      <dgm:prSet/>
      <dgm:spPr/>
      <dgm:t>
        <a:bodyPr/>
        <a:lstStyle/>
        <a:p>
          <a:endParaRPr lang="en-US"/>
        </a:p>
      </dgm:t>
    </dgm:pt>
    <dgm:pt modelId="{CC5AD2BF-1157-46D8-9B6C-9BDF23E4F3DB}" type="pres">
      <dgm:prSet presAssocID="{72590201-8D89-4AFA-846B-5D93B2969E36}" presName="linear" presStyleCnt="0">
        <dgm:presLayoutVars>
          <dgm:animLvl val="lvl"/>
          <dgm:resizeHandles val="exact"/>
        </dgm:presLayoutVars>
      </dgm:prSet>
      <dgm:spPr/>
    </dgm:pt>
    <dgm:pt modelId="{73970AF7-5740-40CA-8B28-A924E8990365}" type="pres">
      <dgm:prSet presAssocID="{28AE45AC-0709-49E3-A8B4-C99350CADEB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FB7B328-6B42-41C1-8029-7CC76A3A7488}" type="pres">
      <dgm:prSet presAssocID="{D43BDA5F-F9E0-48B2-9FC5-F8F546D6E61D}" presName="spacer" presStyleCnt="0"/>
      <dgm:spPr/>
    </dgm:pt>
    <dgm:pt modelId="{C70260B7-19CE-4A40-B7DD-CF56FEBE8C24}" type="pres">
      <dgm:prSet presAssocID="{B5BCF352-6908-430D-88BA-0E609ADD184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D862DE0-5A3F-402E-920A-DD0F83915D85}" type="pres">
      <dgm:prSet presAssocID="{21524626-1D38-4411-B885-069884D82D66}" presName="spacer" presStyleCnt="0"/>
      <dgm:spPr/>
    </dgm:pt>
    <dgm:pt modelId="{09AE47DF-AD12-4449-88C5-5F843651711C}" type="pres">
      <dgm:prSet presAssocID="{A4AC6B9C-3A09-4ED9-87FC-20AF2FD0EC44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50D75AC9-190E-4FFB-9B84-0B432EA28141}" type="pres">
      <dgm:prSet presAssocID="{A4AC6B9C-3A09-4ED9-87FC-20AF2FD0EC44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5DEC4909-DB05-4FE4-9C40-5ED7CC2EA77C}" type="presOf" srcId="{8C66EFE7-7EBD-4AA4-9257-1EECC3AA912A}" destId="{50D75AC9-190E-4FFB-9B84-0B432EA28141}" srcOrd="0" destOrd="1" presId="urn:microsoft.com/office/officeart/2005/8/layout/vList2"/>
    <dgm:cxn modelId="{40C09337-92AE-4B19-A242-F145FE339CDD}" srcId="{A4AC6B9C-3A09-4ED9-87FC-20AF2FD0EC44}" destId="{C169527B-D830-477A-ABB8-B762B704A955}" srcOrd="2" destOrd="0" parTransId="{447D60E6-A3CF-4826-8676-502729DCBF4E}" sibTransId="{74A6E163-A300-4A4E-B035-26079E7C824D}"/>
    <dgm:cxn modelId="{C82B3747-E846-4F8C-9787-93D95D69DBC0}" type="presOf" srcId="{28AE45AC-0709-49E3-A8B4-C99350CADEB7}" destId="{73970AF7-5740-40CA-8B28-A924E8990365}" srcOrd="0" destOrd="0" presId="urn:microsoft.com/office/officeart/2005/8/layout/vList2"/>
    <dgm:cxn modelId="{AF98B348-E990-46B1-9ECA-D0365C78CC68}" type="presOf" srcId="{B5BCF352-6908-430D-88BA-0E609ADD1841}" destId="{C70260B7-19CE-4A40-B7DD-CF56FEBE8C24}" srcOrd="0" destOrd="0" presId="urn:microsoft.com/office/officeart/2005/8/layout/vList2"/>
    <dgm:cxn modelId="{F8BD4D63-5519-4108-9B4C-619EC751B506}" type="presOf" srcId="{C169527B-D830-477A-ABB8-B762B704A955}" destId="{50D75AC9-190E-4FFB-9B84-0B432EA28141}" srcOrd="0" destOrd="2" presId="urn:microsoft.com/office/officeart/2005/8/layout/vList2"/>
    <dgm:cxn modelId="{72878B6E-A760-4725-A8D9-4D421AB9C1CE}" srcId="{A4AC6B9C-3A09-4ED9-87FC-20AF2FD0EC44}" destId="{7852D38E-C922-4E74-81F9-9F65D740DD07}" srcOrd="3" destOrd="0" parTransId="{6331473B-91B9-4586-9D7F-86D28D8FB5C9}" sibTransId="{967EBF44-5DCD-4FCD-9A9B-79A3E1F5C765}"/>
    <dgm:cxn modelId="{64C81485-5C3C-4F84-9D34-C5AA1AEF9FA2}" srcId="{A4AC6B9C-3A09-4ED9-87FC-20AF2FD0EC44}" destId="{633E2083-C261-45C9-A2D1-E62CB010D0FC}" srcOrd="4" destOrd="0" parTransId="{66FBA8A4-A0C3-4A78-A92F-6D816DC96FF5}" sibTransId="{489BD1B0-2806-4518-918A-9171CB6FB949}"/>
    <dgm:cxn modelId="{B6DFF590-E279-4E93-8BAF-F491C75493B1}" srcId="{A4AC6B9C-3A09-4ED9-87FC-20AF2FD0EC44}" destId="{8C66EFE7-7EBD-4AA4-9257-1EECC3AA912A}" srcOrd="1" destOrd="0" parTransId="{5ABEBB98-9B1A-4156-BC0B-8CF96B6FF04B}" sibTransId="{9B69F1E2-0E5E-4906-9585-AB8AE00B2EBD}"/>
    <dgm:cxn modelId="{35C5099C-DF87-414E-A0B8-DCD829607475}" srcId="{72590201-8D89-4AFA-846B-5D93B2969E36}" destId="{B5BCF352-6908-430D-88BA-0E609ADD1841}" srcOrd="1" destOrd="0" parTransId="{6A19E0EA-9E54-4704-92C1-BCFCEE328527}" sibTransId="{21524626-1D38-4411-B885-069884D82D66}"/>
    <dgm:cxn modelId="{43B7E7A1-D0D2-4F89-AB32-D41E06917FBC}" type="presOf" srcId="{633E2083-C261-45C9-A2D1-E62CB010D0FC}" destId="{50D75AC9-190E-4FFB-9B84-0B432EA28141}" srcOrd="0" destOrd="4" presId="urn:microsoft.com/office/officeart/2005/8/layout/vList2"/>
    <dgm:cxn modelId="{9516B4B3-CE14-48D7-9472-41A93086E4CA}" type="presOf" srcId="{7852D38E-C922-4E74-81F9-9F65D740DD07}" destId="{50D75AC9-190E-4FFB-9B84-0B432EA28141}" srcOrd="0" destOrd="3" presId="urn:microsoft.com/office/officeart/2005/8/layout/vList2"/>
    <dgm:cxn modelId="{D31F34BB-80C2-49D4-AD25-F86C2D2D81B1}" type="presOf" srcId="{F4220702-3443-4A63-8700-DC2B1AF3920F}" destId="{50D75AC9-190E-4FFB-9B84-0B432EA28141}" srcOrd="0" destOrd="0" presId="urn:microsoft.com/office/officeart/2005/8/layout/vList2"/>
    <dgm:cxn modelId="{4F6814DE-371F-489C-8206-41A247DFFF0B}" srcId="{A4AC6B9C-3A09-4ED9-87FC-20AF2FD0EC44}" destId="{F4220702-3443-4A63-8700-DC2B1AF3920F}" srcOrd="0" destOrd="0" parTransId="{3040233F-5CD4-4EF5-ADC8-5DB262C530D0}" sibTransId="{DB332F14-EFEE-451D-A743-F2D52A906269}"/>
    <dgm:cxn modelId="{64C144DE-54E5-4CF6-9EA8-E15A2FC3D3B0}" type="presOf" srcId="{72590201-8D89-4AFA-846B-5D93B2969E36}" destId="{CC5AD2BF-1157-46D8-9B6C-9BDF23E4F3DB}" srcOrd="0" destOrd="0" presId="urn:microsoft.com/office/officeart/2005/8/layout/vList2"/>
    <dgm:cxn modelId="{239D03DF-9E29-4B15-A4F9-C898F5887425}" srcId="{72590201-8D89-4AFA-846B-5D93B2969E36}" destId="{28AE45AC-0709-49E3-A8B4-C99350CADEB7}" srcOrd="0" destOrd="0" parTransId="{5B278D9E-8C70-4DFE-9036-07D0A2046721}" sibTransId="{D43BDA5F-F9E0-48B2-9FC5-F8F546D6E61D}"/>
    <dgm:cxn modelId="{DCBB4AFC-D627-4EA0-B149-6BD77E5A6DF0}" srcId="{72590201-8D89-4AFA-846B-5D93B2969E36}" destId="{A4AC6B9C-3A09-4ED9-87FC-20AF2FD0EC44}" srcOrd="2" destOrd="0" parTransId="{F5C56899-1ACC-428F-8FE3-317CC51B6C29}" sibTransId="{AA818D4A-5829-4138-8CAF-AF290973B0D6}"/>
    <dgm:cxn modelId="{9AAA69FF-0414-4733-AA96-BDE94B2CD5AE}" type="presOf" srcId="{A4AC6B9C-3A09-4ED9-87FC-20AF2FD0EC44}" destId="{09AE47DF-AD12-4449-88C5-5F843651711C}" srcOrd="0" destOrd="0" presId="urn:microsoft.com/office/officeart/2005/8/layout/vList2"/>
    <dgm:cxn modelId="{10C917EA-B9FB-4C5B-A270-2AFC8084BB71}" type="presParOf" srcId="{CC5AD2BF-1157-46D8-9B6C-9BDF23E4F3DB}" destId="{73970AF7-5740-40CA-8B28-A924E8990365}" srcOrd="0" destOrd="0" presId="urn:microsoft.com/office/officeart/2005/8/layout/vList2"/>
    <dgm:cxn modelId="{1C98B8A1-4F35-45C1-9417-5E8C3CA287BE}" type="presParOf" srcId="{CC5AD2BF-1157-46D8-9B6C-9BDF23E4F3DB}" destId="{0FB7B328-6B42-41C1-8029-7CC76A3A7488}" srcOrd="1" destOrd="0" presId="urn:microsoft.com/office/officeart/2005/8/layout/vList2"/>
    <dgm:cxn modelId="{ED077744-724E-4B51-9E74-A1AAB8AC0B48}" type="presParOf" srcId="{CC5AD2BF-1157-46D8-9B6C-9BDF23E4F3DB}" destId="{C70260B7-19CE-4A40-B7DD-CF56FEBE8C24}" srcOrd="2" destOrd="0" presId="urn:microsoft.com/office/officeart/2005/8/layout/vList2"/>
    <dgm:cxn modelId="{E21DCD04-2E9E-43D8-8EF0-3D3C1783641C}" type="presParOf" srcId="{CC5AD2BF-1157-46D8-9B6C-9BDF23E4F3DB}" destId="{5D862DE0-5A3F-402E-920A-DD0F83915D85}" srcOrd="3" destOrd="0" presId="urn:microsoft.com/office/officeart/2005/8/layout/vList2"/>
    <dgm:cxn modelId="{2C3641F3-955D-460E-A3D6-C3C676253EC4}" type="presParOf" srcId="{CC5AD2BF-1157-46D8-9B6C-9BDF23E4F3DB}" destId="{09AE47DF-AD12-4449-88C5-5F843651711C}" srcOrd="4" destOrd="0" presId="urn:microsoft.com/office/officeart/2005/8/layout/vList2"/>
    <dgm:cxn modelId="{03EC41E4-DB95-4881-B345-A40E6585C097}" type="presParOf" srcId="{CC5AD2BF-1157-46D8-9B6C-9BDF23E4F3DB}" destId="{50D75AC9-190E-4FFB-9B84-0B432EA28141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A4D0E3-8865-4640-9C0D-8186EDE4BB22}" type="doc">
      <dgm:prSet loTypeId="urn:microsoft.com/office/officeart/2005/8/layout/matrix3" loCatId="matrix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0EDF37F-2F01-4D07-974E-3176C2C310C6}">
      <dgm:prSet/>
      <dgm:spPr/>
      <dgm:t>
        <a:bodyPr/>
        <a:lstStyle/>
        <a:p>
          <a:r>
            <a:rPr lang="sl-SI"/>
            <a:t>Raziskovalni problem in vprašanja (cilj 1)</a:t>
          </a:r>
          <a:endParaRPr lang="en-US"/>
        </a:p>
      </dgm:t>
    </dgm:pt>
    <dgm:pt modelId="{13C3533C-4A5E-4F08-A955-96EF23F404B9}" type="parTrans" cxnId="{F0F220D1-D598-478D-A079-2F189137BB5A}">
      <dgm:prSet/>
      <dgm:spPr/>
      <dgm:t>
        <a:bodyPr/>
        <a:lstStyle/>
        <a:p>
          <a:endParaRPr lang="en-US"/>
        </a:p>
      </dgm:t>
    </dgm:pt>
    <dgm:pt modelId="{5509CCEF-70B7-4EAA-9A08-C1346FE76312}" type="sibTrans" cxnId="{F0F220D1-D598-478D-A079-2F189137BB5A}">
      <dgm:prSet/>
      <dgm:spPr/>
      <dgm:t>
        <a:bodyPr/>
        <a:lstStyle/>
        <a:p>
          <a:endParaRPr lang="en-US"/>
        </a:p>
      </dgm:t>
    </dgm:pt>
    <dgm:pt modelId="{28721A09-5D5D-41B1-921F-A4625434E222}">
      <dgm:prSet/>
      <dgm:spPr/>
      <dgm:t>
        <a:bodyPr/>
        <a:lstStyle/>
        <a:p>
          <a:r>
            <a:rPr lang="sl-SI"/>
            <a:t>Pregled literature in virov (cilj 2)</a:t>
          </a:r>
          <a:endParaRPr lang="en-US"/>
        </a:p>
      </dgm:t>
    </dgm:pt>
    <dgm:pt modelId="{D6F735E0-C57A-4F1F-A0A9-52933CBC4332}" type="parTrans" cxnId="{684F9A85-54F2-4701-8F9C-E8036DECB17F}">
      <dgm:prSet/>
      <dgm:spPr/>
      <dgm:t>
        <a:bodyPr/>
        <a:lstStyle/>
        <a:p>
          <a:endParaRPr lang="en-US"/>
        </a:p>
      </dgm:t>
    </dgm:pt>
    <dgm:pt modelId="{887F83DD-C99E-48AC-A3EC-61D3C1C6214A}" type="sibTrans" cxnId="{684F9A85-54F2-4701-8F9C-E8036DECB17F}">
      <dgm:prSet/>
      <dgm:spPr/>
      <dgm:t>
        <a:bodyPr/>
        <a:lstStyle/>
        <a:p>
          <a:endParaRPr lang="en-US"/>
        </a:p>
      </dgm:t>
    </dgm:pt>
    <dgm:pt modelId="{1D6B9ACF-7197-42A9-B48B-1A51BEA4BE75}">
      <dgm:prSet/>
      <dgm:spPr/>
      <dgm:t>
        <a:bodyPr/>
        <a:lstStyle/>
        <a:p>
          <a:r>
            <a:rPr lang="sl-SI" dirty="0"/>
            <a:t>Način reševanja problema in terensko delo (cilj 3)</a:t>
          </a:r>
          <a:endParaRPr lang="en-US" dirty="0"/>
        </a:p>
      </dgm:t>
    </dgm:pt>
    <dgm:pt modelId="{EDF7C72D-97D6-4E17-80A1-E4BE927A3AC1}" type="parTrans" cxnId="{63131322-73C0-4693-9877-A887B8DCEB61}">
      <dgm:prSet/>
      <dgm:spPr/>
      <dgm:t>
        <a:bodyPr/>
        <a:lstStyle/>
        <a:p>
          <a:endParaRPr lang="en-US"/>
        </a:p>
      </dgm:t>
    </dgm:pt>
    <dgm:pt modelId="{60D8731C-C99A-428B-8FED-F2E8728720A9}" type="sibTrans" cxnId="{63131322-73C0-4693-9877-A887B8DCEB61}">
      <dgm:prSet/>
      <dgm:spPr/>
      <dgm:t>
        <a:bodyPr/>
        <a:lstStyle/>
        <a:p>
          <a:endParaRPr lang="en-US"/>
        </a:p>
      </dgm:t>
    </dgm:pt>
    <dgm:pt modelId="{87D6573E-0B1C-4568-8AB8-D4BB75C830CC}">
      <dgm:prSet/>
      <dgm:spPr/>
      <dgm:t>
        <a:bodyPr/>
        <a:lstStyle/>
        <a:p>
          <a:r>
            <a:rPr lang="sl-SI"/>
            <a:t>Ugotovitve in priporočila (cilj 4)</a:t>
          </a:r>
          <a:endParaRPr lang="en-US"/>
        </a:p>
      </dgm:t>
    </dgm:pt>
    <dgm:pt modelId="{445C2B68-2E15-446F-A478-DFFD9CAA8626}" type="parTrans" cxnId="{DCC86C41-FD21-4A3C-886E-B3715F1A7276}">
      <dgm:prSet/>
      <dgm:spPr/>
      <dgm:t>
        <a:bodyPr/>
        <a:lstStyle/>
        <a:p>
          <a:endParaRPr lang="en-US"/>
        </a:p>
      </dgm:t>
    </dgm:pt>
    <dgm:pt modelId="{ABE7B6B6-DAC7-4231-961A-4198EB330B57}" type="sibTrans" cxnId="{DCC86C41-FD21-4A3C-886E-B3715F1A7276}">
      <dgm:prSet/>
      <dgm:spPr/>
      <dgm:t>
        <a:bodyPr/>
        <a:lstStyle/>
        <a:p>
          <a:endParaRPr lang="en-US"/>
        </a:p>
      </dgm:t>
    </dgm:pt>
    <dgm:pt modelId="{1221BE39-8A4D-4494-84B7-C691EC1AC5E8}" type="pres">
      <dgm:prSet presAssocID="{60A4D0E3-8865-4640-9C0D-8186EDE4BB22}" presName="matrix" presStyleCnt="0">
        <dgm:presLayoutVars>
          <dgm:chMax val="1"/>
          <dgm:dir/>
          <dgm:resizeHandles val="exact"/>
        </dgm:presLayoutVars>
      </dgm:prSet>
      <dgm:spPr/>
    </dgm:pt>
    <dgm:pt modelId="{FC19DF17-6E10-4E89-8039-DE3A5ECC5430}" type="pres">
      <dgm:prSet presAssocID="{60A4D0E3-8865-4640-9C0D-8186EDE4BB22}" presName="diamond" presStyleLbl="bgShp" presStyleIdx="0" presStyleCnt="1"/>
      <dgm:spPr/>
    </dgm:pt>
    <dgm:pt modelId="{10BDF975-E374-4BA0-819F-60E982E186C7}" type="pres">
      <dgm:prSet presAssocID="{60A4D0E3-8865-4640-9C0D-8186EDE4BB22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D8020F93-21A3-40F7-9627-0277C35BC539}" type="pres">
      <dgm:prSet presAssocID="{60A4D0E3-8865-4640-9C0D-8186EDE4BB22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3CBB4F6-563A-4B8C-8576-C3BB4A2EAEDF}" type="pres">
      <dgm:prSet presAssocID="{60A4D0E3-8865-4640-9C0D-8186EDE4BB22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DB25B6DA-00D3-4DD4-A7AB-288C8FBA8C60}" type="pres">
      <dgm:prSet presAssocID="{60A4D0E3-8865-4640-9C0D-8186EDE4BB22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B9725C00-55B7-4FF2-B189-3B61BC6BE08D}" type="presOf" srcId="{87D6573E-0B1C-4568-8AB8-D4BB75C830CC}" destId="{DB25B6DA-00D3-4DD4-A7AB-288C8FBA8C60}" srcOrd="0" destOrd="0" presId="urn:microsoft.com/office/officeart/2005/8/layout/matrix3"/>
    <dgm:cxn modelId="{BF642F1F-47B1-4808-A91D-C8FA4C73402A}" type="presOf" srcId="{1D6B9ACF-7197-42A9-B48B-1A51BEA4BE75}" destId="{23CBB4F6-563A-4B8C-8576-C3BB4A2EAEDF}" srcOrd="0" destOrd="0" presId="urn:microsoft.com/office/officeart/2005/8/layout/matrix3"/>
    <dgm:cxn modelId="{63131322-73C0-4693-9877-A887B8DCEB61}" srcId="{60A4D0E3-8865-4640-9C0D-8186EDE4BB22}" destId="{1D6B9ACF-7197-42A9-B48B-1A51BEA4BE75}" srcOrd="2" destOrd="0" parTransId="{EDF7C72D-97D6-4E17-80A1-E4BE927A3AC1}" sibTransId="{60D8731C-C99A-428B-8FED-F2E8728720A9}"/>
    <dgm:cxn modelId="{6FC16234-9BDE-4E6A-9194-BD8DE61BA427}" type="presOf" srcId="{10EDF37F-2F01-4D07-974E-3176C2C310C6}" destId="{10BDF975-E374-4BA0-819F-60E982E186C7}" srcOrd="0" destOrd="0" presId="urn:microsoft.com/office/officeart/2005/8/layout/matrix3"/>
    <dgm:cxn modelId="{DCC86C41-FD21-4A3C-886E-B3715F1A7276}" srcId="{60A4D0E3-8865-4640-9C0D-8186EDE4BB22}" destId="{87D6573E-0B1C-4568-8AB8-D4BB75C830CC}" srcOrd="3" destOrd="0" parTransId="{445C2B68-2E15-446F-A478-DFFD9CAA8626}" sibTransId="{ABE7B6B6-DAC7-4231-961A-4198EB330B57}"/>
    <dgm:cxn modelId="{684F9A85-54F2-4701-8F9C-E8036DECB17F}" srcId="{60A4D0E3-8865-4640-9C0D-8186EDE4BB22}" destId="{28721A09-5D5D-41B1-921F-A4625434E222}" srcOrd="1" destOrd="0" parTransId="{D6F735E0-C57A-4F1F-A0A9-52933CBC4332}" sibTransId="{887F83DD-C99E-48AC-A3EC-61D3C1C6214A}"/>
    <dgm:cxn modelId="{F0F220D1-D598-478D-A079-2F189137BB5A}" srcId="{60A4D0E3-8865-4640-9C0D-8186EDE4BB22}" destId="{10EDF37F-2F01-4D07-974E-3176C2C310C6}" srcOrd="0" destOrd="0" parTransId="{13C3533C-4A5E-4F08-A955-96EF23F404B9}" sibTransId="{5509CCEF-70B7-4EAA-9A08-C1346FE76312}"/>
    <dgm:cxn modelId="{20D504F5-0B19-4CAE-9F09-71A4728C7CD4}" type="presOf" srcId="{60A4D0E3-8865-4640-9C0D-8186EDE4BB22}" destId="{1221BE39-8A4D-4494-84B7-C691EC1AC5E8}" srcOrd="0" destOrd="0" presId="urn:microsoft.com/office/officeart/2005/8/layout/matrix3"/>
    <dgm:cxn modelId="{3E8436FA-BE63-45C3-A089-BE7012206181}" type="presOf" srcId="{28721A09-5D5D-41B1-921F-A4625434E222}" destId="{D8020F93-21A3-40F7-9627-0277C35BC539}" srcOrd="0" destOrd="0" presId="urn:microsoft.com/office/officeart/2005/8/layout/matrix3"/>
    <dgm:cxn modelId="{C954D07F-EC76-4913-896E-D6F549349926}" type="presParOf" srcId="{1221BE39-8A4D-4494-84B7-C691EC1AC5E8}" destId="{FC19DF17-6E10-4E89-8039-DE3A5ECC5430}" srcOrd="0" destOrd="0" presId="urn:microsoft.com/office/officeart/2005/8/layout/matrix3"/>
    <dgm:cxn modelId="{3354FC35-6745-48CB-B7F2-E5FB05E39D5E}" type="presParOf" srcId="{1221BE39-8A4D-4494-84B7-C691EC1AC5E8}" destId="{10BDF975-E374-4BA0-819F-60E982E186C7}" srcOrd="1" destOrd="0" presId="urn:microsoft.com/office/officeart/2005/8/layout/matrix3"/>
    <dgm:cxn modelId="{FDA752F1-00FD-4637-969A-02CD83F443AE}" type="presParOf" srcId="{1221BE39-8A4D-4494-84B7-C691EC1AC5E8}" destId="{D8020F93-21A3-40F7-9627-0277C35BC539}" srcOrd="2" destOrd="0" presId="urn:microsoft.com/office/officeart/2005/8/layout/matrix3"/>
    <dgm:cxn modelId="{041E921E-5B36-4F41-AA58-DB1A229F812E}" type="presParOf" srcId="{1221BE39-8A4D-4494-84B7-C691EC1AC5E8}" destId="{23CBB4F6-563A-4B8C-8576-C3BB4A2EAEDF}" srcOrd="3" destOrd="0" presId="urn:microsoft.com/office/officeart/2005/8/layout/matrix3"/>
    <dgm:cxn modelId="{7F194278-8292-4504-910C-0C6F645B9388}" type="presParOf" srcId="{1221BE39-8A4D-4494-84B7-C691EC1AC5E8}" destId="{DB25B6DA-00D3-4DD4-A7AB-288C8FBA8C60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9E27764-1E48-4F16-9F64-54E5115850C2}" type="doc">
      <dgm:prSet loTypeId="urn:microsoft.com/office/officeart/2005/8/layout/hierarchy1" loCatId="hierarchy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4ACB715F-546C-4FF1-AA8D-DBA76AF5C159}">
      <dgm:prSet custT="1"/>
      <dgm:spPr/>
      <dgm:t>
        <a:bodyPr/>
        <a:lstStyle/>
        <a:p>
          <a:r>
            <a:rPr lang="sl-SI" sz="2300" b="1" dirty="0"/>
            <a:t>BELEŽKE </a:t>
          </a:r>
        </a:p>
        <a:p>
          <a:r>
            <a:rPr lang="sl-SI" sz="1400" b="1" dirty="0"/>
            <a:t>(</a:t>
          </a:r>
          <a:r>
            <a:rPr lang="sl-SI" sz="1400" b="1" i="1" dirty="0"/>
            <a:t>MEMOS</a:t>
          </a:r>
          <a:r>
            <a:rPr lang="sl-SI" sz="1400" b="1" dirty="0"/>
            <a:t>)</a:t>
          </a:r>
          <a:endParaRPr lang="en-US" sz="1400" dirty="0"/>
        </a:p>
      </dgm:t>
    </dgm:pt>
    <dgm:pt modelId="{5534B4F1-CE7E-4424-90FF-67CBB17BD58F}" type="parTrans" cxnId="{67698AD5-B3A3-4461-B267-534C4F452DDA}">
      <dgm:prSet/>
      <dgm:spPr/>
      <dgm:t>
        <a:bodyPr/>
        <a:lstStyle/>
        <a:p>
          <a:endParaRPr lang="en-US"/>
        </a:p>
      </dgm:t>
    </dgm:pt>
    <dgm:pt modelId="{BBB69924-C560-4163-8571-F9A835A58C12}" type="sibTrans" cxnId="{67698AD5-B3A3-4461-B267-534C4F452DDA}">
      <dgm:prSet/>
      <dgm:spPr/>
      <dgm:t>
        <a:bodyPr/>
        <a:lstStyle/>
        <a:p>
          <a:endParaRPr lang="en-US"/>
        </a:p>
      </dgm:t>
    </dgm:pt>
    <dgm:pt modelId="{DF70A69C-A003-4902-8AD6-D24D8CA253E3}">
      <dgm:prSet/>
      <dgm:spPr/>
      <dgm:t>
        <a:bodyPr/>
        <a:lstStyle/>
        <a:p>
          <a:r>
            <a:rPr lang="sl-SI" b="1"/>
            <a:t>OPISI</a:t>
          </a:r>
          <a:endParaRPr lang="en-US"/>
        </a:p>
      </dgm:t>
    </dgm:pt>
    <dgm:pt modelId="{BA57CEDD-20C4-4B2C-8132-DDB530409317}" type="parTrans" cxnId="{0F66F435-DA24-4E4B-A6EC-1051F67A5CDC}">
      <dgm:prSet/>
      <dgm:spPr/>
      <dgm:t>
        <a:bodyPr/>
        <a:lstStyle/>
        <a:p>
          <a:endParaRPr lang="en-US"/>
        </a:p>
      </dgm:t>
    </dgm:pt>
    <dgm:pt modelId="{FD268A94-4E20-48AD-B1F9-C17F29DA4864}" type="sibTrans" cxnId="{0F66F435-DA24-4E4B-A6EC-1051F67A5CDC}">
      <dgm:prSet/>
      <dgm:spPr/>
      <dgm:t>
        <a:bodyPr/>
        <a:lstStyle/>
        <a:p>
          <a:endParaRPr lang="en-US"/>
        </a:p>
      </dgm:t>
    </dgm:pt>
    <dgm:pt modelId="{FB450B8A-EF49-4AAF-B032-C5FE20A701FD}">
      <dgm:prSet/>
      <dgm:spPr/>
      <dgm:t>
        <a:bodyPr/>
        <a:lstStyle/>
        <a:p>
          <a:r>
            <a:rPr lang="sl-SI" b="1"/>
            <a:t>INTERPRETACIJE </a:t>
          </a:r>
          <a:endParaRPr lang="en-US"/>
        </a:p>
      </dgm:t>
    </dgm:pt>
    <dgm:pt modelId="{A5D155EA-F7A6-4908-ABB8-5538C8DFC516}" type="parTrans" cxnId="{62F12B5F-3274-4CFD-BEC9-B55C10B620BF}">
      <dgm:prSet/>
      <dgm:spPr/>
      <dgm:t>
        <a:bodyPr/>
        <a:lstStyle/>
        <a:p>
          <a:endParaRPr lang="en-US"/>
        </a:p>
      </dgm:t>
    </dgm:pt>
    <dgm:pt modelId="{30B13BE2-4F9E-4CF7-8D7A-68C01480AE07}" type="sibTrans" cxnId="{62F12B5F-3274-4CFD-BEC9-B55C10B620BF}">
      <dgm:prSet/>
      <dgm:spPr/>
      <dgm:t>
        <a:bodyPr/>
        <a:lstStyle/>
        <a:p>
          <a:endParaRPr lang="en-US"/>
        </a:p>
      </dgm:t>
    </dgm:pt>
    <dgm:pt modelId="{9CE58018-1C07-490B-BBFA-49BA56F7361E}" type="pres">
      <dgm:prSet presAssocID="{F9E27764-1E48-4F16-9F64-54E5115850C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D16DEB2-D9C2-4BE4-926A-BADB864F1B09}" type="pres">
      <dgm:prSet presAssocID="{4ACB715F-546C-4FF1-AA8D-DBA76AF5C159}" presName="hierRoot1" presStyleCnt="0"/>
      <dgm:spPr/>
    </dgm:pt>
    <dgm:pt modelId="{67C5D524-21AA-4537-8B47-EE81A834AC41}" type="pres">
      <dgm:prSet presAssocID="{4ACB715F-546C-4FF1-AA8D-DBA76AF5C159}" presName="composite" presStyleCnt="0"/>
      <dgm:spPr/>
    </dgm:pt>
    <dgm:pt modelId="{42C8F096-661C-443C-8676-F071130116F7}" type="pres">
      <dgm:prSet presAssocID="{4ACB715F-546C-4FF1-AA8D-DBA76AF5C159}" presName="background" presStyleLbl="node0" presStyleIdx="0" presStyleCnt="3"/>
      <dgm:spPr/>
    </dgm:pt>
    <dgm:pt modelId="{761246CF-DDA9-48DE-90D4-096CA0F86E87}" type="pres">
      <dgm:prSet presAssocID="{4ACB715F-546C-4FF1-AA8D-DBA76AF5C159}" presName="text" presStyleLbl="fgAcc0" presStyleIdx="0" presStyleCnt="3">
        <dgm:presLayoutVars>
          <dgm:chPref val="3"/>
        </dgm:presLayoutVars>
      </dgm:prSet>
      <dgm:spPr/>
    </dgm:pt>
    <dgm:pt modelId="{652076F8-5EFE-4F74-8853-FC9B7704493D}" type="pres">
      <dgm:prSet presAssocID="{4ACB715F-546C-4FF1-AA8D-DBA76AF5C159}" presName="hierChild2" presStyleCnt="0"/>
      <dgm:spPr/>
    </dgm:pt>
    <dgm:pt modelId="{A01CE985-8E85-4CB3-A188-B7D6B1CF989C}" type="pres">
      <dgm:prSet presAssocID="{DF70A69C-A003-4902-8AD6-D24D8CA253E3}" presName="hierRoot1" presStyleCnt="0"/>
      <dgm:spPr/>
    </dgm:pt>
    <dgm:pt modelId="{BD4AD577-57A4-4B82-BB48-6FEDDBC1276E}" type="pres">
      <dgm:prSet presAssocID="{DF70A69C-A003-4902-8AD6-D24D8CA253E3}" presName="composite" presStyleCnt="0"/>
      <dgm:spPr/>
    </dgm:pt>
    <dgm:pt modelId="{24674316-CA32-416F-949F-DFF1334A1BB8}" type="pres">
      <dgm:prSet presAssocID="{DF70A69C-A003-4902-8AD6-D24D8CA253E3}" presName="background" presStyleLbl="node0" presStyleIdx="1" presStyleCnt="3"/>
      <dgm:spPr/>
    </dgm:pt>
    <dgm:pt modelId="{E580A7B7-CFA3-4986-8FFB-24C3067B3BB4}" type="pres">
      <dgm:prSet presAssocID="{DF70A69C-A003-4902-8AD6-D24D8CA253E3}" presName="text" presStyleLbl="fgAcc0" presStyleIdx="1" presStyleCnt="3">
        <dgm:presLayoutVars>
          <dgm:chPref val="3"/>
        </dgm:presLayoutVars>
      </dgm:prSet>
      <dgm:spPr/>
    </dgm:pt>
    <dgm:pt modelId="{BB902E30-544C-42AD-BC3B-01CB8B0A219B}" type="pres">
      <dgm:prSet presAssocID="{DF70A69C-A003-4902-8AD6-D24D8CA253E3}" presName="hierChild2" presStyleCnt="0"/>
      <dgm:spPr/>
    </dgm:pt>
    <dgm:pt modelId="{E8F90884-E732-4D7F-8014-B63304DD0455}" type="pres">
      <dgm:prSet presAssocID="{FB450B8A-EF49-4AAF-B032-C5FE20A701FD}" presName="hierRoot1" presStyleCnt="0"/>
      <dgm:spPr/>
    </dgm:pt>
    <dgm:pt modelId="{33BBBB8E-B6CF-46BF-97AE-EACAC8117BD9}" type="pres">
      <dgm:prSet presAssocID="{FB450B8A-EF49-4AAF-B032-C5FE20A701FD}" presName="composite" presStyleCnt="0"/>
      <dgm:spPr/>
    </dgm:pt>
    <dgm:pt modelId="{BECB7CBC-56EF-4133-87BB-BAB3F6124FF0}" type="pres">
      <dgm:prSet presAssocID="{FB450B8A-EF49-4AAF-B032-C5FE20A701FD}" presName="background" presStyleLbl="node0" presStyleIdx="2" presStyleCnt="3"/>
      <dgm:spPr/>
    </dgm:pt>
    <dgm:pt modelId="{51996118-75B5-46AE-A741-D45A21F1A488}" type="pres">
      <dgm:prSet presAssocID="{FB450B8A-EF49-4AAF-B032-C5FE20A701FD}" presName="text" presStyleLbl="fgAcc0" presStyleIdx="2" presStyleCnt="3">
        <dgm:presLayoutVars>
          <dgm:chPref val="3"/>
        </dgm:presLayoutVars>
      </dgm:prSet>
      <dgm:spPr/>
    </dgm:pt>
    <dgm:pt modelId="{2F7E9D12-A01C-48DD-89A8-DAA7F945D5E0}" type="pres">
      <dgm:prSet presAssocID="{FB450B8A-EF49-4AAF-B032-C5FE20A701FD}" presName="hierChild2" presStyleCnt="0"/>
      <dgm:spPr/>
    </dgm:pt>
  </dgm:ptLst>
  <dgm:cxnLst>
    <dgm:cxn modelId="{0F66F435-DA24-4E4B-A6EC-1051F67A5CDC}" srcId="{F9E27764-1E48-4F16-9F64-54E5115850C2}" destId="{DF70A69C-A003-4902-8AD6-D24D8CA253E3}" srcOrd="1" destOrd="0" parTransId="{BA57CEDD-20C4-4B2C-8132-DDB530409317}" sibTransId="{FD268A94-4E20-48AD-B1F9-C17F29DA4864}"/>
    <dgm:cxn modelId="{804DD451-E0A2-4B8E-83A4-107139D7C656}" type="presOf" srcId="{F9E27764-1E48-4F16-9F64-54E5115850C2}" destId="{9CE58018-1C07-490B-BBFA-49BA56F7361E}" srcOrd="0" destOrd="0" presId="urn:microsoft.com/office/officeart/2005/8/layout/hierarchy1"/>
    <dgm:cxn modelId="{62F12B5F-3274-4CFD-BEC9-B55C10B620BF}" srcId="{F9E27764-1E48-4F16-9F64-54E5115850C2}" destId="{FB450B8A-EF49-4AAF-B032-C5FE20A701FD}" srcOrd="2" destOrd="0" parTransId="{A5D155EA-F7A6-4908-ABB8-5538C8DFC516}" sibTransId="{30B13BE2-4F9E-4CF7-8D7A-68C01480AE07}"/>
    <dgm:cxn modelId="{B2E09E79-95AC-47BB-8E4E-DA04F13C775E}" type="presOf" srcId="{FB450B8A-EF49-4AAF-B032-C5FE20A701FD}" destId="{51996118-75B5-46AE-A741-D45A21F1A488}" srcOrd="0" destOrd="0" presId="urn:microsoft.com/office/officeart/2005/8/layout/hierarchy1"/>
    <dgm:cxn modelId="{AF753B9C-5F5F-4D7F-B30C-67C8178795FF}" type="presOf" srcId="{4ACB715F-546C-4FF1-AA8D-DBA76AF5C159}" destId="{761246CF-DDA9-48DE-90D4-096CA0F86E87}" srcOrd="0" destOrd="0" presId="urn:microsoft.com/office/officeart/2005/8/layout/hierarchy1"/>
    <dgm:cxn modelId="{67698AD5-B3A3-4461-B267-534C4F452DDA}" srcId="{F9E27764-1E48-4F16-9F64-54E5115850C2}" destId="{4ACB715F-546C-4FF1-AA8D-DBA76AF5C159}" srcOrd="0" destOrd="0" parTransId="{5534B4F1-CE7E-4424-90FF-67CBB17BD58F}" sibTransId="{BBB69924-C560-4163-8571-F9A835A58C12}"/>
    <dgm:cxn modelId="{40A87FDF-4808-48FB-92E1-C02F335F2E9F}" type="presOf" srcId="{DF70A69C-A003-4902-8AD6-D24D8CA253E3}" destId="{E580A7B7-CFA3-4986-8FFB-24C3067B3BB4}" srcOrd="0" destOrd="0" presId="urn:microsoft.com/office/officeart/2005/8/layout/hierarchy1"/>
    <dgm:cxn modelId="{55ADF0BA-7ADA-47E7-BADB-5463FA475F77}" type="presParOf" srcId="{9CE58018-1C07-490B-BBFA-49BA56F7361E}" destId="{0D16DEB2-D9C2-4BE4-926A-BADB864F1B09}" srcOrd="0" destOrd="0" presId="urn:microsoft.com/office/officeart/2005/8/layout/hierarchy1"/>
    <dgm:cxn modelId="{F101ED00-BEB9-4459-ADE4-6767282D6C4D}" type="presParOf" srcId="{0D16DEB2-D9C2-4BE4-926A-BADB864F1B09}" destId="{67C5D524-21AA-4537-8B47-EE81A834AC41}" srcOrd="0" destOrd="0" presId="urn:microsoft.com/office/officeart/2005/8/layout/hierarchy1"/>
    <dgm:cxn modelId="{FC14C9F3-A2AD-437B-A35C-7BD1E7C42679}" type="presParOf" srcId="{67C5D524-21AA-4537-8B47-EE81A834AC41}" destId="{42C8F096-661C-443C-8676-F071130116F7}" srcOrd="0" destOrd="0" presId="urn:microsoft.com/office/officeart/2005/8/layout/hierarchy1"/>
    <dgm:cxn modelId="{177CDE17-4651-4CD3-9CC3-846C6D482929}" type="presParOf" srcId="{67C5D524-21AA-4537-8B47-EE81A834AC41}" destId="{761246CF-DDA9-48DE-90D4-096CA0F86E87}" srcOrd="1" destOrd="0" presId="urn:microsoft.com/office/officeart/2005/8/layout/hierarchy1"/>
    <dgm:cxn modelId="{2C96B2EC-45B6-4D7F-AF87-0F36BB44EDAC}" type="presParOf" srcId="{0D16DEB2-D9C2-4BE4-926A-BADB864F1B09}" destId="{652076F8-5EFE-4F74-8853-FC9B7704493D}" srcOrd="1" destOrd="0" presId="urn:microsoft.com/office/officeart/2005/8/layout/hierarchy1"/>
    <dgm:cxn modelId="{9F922A50-2F6E-4CE7-B62D-C74884A42388}" type="presParOf" srcId="{9CE58018-1C07-490B-BBFA-49BA56F7361E}" destId="{A01CE985-8E85-4CB3-A188-B7D6B1CF989C}" srcOrd="1" destOrd="0" presId="urn:microsoft.com/office/officeart/2005/8/layout/hierarchy1"/>
    <dgm:cxn modelId="{42F4A8FD-5446-4B72-BEE4-2832616B9FB2}" type="presParOf" srcId="{A01CE985-8E85-4CB3-A188-B7D6B1CF989C}" destId="{BD4AD577-57A4-4B82-BB48-6FEDDBC1276E}" srcOrd="0" destOrd="0" presId="urn:microsoft.com/office/officeart/2005/8/layout/hierarchy1"/>
    <dgm:cxn modelId="{61F88AE7-F042-45E6-9563-0C8C7B6D3387}" type="presParOf" srcId="{BD4AD577-57A4-4B82-BB48-6FEDDBC1276E}" destId="{24674316-CA32-416F-949F-DFF1334A1BB8}" srcOrd="0" destOrd="0" presId="urn:microsoft.com/office/officeart/2005/8/layout/hierarchy1"/>
    <dgm:cxn modelId="{7068D925-158D-45C9-8E3F-92478CCF7E5E}" type="presParOf" srcId="{BD4AD577-57A4-4B82-BB48-6FEDDBC1276E}" destId="{E580A7B7-CFA3-4986-8FFB-24C3067B3BB4}" srcOrd="1" destOrd="0" presId="urn:microsoft.com/office/officeart/2005/8/layout/hierarchy1"/>
    <dgm:cxn modelId="{F6E70B60-FFEC-4320-A6AF-AD0C0517CFA0}" type="presParOf" srcId="{A01CE985-8E85-4CB3-A188-B7D6B1CF989C}" destId="{BB902E30-544C-42AD-BC3B-01CB8B0A219B}" srcOrd="1" destOrd="0" presId="urn:microsoft.com/office/officeart/2005/8/layout/hierarchy1"/>
    <dgm:cxn modelId="{C81E5F0D-6682-404C-8DAC-8603EB89702D}" type="presParOf" srcId="{9CE58018-1C07-490B-BBFA-49BA56F7361E}" destId="{E8F90884-E732-4D7F-8014-B63304DD0455}" srcOrd="2" destOrd="0" presId="urn:microsoft.com/office/officeart/2005/8/layout/hierarchy1"/>
    <dgm:cxn modelId="{57BABB3D-8938-4F82-A4D9-3C4A071B9561}" type="presParOf" srcId="{E8F90884-E732-4D7F-8014-B63304DD0455}" destId="{33BBBB8E-B6CF-46BF-97AE-EACAC8117BD9}" srcOrd="0" destOrd="0" presId="urn:microsoft.com/office/officeart/2005/8/layout/hierarchy1"/>
    <dgm:cxn modelId="{AAE189D8-6EEA-4732-8991-9DD141E98234}" type="presParOf" srcId="{33BBBB8E-B6CF-46BF-97AE-EACAC8117BD9}" destId="{BECB7CBC-56EF-4133-87BB-BAB3F6124FF0}" srcOrd="0" destOrd="0" presId="urn:microsoft.com/office/officeart/2005/8/layout/hierarchy1"/>
    <dgm:cxn modelId="{66780BB8-3323-4459-B9F9-F00DCA7741D4}" type="presParOf" srcId="{33BBBB8E-B6CF-46BF-97AE-EACAC8117BD9}" destId="{51996118-75B5-46AE-A741-D45A21F1A488}" srcOrd="1" destOrd="0" presId="urn:microsoft.com/office/officeart/2005/8/layout/hierarchy1"/>
    <dgm:cxn modelId="{3E349113-98AA-4EF3-99D1-4AEEAB116E60}" type="presParOf" srcId="{E8F90884-E732-4D7F-8014-B63304DD0455}" destId="{2F7E9D12-A01C-48DD-89A8-DAA7F945D5E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970AF7-5740-40CA-8B28-A924E8990365}">
      <dsp:nvSpPr>
        <dsp:cNvPr id="0" name=""/>
        <dsp:cNvSpPr/>
      </dsp:nvSpPr>
      <dsp:spPr>
        <a:xfrm>
          <a:off x="0" y="12787"/>
          <a:ext cx="8915400" cy="87395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200" kern="1200" dirty="0"/>
            <a:t>Beležiti zgodovino našega raziskovalnega procesa</a:t>
          </a:r>
          <a:endParaRPr lang="en-US" sz="2200" kern="1200" dirty="0"/>
        </a:p>
      </dsp:txBody>
      <dsp:txXfrm>
        <a:off x="42663" y="55450"/>
        <a:ext cx="8830074" cy="788627"/>
      </dsp:txXfrm>
    </dsp:sp>
    <dsp:sp modelId="{C70260B7-19CE-4A40-B7DD-CF56FEBE8C24}">
      <dsp:nvSpPr>
        <dsp:cNvPr id="0" name=""/>
        <dsp:cNvSpPr/>
      </dsp:nvSpPr>
      <dsp:spPr>
        <a:xfrm>
          <a:off x="0" y="950100"/>
          <a:ext cx="8915400" cy="873953"/>
        </a:xfrm>
        <a:prstGeom prst="roundRect">
          <a:avLst/>
        </a:prstGeom>
        <a:gradFill rotWithShape="0">
          <a:gsLst>
            <a:gs pos="0">
              <a:schemeClr val="accent2">
                <a:hueOff val="56720"/>
                <a:satOff val="6519"/>
                <a:lumOff val="-5196"/>
                <a:alphaOff val="0"/>
                <a:tint val="96000"/>
                <a:lumMod val="104000"/>
              </a:schemeClr>
            </a:gs>
            <a:gs pos="100000">
              <a:schemeClr val="accent2">
                <a:hueOff val="56720"/>
                <a:satOff val="6519"/>
                <a:lumOff val="-5196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200" kern="1200" dirty="0"/>
            <a:t>Slediti razvoju naših raziskovalnih veščin in percepcij, razumevanja</a:t>
          </a:r>
          <a:endParaRPr lang="en-US" sz="2200" kern="1200" dirty="0"/>
        </a:p>
      </dsp:txBody>
      <dsp:txXfrm>
        <a:off x="42663" y="992763"/>
        <a:ext cx="8830074" cy="788627"/>
      </dsp:txXfrm>
    </dsp:sp>
    <dsp:sp modelId="{09AE47DF-AD12-4449-88C5-5F843651711C}">
      <dsp:nvSpPr>
        <dsp:cNvPr id="0" name=""/>
        <dsp:cNvSpPr/>
      </dsp:nvSpPr>
      <dsp:spPr>
        <a:xfrm>
          <a:off x="0" y="1887414"/>
          <a:ext cx="8915400" cy="873953"/>
        </a:xfrm>
        <a:prstGeom prst="roundRect">
          <a:avLst/>
        </a:prstGeom>
        <a:gradFill rotWithShape="0">
          <a:gsLst>
            <a:gs pos="0">
              <a:schemeClr val="accent2">
                <a:hueOff val="113439"/>
                <a:satOff val="13039"/>
                <a:lumOff val="-10393"/>
                <a:alphaOff val="0"/>
                <a:tint val="96000"/>
                <a:lumMod val="104000"/>
              </a:schemeClr>
            </a:gs>
            <a:gs pos="100000">
              <a:schemeClr val="accent2">
                <a:hueOff val="113439"/>
                <a:satOff val="13039"/>
                <a:lumOff val="-10393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200" kern="1200"/>
            <a:t>Omogoča kontekst za našo </a:t>
          </a:r>
          <a:r>
            <a:rPr lang="sl-SI" sz="2200" b="1" kern="1200"/>
            <a:t>refleksijo</a:t>
          </a:r>
          <a:r>
            <a:rPr lang="sl-SI" sz="2200" kern="1200"/>
            <a:t> na raziskavo; samorazumevanje („dialog s krutim partnerjem“ (Canetti 1981)): </a:t>
          </a:r>
          <a:endParaRPr lang="en-US" sz="2200" kern="1200"/>
        </a:p>
      </dsp:txBody>
      <dsp:txXfrm>
        <a:off x="42663" y="1930077"/>
        <a:ext cx="8830074" cy="788627"/>
      </dsp:txXfrm>
    </dsp:sp>
    <dsp:sp modelId="{50D75AC9-190E-4FFB-9B84-0B432EA28141}">
      <dsp:nvSpPr>
        <dsp:cNvPr id="0" name=""/>
        <dsp:cNvSpPr/>
      </dsp:nvSpPr>
      <dsp:spPr>
        <a:xfrm>
          <a:off x="0" y="2761367"/>
          <a:ext cx="8915400" cy="15028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3064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kaj se je zgodilo, opis dogodka, situacija, novega znanja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občutki, kako sem reagiral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evaluacija, kaj je dobro, kaj slabo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analiza, kaj naj naredim s temi informacijami, kaj je zame pomembno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sl-SI" sz="1700" kern="1200" dirty="0"/>
            <a:t>morebitna </a:t>
          </a:r>
          <a:r>
            <a:rPr lang="en-US" sz="1700" kern="1200" dirty="0" err="1"/>
            <a:t>akcija</a:t>
          </a:r>
          <a:r>
            <a:rPr lang="sl-SI" sz="1700" kern="1200" dirty="0"/>
            <a:t> </a:t>
          </a:r>
          <a:endParaRPr lang="en-US" sz="1700" kern="1200" dirty="0"/>
        </a:p>
      </dsp:txBody>
      <dsp:txXfrm>
        <a:off x="0" y="2761367"/>
        <a:ext cx="8915400" cy="15028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19DF17-6E10-4E89-8039-DE3A5ECC5430}">
      <dsp:nvSpPr>
        <dsp:cNvPr id="0" name=""/>
        <dsp:cNvSpPr/>
      </dsp:nvSpPr>
      <dsp:spPr>
        <a:xfrm>
          <a:off x="783716" y="0"/>
          <a:ext cx="5264779" cy="5264779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0BDF975-E374-4BA0-819F-60E982E186C7}">
      <dsp:nvSpPr>
        <dsp:cNvPr id="0" name=""/>
        <dsp:cNvSpPr/>
      </dsp:nvSpPr>
      <dsp:spPr>
        <a:xfrm>
          <a:off x="1283870" y="500154"/>
          <a:ext cx="2053263" cy="205326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300" kern="1200"/>
            <a:t>Raziskovalni problem in vprašanja (cilj 1)</a:t>
          </a:r>
          <a:endParaRPr lang="en-US" sz="2300" kern="1200"/>
        </a:p>
      </dsp:txBody>
      <dsp:txXfrm>
        <a:off x="1384102" y="600386"/>
        <a:ext cx="1852799" cy="1852799"/>
      </dsp:txXfrm>
    </dsp:sp>
    <dsp:sp modelId="{D8020F93-21A3-40F7-9627-0277C35BC539}">
      <dsp:nvSpPr>
        <dsp:cNvPr id="0" name=""/>
        <dsp:cNvSpPr/>
      </dsp:nvSpPr>
      <dsp:spPr>
        <a:xfrm>
          <a:off x="3495077" y="500154"/>
          <a:ext cx="2053263" cy="2053263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300" kern="1200"/>
            <a:t>Pregled literature in virov (cilj 2)</a:t>
          </a:r>
          <a:endParaRPr lang="en-US" sz="2300" kern="1200"/>
        </a:p>
      </dsp:txBody>
      <dsp:txXfrm>
        <a:off x="3595309" y="600386"/>
        <a:ext cx="1852799" cy="1852799"/>
      </dsp:txXfrm>
    </dsp:sp>
    <dsp:sp modelId="{23CBB4F6-563A-4B8C-8576-C3BB4A2EAEDF}">
      <dsp:nvSpPr>
        <dsp:cNvPr id="0" name=""/>
        <dsp:cNvSpPr/>
      </dsp:nvSpPr>
      <dsp:spPr>
        <a:xfrm>
          <a:off x="1283870" y="2711361"/>
          <a:ext cx="2053263" cy="2053263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300" kern="1200" dirty="0"/>
            <a:t>Način reševanja problema in terensko delo (cilj 3)</a:t>
          </a:r>
          <a:endParaRPr lang="en-US" sz="2300" kern="1200" dirty="0"/>
        </a:p>
      </dsp:txBody>
      <dsp:txXfrm>
        <a:off x="1384102" y="2811593"/>
        <a:ext cx="1852799" cy="1852799"/>
      </dsp:txXfrm>
    </dsp:sp>
    <dsp:sp modelId="{DB25B6DA-00D3-4DD4-A7AB-288C8FBA8C60}">
      <dsp:nvSpPr>
        <dsp:cNvPr id="0" name=""/>
        <dsp:cNvSpPr/>
      </dsp:nvSpPr>
      <dsp:spPr>
        <a:xfrm>
          <a:off x="3495077" y="2711361"/>
          <a:ext cx="2053263" cy="2053263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300" kern="1200"/>
            <a:t>Ugotovitve in priporočila (cilj 4)</a:t>
          </a:r>
          <a:endParaRPr lang="en-US" sz="2300" kern="1200"/>
        </a:p>
      </dsp:txBody>
      <dsp:txXfrm>
        <a:off x="3595309" y="2811593"/>
        <a:ext cx="1852799" cy="18527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C8F096-661C-443C-8676-F071130116F7}">
      <dsp:nvSpPr>
        <dsp:cNvPr id="0" name=""/>
        <dsp:cNvSpPr/>
      </dsp:nvSpPr>
      <dsp:spPr>
        <a:xfrm>
          <a:off x="0" y="960355"/>
          <a:ext cx="2507456" cy="15922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61246CF-DDA9-48DE-90D4-096CA0F86E87}">
      <dsp:nvSpPr>
        <dsp:cNvPr id="0" name=""/>
        <dsp:cNvSpPr/>
      </dsp:nvSpPr>
      <dsp:spPr>
        <a:xfrm>
          <a:off x="278606" y="1225031"/>
          <a:ext cx="2507456" cy="159223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300" b="1" kern="1200" dirty="0"/>
            <a:t>BELEŽKE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400" b="1" kern="1200" dirty="0"/>
            <a:t>(</a:t>
          </a:r>
          <a:r>
            <a:rPr lang="sl-SI" sz="1400" b="1" i="1" kern="1200" dirty="0"/>
            <a:t>MEMOS</a:t>
          </a:r>
          <a:r>
            <a:rPr lang="sl-SI" sz="1400" b="1" kern="1200" dirty="0"/>
            <a:t>)</a:t>
          </a:r>
          <a:endParaRPr lang="en-US" sz="1400" kern="1200" dirty="0"/>
        </a:p>
      </dsp:txBody>
      <dsp:txXfrm>
        <a:off x="325241" y="1271666"/>
        <a:ext cx="2414186" cy="1498964"/>
      </dsp:txXfrm>
    </dsp:sp>
    <dsp:sp modelId="{24674316-CA32-416F-949F-DFF1334A1BB8}">
      <dsp:nvSpPr>
        <dsp:cNvPr id="0" name=""/>
        <dsp:cNvSpPr/>
      </dsp:nvSpPr>
      <dsp:spPr>
        <a:xfrm>
          <a:off x="3064668" y="960355"/>
          <a:ext cx="2507456" cy="15922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580A7B7-CFA3-4986-8FFB-24C3067B3BB4}">
      <dsp:nvSpPr>
        <dsp:cNvPr id="0" name=""/>
        <dsp:cNvSpPr/>
      </dsp:nvSpPr>
      <dsp:spPr>
        <a:xfrm>
          <a:off x="3343274" y="1225031"/>
          <a:ext cx="2507456" cy="159223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300" b="1" kern="1200"/>
            <a:t>OPISI</a:t>
          </a:r>
          <a:endParaRPr lang="en-US" sz="2300" kern="1200"/>
        </a:p>
      </dsp:txBody>
      <dsp:txXfrm>
        <a:off x="3389909" y="1271666"/>
        <a:ext cx="2414186" cy="1498964"/>
      </dsp:txXfrm>
    </dsp:sp>
    <dsp:sp modelId="{BECB7CBC-56EF-4133-87BB-BAB3F6124FF0}">
      <dsp:nvSpPr>
        <dsp:cNvPr id="0" name=""/>
        <dsp:cNvSpPr/>
      </dsp:nvSpPr>
      <dsp:spPr>
        <a:xfrm>
          <a:off x="6129337" y="960355"/>
          <a:ext cx="2507456" cy="15922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1996118-75B5-46AE-A741-D45A21F1A488}">
      <dsp:nvSpPr>
        <dsp:cNvPr id="0" name=""/>
        <dsp:cNvSpPr/>
      </dsp:nvSpPr>
      <dsp:spPr>
        <a:xfrm>
          <a:off x="6407943" y="1225031"/>
          <a:ext cx="2507456" cy="159223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300" b="1" kern="1200"/>
            <a:t>INTERPRETACIJE </a:t>
          </a:r>
          <a:endParaRPr lang="en-US" sz="2300" kern="1200"/>
        </a:p>
      </dsp:txBody>
      <dsp:txXfrm>
        <a:off x="6454578" y="1271666"/>
        <a:ext cx="2414186" cy="14989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eXj4QiyZl50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link.brightcove.com/services/player/bcpid2430760473001?bckey=AQ~~,AAAAPmbRRLk~,C5G7jhYNtie-BQn35EzdQ3XgaDHO8Snk&amp;bctid=2791743304001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17">
            <a:extLst>
              <a:ext uri="{FF2B5EF4-FFF2-40B4-BE49-F238E27FC236}">
                <a16:creationId xmlns:a16="http://schemas.microsoft.com/office/drawing/2014/main" id="{1FF9CEF5-A50D-4B8B-9852-D76F70378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0BEFD25-068E-4C80-B13D-16C5D686DA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4DE09F08-2654-443A-B32D-B24332F608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>
            <a:normAutofit/>
          </a:bodyPr>
          <a:lstStyle/>
          <a:p>
            <a:r>
              <a:rPr lang="sl-SI" b="1" dirty="0">
                <a:solidFill>
                  <a:schemeClr val="tx1"/>
                </a:solidFill>
              </a:rPr>
              <a:t>Raziskovalni dnevnik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EBBAB82-90CC-4DC2-998E-E1D32072E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>
            <a:normAutofit/>
          </a:bodyPr>
          <a:lstStyle/>
          <a:p>
            <a:r>
              <a:rPr lang="sl-SI" dirty="0"/>
              <a:t>Vaje pri predmetu Raziskovalni seminar 2020/2021</a:t>
            </a:r>
            <a:endParaRPr lang="sl-SI"/>
          </a:p>
          <a:p>
            <a:r>
              <a:rPr lang="sl-SI" dirty="0"/>
              <a:t>Doc. dr. Janja Mikulan </a:t>
            </a:r>
            <a:r>
              <a:rPr lang="sl-SI" dirty="0" err="1"/>
              <a:t>Kildi</a:t>
            </a:r>
            <a:r>
              <a:rPr lang="sl-SI" dirty="0"/>
              <a:t> </a:t>
            </a:r>
            <a:endParaRPr lang="sl-SI"/>
          </a:p>
          <a:p>
            <a:endParaRPr lang="sl-SI" dirty="0"/>
          </a:p>
        </p:txBody>
      </p:sp>
      <p:sp>
        <p:nvSpPr>
          <p:cNvPr id="39" name="Rectangle 19">
            <a:extLst>
              <a:ext uri="{FF2B5EF4-FFF2-40B4-BE49-F238E27FC236}">
                <a16:creationId xmlns:a16="http://schemas.microsoft.com/office/drawing/2014/main" id="{30684D86-C9D1-40C3-A9B6-EC935C731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Freeform 33">
            <a:extLst>
              <a:ext uri="{FF2B5EF4-FFF2-40B4-BE49-F238E27FC236}">
                <a16:creationId xmlns:a16="http://schemas.microsoft.com/office/drawing/2014/main" id="{1EDF7896-F56A-49DA-90F3-F5CE8B983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ABF831E9-CEBF-4A5E-BBE5-1BCF93604040}"/>
              </a:ext>
            </a:extLst>
          </p:cNvPr>
          <p:cNvPicPr/>
          <p:nvPr/>
        </p:nvPicPr>
        <p:blipFill rotWithShape="1">
          <a:blip r:embed="rId3"/>
          <a:srcRect r="26550"/>
          <a:stretch/>
        </p:blipFill>
        <p:spPr>
          <a:xfrm>
            <a:off x="1319530" y="990218"/>
            <a:ext cx="2428875" cy="78112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E03DB9E0-0449-473E-B176-85C1480493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3028" y="776641"/>
            <a:ext cx="2901948" cy="1828959"/>
          </a:xfrm>
          <a:prstGeom prst="rect">
            <a:avLst/>
          </a:prstGeom>
        </p:spPr>
      </p:pic>
      <p:pic>
        <p:nvPicPr>
          <p:cNvPr id="10" name="Picture 5" descr="Domov">
            <a:extLst>
              <a:ext uri="{FF2B5EF4-FFF2-40B4-BE49-F238E27FC236}">
                <a16:creationId xmlns:a16="http://schemas.microsoft.com/office/drawing/2014/main" id="{2F246BAA-30FB-4341-8157-85CE1F9F831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599" y="1082954"/>
            <a:ext cx="1387475" cy="4597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79697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7ABABA7-0420-4200-9B65-1C1967CE9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A03E380-9CD1-4ABA-A763-9F9D252B8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2">
              <a:lumMod val="90000"/>
            </a:schemeClr>
          </a:solidFill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66E01B84-4C2B-4DE5-90C8-9C4001A75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64CE5A7A-D5C5-4FE5-860C-0B5748FD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016A7D2A-6EEA-47B8-A763-7D82E41B3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E758F6E7-6DEC-48D0-ACB1-E5E26B13E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B56657FF-C027-42E7-859B-902929B6FA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79047F2A-5978-46C6-B3A2-54AAC2136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3BE8FD1-0A72-4640-AC7A-2E057273F8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752FC782-A372-4D11-B20D-958955E56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AA00B2F1-BEE2-444A-8249-C8E3212CA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E7F5747E-514B-4CF7-B6B0-DAD7149097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931614BB-1593-40ED-8113-2BD118705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2691871F-F15C-4E19-BC9C-78E5748D7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4" name="Freeform 6">
            <a:extLst>
              <a:ext uri="{FF2B5EF4-FFF2-40B4-BE49-F238E27FC236}">
                <a16:creationId xmlns:a16="http://schemas.microsoft.com/office/drawing/2014/main" id="{8576F020-8157-45CE-B1D9-6FA47AFEB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1159566"/>
            <a:ext cx="7560245" cy="453886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C70E4C6-27E4-438C-9DB7-5354189EED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7215" y="1318590"/>
            <a:ext cx="5102159" cy="4220820"/>
          </a:xfrm>
        </p:spPr>
        <p:txBody>
          <a:bodyPr anchor="ctr">
            <a:normAutofit/>
          </a:bodyPr>
          <a:lstStyle/>
          <a:p>
            <a:r>
              <a:rPr lang="sl-SI" b="1" dirty="0">
                <a:solidFill>
                  <a:srgbClr val="FFFFFF"/>
                </a:solidFill>
              </a:rPr>
              <a:t>2 Beležke </a:t>
            </a:r>
            <a:br>
              <a:rPr lang="sl-SI" b="1" dirty="0">
                <a:solidFill>
                  <a:srgbClr val="FFFFFF"/>
                </a:solidFill>
              </a:rPr>
            </a:br>
            <a:r>
              <a:rPr lang="sl-SI" sz="2800" b="1" dirty="0">
                <a:solidFill>
                  <a:srgbClr val="FFFFFF"/>
                </a:solidFill>
              </a:rPr>
              <a:t>(</a:t>
            </a:r>
            <a:r>
              <a:rPr lang="sl-SI" sz="2800" b="1" dirty="0" err="1">
                <a:solidFill>
                  <a:srgbClr val="FFFFFF"/>
                </a:solidFill>
              </a:rPr>
              <a:t>memos</a:t>
            </a:r>
            <a:r>
              <a:rPr lang="sl-SI" sz="2800" b="1" dirty="0">
                <a:solidFill>
                  <a:srgbClr val="FFFFFF"/>
                </a:solidFill>
              </a:rPr>
              <a:t>) 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CD43259-81B6-4FA5-A91F-AE7DF9E62D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12032" y="804334"/>
            <a:ext cx="3675634" cy="5249332"/>
          </a:xfrm>
        </p:spPr>
        <p:txBody>
          <a:bodyPr anchor="ctr">
            <a:normAutofit/>
          </a:bodyPr>
          <a:lstStyle/>
          <a:p>
            <a:endParaRPr lang="sl-SI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613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008ED74B-06F2-4BD5-838F-1AAD0033E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A01A45F-9C63-4B87-B0BA-31FE496666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E9F586E1-75B5-49B8-9A21-DD14CA0F6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58" name="Freeform 11">
              <a:extLst>
                <a:ext uri="{FF2B5EF4-FFF2-40B4-BE49-F238E27FC236}">
                  <a16:creationId xmlns:a16="http://schemas.microsoft.com/office/drawing/2014/main" id="{8ECF1231-6B06-42A7-9653-F6A738AACE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9" name="Freeform 12">
              <a:extLst>
                <a:ext uri="{FF2B5EF4-FFF2-40B4-BE49-F238E27FC236}">
                  <a16:creationId xmlns:a16="http://schemas.microsoft.com/office/drawing/2014/main" id="{DD0D424C-4930-4745-B075-4AF5691E38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0" name="Freeform 13">
              <a:extLst>
                <a:ext uri="{FF2B5EF4-FFF2-40B4-BE49-F238E27FC236}">
                  <a16:creationId xmlns:a16="http://schemas.microsoft.com/office/drawing/2014/main" id="{8CD110D4-7970-4333-ACA2-F5A0DFCE9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1" name="Freeform 14">
              <a:extLst>
                <a:ext uri="{FF2B5EF4-FFF2-40B4-BE49-F238E27FC236}">
                  <a16:creationId xmlns:a16="http://schemas.microsoft.com/office/drawing/2014/main" id="{94C2DE85-6DF9-48B6-AC63-963A52242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2" name="Freeform 15">
              <a:extLst>
                <a:ext uri="{FF2B5EF4-FFF2-40B4-BE49-F238E27FC236}">
                  <a16:creationId xmlns:a16="http://schemas.microsoft.com/office/drawing/2014/main" id="{2B527314-243D-423D-9285-A30290D18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3" name="Freeform 16">
              <a:extLst>
                <a:ext uri="{FF2B5EF4-FFF2-40B4-BE49-F238E27FC236}">
                  <a16:creationId xmlns:a16="http://schemas.microsoft.com/office/drawing/2014/main" id="{857798C9-0A62-400E-B105-429ABFC4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4" name="Freeform 17">
              <a:extLst>
                <a:ext uri="{FF2B5EF4-FFF2-40B4-BE49-F238E27FC236}">
                  <a16:creationId xmlns:a16="http://schemas.microsoft.com/office/drawing/2014/main" id="{40E214F1-D642-41FF-8FBB-F1484108E9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5" name="Freeform 18">
              <a:extLst>
                <a:ext uri="{FF2B5EF4-FFF2-40B4-BE49-F238E27FC236}">
                  <a16:creationId xmlns:a16="http://schemas.microsoft.com/office/drawing/2014/main" id="{24EBEFE9-8F4F-41C2-9022-FF9730C4E0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6" name="Freeform 19">
              <a:extLst>
                <a:ext uri="{FF2B5EF4-FFF2-40B4-BE49-F238E27FC236}">
                  <a16:creationId xmlns:a16="http://schemas.microsoft.com/office/drawing/2014/main" id="{389BEA2F-6457-431A-941E-840A670CA1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7" name="Freeform 20">
              <a:extLst>
                <a:ext uri="{FF2B5EF4-FFF2-40B4-BE49-F238E27FC236}">
                  <a16:creationId xmlns:a16="http://schemas.microsoft.com/office/drawing/2014/main" id="{D32D9258-EB54-414B-A2D5-458339569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8" name="Freeform 21">
              <a:extLst>
                <a:ext uri="{FF2B5EF4-FFF2-40B4-BE49-F238E27FC236}">
                  <a16:creationId xmlns:a16="http://schemas.microsoft.com/office/drawing/2014/main" id="{495967EF-C4BF-4A5F-90E5-A603A6654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9" name="Freeform 22">
              <a:extLst>
                <a:ext uri="{FF2B5EF4-FFF2-40B4-BE49-F238E27FC236}">
                  <a16:creationId xmlns:a16="http://schemas.microsoft.com/office/drawing/2014/main" id="{253675EB-03CE-4B59-BEBD-4D0D98710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9223BE6A-3CDD-4245-8915-E31A3D525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>
            <a:normAutofit/>
          </a:bodyPr>
          <a:lstStyle/>
          <a:p>
            <a:r>
              <a:rPr lang="sl-SI" b="1" dirty="0"/>
              <a:t>RAZLIČNE OBLIKE VNOSOV </a:t>
            </a:r>
            <a:br>
              <a:rPr lang="sl-SI" b="1" dirty="0"/>
            </a:br>
            <a:r>
              <a:rPr lang="sl-SI" sz="2400" b="1" i="1" dirty="0"/>
              <a:t>(</a:t>
            </a:r>
            <a:r>
              <a:rPr lang="sl-SI" sz="2400" b="1" i="1" dirty="0" err="1"/>
              <a:t>Altrichter</a:t>
            </a:r>
            <a:r>
              <a:rPr lang="sl-SI" sz="2400" b="1" i="1" dirty="0"/>
              <a:t> in </a:t>
            </a:r>
            <a:r>
              <a:rPr lang="sl-SI" sz="2400" b="1" i="1" dirty="0" err="1"/>
              <a:t>Holly</a:t>
            </a:r>
            <a:r>
              <a:rPr lang="sl-SI" sz="2400" b="1" i="1" dirty="0"/>
              <a:t> 2011) 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9CAF6A1-77C7-4ABC-9E4A-E74A8DB16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72" name="Freeform 27">
              <a:extLst>
                <a:ext uri="{FF2B5EF4-FFF2-40B4-BE49-F238E27FC236}">
                  <a16:creationId xmlns:a16="http://schemas.microsoft.com/office/drawing/2014/main" id="{6B3F65AF-943F-4D0E-B890-AA058F48B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3" name="Freeform 28">
              <a:extLst>
                <a:ext uri="{FF2B5EF4-FFF2-40B4-BE49-F238E27FC236}">
                  <a16:creationId xmlns:a16="http://schemas.microsoft.com/office/drawing/2014/main" id="{660B5807-5995-44AD-9E16-10337DC83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4" name="Freeform 29">
              <a:extLst>
                <a:ext uri="{FF2B5EF4-FFF2-40B4-BE49-F238E27FC236}">
                  <a16:creationId xmlns:a16="http://schemas.microsoft.com/office/drawing/2014/main" id="{E80AC2A9-A86D-45A4-B218-B52F22B3E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5" name="Freeform 30">
              <a:extLst>
                <a:ext uri="{FF2B5EF4-FFF2-40B4-BE49-F238E27FC236}">
                  <a16:creationId xmlns:a16="http://schemas.microsoft.com/office/drawing/2014/main" id="{2DB7D344-D8A0-46BE-8BD4-70DEC451E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6" name="Freeform 31">
              <a:extLst>
                <a:ext uri="{FF2B5EF4-FFF2-40B4-BE49-F238E27FC236}">
                  <a16:creationId xmlns:a16="http://schemas.microsoft.com/office/drawing/2014/main" id="{90B7E18B-6B64-4711-94DE-715DE0CB7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7" name="Freeform 32">
              <a:extLst>
                <a:ext uri="{FF2B5EF4-FFF2-40B4-BE49-F238E27FC236}">
                  <a16:creationId xmlns:a16="http://schemas.microsoft.com/office/drawing/2014/main" id="{7CCF1B9C-A47F-4AC1-8164-F13CD42887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8" name="Freeform 33">
              <a:extLst>
                <a:ext uri="{FF2B5EF4-FFF2-40B4-BE49-F238E27FC236}">
                  <a16:creationId xmlns:a16="http://schemas.microsoft.com/office/drawing/2014/main" id="{A7694E0F-733F-4E78-A250-B7840DA06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9" name="Freeform 34">
              <a:extLst>
                <a:ext uri="{FF2B5EF4-FFF2-40B4-BE49-F238E27FC236}">
                  <a16:creationId xmlns:a16="http://schemas.microsoft.com/office/drawing/2014/main" id="{7DE4B38A-BCE4-48FC-9109-41F73413B1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0" name="Freeform 35">
              <a:extLst>
                <a:ext uri="{FF2B5EF4-FFF2-40B4-BE49-F238E27FC236}">
                  <a16:creationId xmlns:a16="http://schemas.microsoft.com/office/drawing/2014/main" id="{36605C57-20A9-46A2-A6DB-2EA83ADC9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1" name="Freeform 36">
              <a:extLst>
                <a:ext uri="{FF2B5EF4-FFF2-40B4-BE49-F238E27FC236}">
                  <a16:creationId xmlns:a16="http://schemas.microsoft.com/office/drawing/2014/main" id="{23EFA4B2-9313-4409-9BAE-FC04D2AF1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2" name="Freeform 37">
              <a:extLst>
                <a:ext uri="{FF2B5EF4-FFF2-40B4-BE49-F238E27FC236}">
                  <a16:creationId xmlns:a16="http://schemas.microsoft.com/office/drawing/2014/main" id="{C8A794CC-8846-4A65-8227-1001468DB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3" name="Freeform 38">
              <a:extLst>
                <a:ext uri="{FF2B5EF4-FFF2-40B4-BE49-F238E27FC236}">
                  <a16:creationId xmlns:a16="http://schemas.microsoft.com/office/drawing/2014/main" id="{87046215-2C6C-4EFD-9689-6EBF98CA9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CC9387DA-2D8E-4E5D-BD65-274370B65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7" name="Freeform 11">
            <a:extLst>
              <a:ext uri="{FF2B5EF4-FFF2-40B4-BE49-F238E27FC236}">
                <a16:creationId xmlns:a16="http://schemas.microsoft.com/office/drawing/2014/main" id="{18BFC65B-9706-4EE1-8B75-FEEC1C530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graphicFrame>
        <p:nvGraphicFramePr>
          <p:cNvPr id="5" name="Označba mesta vsebine 2">
            <a:extLst>
              <a:ext uri="{FF2B5EF4-FFF2-40B4-BE49-F238E27FC236}">
                <a16:creationId xmlns:a16="http://schemas.microsoft.com/office/drawing/2014/main" id="{EA965631-6604-4A22-B7B0-29A916D223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4421348"/>
              </p:ext>
            </p:extLst>
          </p:nvPr>
        </p:nvGraphicFramePr>
        <p:xfrm>
          <a:off x="2589212" y="2133600"/>
          <a:ext cx="8915400" cy="3777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7123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9FE08D8-CEA0-461E-870A-02CD15D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6D76D896-9A96-4359-8A50-8578A4A85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>
            <a:normAutofit/>
          </a:bodyPr>
          <a:lstStyle/>
          <a:p>
            <a:r>
              <a:rPr lang="sl-SI" sz="3200" b="1" dirty="0">
                <a:solidFill>
                  <a:schemeClr val="bg1"/>
                </a:solidFill>
              </a:rPr>
              <a:t>BELEŽKE </a:t>
            </a:r>
            <a:r>
              <a:rPr lang="sl-SI" sz="1600" b="1" dirty="0">
                <a:solidFill>
                  <a:schemeClr val="bg1"/>
                </a:solidFill>
              </a:rPr>
              <a:t>(</a:t>
            </a:r>
            <a:r>
              <a:rPr lang="sl-SI" sz="1600" b="1" i="1" dirty="0">
                <a:solidFill>
                  <a:schemeClr val="bg1"/>
                </a:solidFill>
              </a:rPr>
              <a:t>MEMOS</a:t>
            </a:r>
            <a:r>
              <a:rPr lang="sl-SI" sz="1600" b="1" dirty="0">
                <a:solidFill>
                  <a:schemeClr val="bg1"/>
                </a:solidFill>
              </a:rPr>
              <a:t>)</a:t>
            </a:r>
            <a:br>
              <a:rPr lang="sl-SI" sz="1600" b="1" dirty="0">
                <a:solidFill>
                  <a:schemeClr val="bg1"/>
                </a:solidFill>
              </a:rPr>
            </a:br>
            <a:endParaRPr lang="sl-SI" sz="1600" dirty="0">
              <a:solidFill>
                <a:schemeClr val="bg1"/>
              </a:solidFill>
            </a:endParaRPr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2B982904-A46E-41DF-BA98-61E2300C7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7018161-547E-48F7-A0D9-272C9EA5B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9FDAC9E-6784-4622-82C6-6BFED9DF7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6578" y="589722"/>
            <a:ext cx="6798033" cy="5321500"/>
          </a:xfrm>
        </p:spPr>
        <p:txBody>
          <a:bodyPr anchor="ctr">
            <a:normAutofit/>
          </a:bodyPr>
          <a:lstStyle/>
          <a:p>
            <a:r>
              <a:rPr lang="sl-SI" dirty="0"/>
              <a:t>Včasih edina možnost, da zbiramo podatke ob hitro potekajočih aktivnostih (npr. predavanje, seja na sodišču…)</a:t>
            </a:r>
          </a:p>
          <a:p>
            <a:pPr marL="0" indent="0">
              <a:buNone/>
            </a:pPr>
            <a:endParaRPr lang="sl-SI" dirty="0"/>
          </a:p>
          <a:p>
            <a:r>
              <a:rPr lang="sl-SI" dirty="0"/>
              <a:t>Zahtevajo detajle in točnost, zato morajo biti narejene kar se da hitro (Bogdan in </a:t>
            </a:r>
            <a:r>
              <a:rPr lang="sl-SI" dirty="0" err="1"/>
              <a:t>Biklen</a:t>
            </a:r>
            <a:r>
              <a:rPr lang="sl-SI" dirty="0"/>
              <a:t> (1982); kronološko zaporedje</a:t>
            </a:r>
          </a:p>
          <a:p>
            <a:pPr marL="0" indent="0">
              <a:buNone/>
            </a:pPr>
            <a:endParaRPr lang="sl-SI" dirty="0"/>
          </a:p>
          <a:p>
            <a:r>
              <a:rPr lang="sl-SI" dirty="0"/>
              <a:t>Ključne besede in fraze, fotografije ipd. so lahko zelo koristne, ko razvijamo vsebine</a:t>
            </a:r>
          </a:p>
          <a:p>
            <a:pPr marL="0" indent="0">
              <a:buNone/>
            </a:pPr>
            <a:endParaRPr lang="sl-SI" dirty="0"/>
          </a:p>
          <a:p>
            <a:r>
              <a:rPr lang="sl-SI" dirty="0"/>
              <a:t>Čeprav so različni vnosi med seboj tesno povezani, naj se beležke jasno ločijo od opisov in interpretacij </a:t>
            </a:r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277318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C9DE9B2-2348-4C98-A82C-25B8E2F58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dirty="0"/>
            </a:b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AC3F608-7D90-4B75-8A50-B9848B456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958789"/>
            <a:ext cx="8915400" cy="54065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l-SI" dirty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66AC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sl-SI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Beležke znotraj zapiskov s terena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66AC"/>
              </a:buClr>
              <a:buSzTx/>
              <a:buFont typeface="Wingdings 3" charset="2"/>
              <a:buNone/>
              <a:tabLst/>
              <a:defRPr/>
            </a:pPr>
            <a:r>
              <a:rPr kumimoji="0" lang="sl-SI" sz="1800" b="1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Članek: FIELD NOTES </a:t>
            </a:r>
          </a:p>
          <a:p>
            <a:pPr marL="0" indent="0">
              <a:buNone/>
            </a:pPr>
            <a:endParaRPr lang="sl-SI" b="1" dirty="0"/>
          </a:p>
          <a:p>
            <a:r>
              <a:rPr lang="sl-SI" b="1" dirty="0" err="1"/>
              <a:t>Writing</a:t>
            </a:r>
            <a:r>
              <a:rPr lang="sl-SI" b="1" dirty="0"/>
              <a:t> </a:t>
            </a:r>
            <a:r>
              <a:rPr lang="sl-SI" b="1" dirty="0" err="1"/>
              <a:t>Memos</a:t>
            </a:r>
            <a:r>
              <a:rPr lang="sl-SI" b="1" dirty="0"/>
              <a:t> </a:t>
            </a:r>
            <a:r>
              <a:rPr lang="sl-SI" b="1" dirty="0" err="1"/>
              <a:t>for</a:t>
            </a:r>
            <a:r>
              <a:rPr lang="sl-SI" b="1" dirty="0"/>
              <a:t> </a:t>
            </a:r>
            <a:r>
              <a:rPr lang="sl-SI" b="1" dirty="0" err="1"/>
              <a:t>Qualitative</a:t>
            </a:r>
            <a:r>
              <a:rPr lang="sl-SI" b="1" dirty="0"/>
              <a:t> </a:t>
            </a:r>
            <a:r>
              <a:rPr lang="sl-SI" b="1" dirty="0" err="1"/>
              <a:t>Research</a:t>
            </a:r>
            <a:r>
              <a:rPr lang="sl-SI" b="1" dirty="0"/>
              <a:t>: (od 14:20…)</a:t>
            </a:r>
          </a:p>
          <a:p>
            <a:pPr marL="0" indent="0">
              <a:buNone/>
            </a:pPr>
            <a:r>
              <a:rPr lang="sl-SI" dirty="0">
                <a:hlinkClick r:id="rId2"/>
              </a:rPr>
              <a:t>https://www.youtube.com/watch?v=eXj4QiyZl50</a:t>
            </a: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b="1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sz="1400" i="1" dirty="0"/>
              <a:t>Vir: </a:t>
            </a:r>
            <a:r>
              <a:rPr lang="en-US" sz="1400" i="1" dirty="0"/>
              <a:t>Doing Research in the Real World, David. E Gray (SAGE, 2013)</a:t>
            </a:r>
            <a:endParaRPr lang="sl-SI" sz="1400" i="1" dirty="0"/>
          </a:p>
        </p:txBody>
      </p:sp>
    </p:spTree>
    <p:extLst>
      <p:ext uri="{BB962C8B-B14F-4D97-AF65-F5344CB8AC3E}">
        <p14:creationId xmlns:p14="http://schemas.microsoft.com/office/powerpoint/2010/main" val="2138186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9FE08D8-CEA0-461E-870A-02CD15D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8A8E392-CAD0-48CC-90D9-D56883F24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>
            <a:normAutofit/>
          </a:bodyPr>
          <a:lstStyle/>
          <a:p>
            <a:r>
              <a:rPr lang="sl-SI" sz="3200" b="1">
                <a:solidFill>
                  <a:schemeClr val="bg1"/>
                </a:solidFill>
              </a:rPr>
              <a:t>OPISI</a:t>
            </a:r>
            <a:br>
              <a:rPr lang="sl-SI" sz="3200" b="1">
                <a:solidFill>
                  <a:schemeClr val="bg1"/>
                </a:solidFill>
              </a:rPr>
            </a:br>
            <a:endParaRPr lang="sl-SI" sz="3200">
              <a:solidFill>
                <a:schemeClr val="bg1"/>
              </a:solidFill>
            </a:endParaRPr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2B982904-A46E-41DF-BA98-61E2300C7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7018161-547E-48F7-A0D9-272C9EA5B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D0C5DA1-D984-4DB6-9453-97D752C7F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6578" y="589721"/>
            <a:ext cx="6798033" cy="5740058"/>
          </a:xfrm>
        </p:spPr>
        <p:txBody>
          <a:bodyPr anchor="ctr">
            <a:normAutofit lnSpcReduction="10000"/>
          </a:bodyPr>
          <a:lstStyle/>
          <a:p>
            <a:r>
              <a:rPr lang="sl-SI" b="1" dirty="0"/>
              <a:t>KLJUČNI OPISI: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600" i="1" dirty="0"/>
              <a:t>Opisi dogodkov;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600" i="1" dirty="0"/>
              <a:t>rekonstrukcije dialogov, gest, intonacije in obraznih izrazov;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600" i="1" dirty="0"/>
              <a:t>portreti posameznikov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600" i="1" dirty="0"/>
              <a:t>opis okolja, infrastrukture itd. </a:t>
            </a:r>
          </a:p>
          <a:p>
            <a:pPr marL="0" indent="0">
              <a:buNone/>
            </a:pPr>
            <a:endParaRPr lang="sl-SI" dirty="0"/>
          </a:p>
          <a:p>
            <a:r>
              <a:rPr lang="sl-SI" dirty="0"/>
              <a:t>S pomočjo elektronskih naprav (fotografija, </a:t>
            </a:r>
            <a:r>
              <a:rPr lang="sl-SI" dirty="0" err="1"/>
              <a:t>audio</a:t>
            </a:r>
            <a:r>
              <a:rPr lang="sl-SI" dirty="0"/>
              <a:t>, video) lahko ujamemo dele akcije in kasneje dodamo opis</a:t>
            </a:r>
          </a:p>
          <a:p>
            <a:pPr marL="0" indent="0">
              <a:buNone/>
            </a:pPr>
            <a:endParaRPr lang="sl-SI" dirty="0"/>
          </a:p>
          <a:p>
            <a:r>
              <a:rPr lang="sl-SI" dirty="0"/>
              <a:t>Ko delujemo kot opazovalci, je tudi naše obnašanje pomemben del teh opisov</a:t>
            </a:r>
          </a:p>
          <a:p>
            <a:endParaRPr lang="sl-SI" dirty="0"/>
          </a:p>
          <a:p>
            <a:r>
              <a:rPr lang="sl-SI" dirty="0"/>
              <a:t>FOKUS: </a:t>
            </a:r>
            <a:r>
              <a:rPr lang="sl-SI" b="1" dirty="0"/>
              <a:t>detajli</a:t>
            </a:r>
            <a:r>
              <a:rPr lang="sl-SI" dirty="0"/>
              <a:t> (ne povzetki); </a:t>
            </a:r>
            <a:r>
              <a:rPr lang="sl-SI" b="1" dirty="0"/>
              <a:t>specifični vidiki </a:t>
            </a:r>
            <a:r>
              <a:rPr lang="sl-SI" dirty="0"/>
              <a:t>(ne splošni); </a:t>
            </a:r>
            <a:r>
              <a:rPr lang="sl-SI" b="1" dirty="0"/>
              <a:t>dejanska aktivnost </a:t>
            </a:r>
            <a:r>
              <a:rPr lang="sl-SI" dirty="0"/>
              <a:t>(ne evalvacija)</a:t>
            </a:r>
          </a:p>
          <a:p>
            <a:endParaRPr lang="sl-SI" dirty="0"/>
          </a:p>
          <a:p>
            <a:r>
              <a:rPr lang="sl-SI" dirty="0"/>
              <a:t>Natančni citati </a:t>
            </a:r>
          </a:p>
        </p:txBody>
      </p:sp>
    </p:spTree>
    <p:extLst>
      <p:ext uri="{BB962C8B-B14F-4D97-AF65-F5344CB8AC3E}">
        <p14:creationId xmlns:p14="http://schemas.microsoft.com/office/powerpoint/2010/main" val="2449365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9FE08D8-CEA0-461E-870A-02CD15D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C22406A-2F5D-4A6A-AA45-D58FD127C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>
            <a:normAutofit/>
          </a:bodyPr>
          <a:lstStyle/>
          <a:p>
            <a:r>
              <a:rPr lang="sl-SI" sz="2000" b="1" dirty="0">
                <a:solidFill>
                  <a:schemeClr val="bg1"/>
                </a:solidFill>
              </a:rPr>
              <a:t>INTERPRETACIJE I</a:t>
            </a:r>
            <a:r>
              <a:rPr lang="sl-SI" sz="2200" b="1" dirty="0">
                <a:solidFill>
                  <a:schemeClr val="bg1"/>
                </a:solidFill>
              </a:rPr>
              <a:t> </a:t>
            </a:r>
            <a:br>
              <a:rPr lang="sl-SI" sz="2200" b="1" dirty="0">
                <a:solidFill>
                  <a:schemeClr val="bg1"/>
                </a:solidFill>
              </a:rPr>
            </a:br>
            <a:endParaRPr lang="sl-SI" sz="2200" dirty="0">
              <a:solidFill>
                <a:schemeClr val="bg1"/>
              </a:solidFill>
            </a:endParaRPr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2B982904-A46E-41DF-BA98-61E2300C7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7018161-547E-48F7-A0D9-272C9EA5B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C5896B0-A98C-43E0-82CF-E9CE09666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6578" y="589722"/>
            <a:ext cx="6798033" cy="5321500"/>
          </a:xfrm>
        </p:spPr>
        <p:txBody>
          <a:bodyPr anchor="ctr">
            <a:normAutofit/>
          </a:bodyPr>
          <a:lstStyle/>
          <a:p>
            <a:r>
              <a:rPr lang="sl-SI" b="1" dirty="0"/>
              <a:t>Interpretacije</a:t>
            </a:r>
            <a:r>
              <a:rPr lang="sl-SI" dirty="0"/>
              <a:t>: občutki, špekulacije, ideje, slutnje, razlage dogodkov, refleksije na predvidevanja in predsodke itd.</a:t>
            </a:r>
          </a:p>
          <a:p>
            <a:pPr marL="0" indent="0">
              <a:buNone/>
            </a:pPr>
            <a:endParaRPr lang="sl-SI" dirty="0"/>
          </a:p>
          <a:p>
            <a:r>
              <a:rPr lang="sl-SI" dirty="0"/>
              <a:t>Analiza podatkov: gre za nekakšno ponovno branje obstoječih podatkov (dnevnika) z namenom iskanja povezav, reorganizacije/prestrukturiranja, interpretacije, evalvacije </a:t>
            </a:r>
          </a:p>
          <a:p>
            <a:pPr marL="0" indent="0">
              <a:buNone/>
            </a:pPr>
            <a:endParaRPr lang="sl-SI" dirty="0"/>
          </a:p>
          <a:p>
            <a:r>
              <a:rPr lang="sl-SI" dirty="0"/>
              <a:t>Pri ponovnem branju je lažje presoditi kateri vidiki so pomembni kot pri samem pisanju</a:t>
            </a:r>
          </a:p>
          <a:p>
            <a:endParaRPr lang="sl-SI" dirty="0"/>
          </a:p>
          <a:p>
            <a:r>
              <a:rPr lang="sl-SI" dirty="0"/>
              <a:t>TRI OBLIKE: teoretski zapiski; metodološki zapiski; </a:t>
            </a:r>
            <a:r>
              <a:rPr lang="sl-SI" b="1" dirty="0"/>
              <a:t>načrti </a:t>
            </a:r>
          </a:p>
        </p:txBody>
      </p:sp>
    </p:spTree>
    <p:extLst>
      <p:ext uri="{BB962C8B-B14F-4D97-AF65-F5344CB8AC3E}">
        <p14:creationId xmlns:p14="http://schemas.microsoft.com/office/powerpoint/2010/main" val="1436025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16">
            <a:extLst>
              <a:ext uri="{FF2B5EF4-FFF2-40B4-BE49-F238E27FC236}">
                <a16:creationId xmlns:a16="http://schemas.microsoft.com/office/drawing/2014/main" id="{3A3C2D7E-3F2E-404E-9B30-CB12DC972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18">
            <a:extLst>
              <a:ext uri="{FF2B5EF4-FFF2-40B4-BE49-F238E27FC236}">
                <a16:creationId xmlns:a16="http://schemas.microsoft.com/office/drawing/2014/main" id="{F1F7FD00-BF97-4325-B7C2-E451F20840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0669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C22406A-2F5D-4A6A-AA45-D58FD127C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391" y="624110"/>
            <a:ext cx="9383408" cy="903133"/>
          </a:xfrm>
        </p:spPr>
        <p:txBody>
          <a:bodyPr>
            <a:normAutofit fontScale="90000"/>
          </a:bodyPr>
          <a:lstStyle/>
          <a:p>
            <a:r>
              <a:rPr lang="sl-SI" b="1" dirty="0">
                <a:solidFill>
                  <a:srgbClr val="FFFFFF"/>
                </a:solidFill>
              </a:rPr>
              <a:t>INTERPRETACIJE II </a:t>
            </a:r>
            <a:br>
              <a:rPr lang="sl-SI" b="1" dirty="0">
                <a:solidFill>
                  <a:srgbClr val="FFFFFF"/>
                </a:solidFill>
              </a:rPr>
            </a:br>
            <a:endParaRPr lang="sl-SI" dirty="0">
              <a:solidFill>
                <a:srgbClr val="FFFFFF"/>
              </a:solidFill>
            </a:endParaRPr>
          </a:p>
        </p:txBody>
      </p:sp>
      <p:sp>
        <p:nvSpPr>
          <p:cNvPr id="73" name="Freeform 11">
            <a:extLst>
              <a:ext uri="{FF2B5EF4-FFF2-40B4-BE49-F238E27FC236}">
                <a16:creationId xmlns:a16="http://schemas.microsoft.com/office/drawing/2014/main" id="{179B5294-DA4E-4926-B14A-DD6E07A12F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4" name="Označba mesta vsebine 2">
            <a:extLst>
              <a:ext uri="{FF2B5EF4-FFF2-40B4-BE49-F238E27FC236}">
                <a16:creationId xmlns:a16="http://schemas.microsoft.com/office/drawing/2014/main" id="{5C5896B0-A98C-43E0-82CF-E9CE09666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3392" y="2151353"/>
            <a:ext cx="9383408" cy="4589915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90000"/>
              </a:lnSpc>
              <a:buNone/>
            </a:pPr>
            <a:endParaRPr lang="sl-SI" sz="1000" dirty="0"/>
          </a:p>
          <a:p>
            <a:pPr>
              <a:lnSpc>
                <a:spcPct val="90000"/>
              </a:lnSpc>
            </a:pPr>
            <a:r>
              <a:rPr lang="sl-SI" b="1" dirty="0"/>
              <a:t>Teoretski zapiski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sl-SI" sz="1400" dirty="0"/>
              <a:t>Pri povezovanju podatkov, razumevanju in refleksiji nanje, se pojavijo številne ideje, ki naj se zapišejo med teoretske zapiske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sl-SI" sz="1400" dirty="0"/>
              <a:t>Uporabnost: razjasnitev koncepta ali ideje; povezovanje različnih informacij; identifikacija zanimivih vidikov; povezovanje lastne izkušnje s teorijo; razvoj nove hipoteze itd.</a:t>
            </a:r>
          </a:p>
          <a:p>
            <a:pPr marL="0" indent="0">
              <a:lnSpc>
                <a:spcPct val="90000"/>
              </a:lnSpc>
              <a:buNone/>
            </a:pPr>
            <a:endParaRPr lang="sl-SI" sz="1400" dirty="0"/>
          </a:p>
          <a:p>
            <a:pPr>
              <a:lnSpc>
                <a:spcPct val="90000"/>
              </a:lnSpc>
            </a:pPr>
            <a:r>
              <a:rPr lang="sl-SI" b="1" dirty="0"/>
              <a:t>Metodološki zapiski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sl-SI" sz="1400" dirty="0"/>
              <a:t>Refleksije na raziskovalno strategijo, metode in aktivnosti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sl-SI" sz="1400" dirty="0"/>
              <a:t>Konkretna vprašanja: pristranskosti metode; kakšna je bila moja vloga; komentarji na izbrano metodo na podlagi mojih izkušenj; odločitve glede nadaljnjega poteka raziskovanja; morebitni konflikti in etične dileme na katere smo naleteli itd. </a:t>
            </a:r>
          </a:p>
          <a:p>
            <a:pPr marL="0" indent="0">
              <a:lnSpc>
                <a:spcPct val="90000"/>
              </a:lnSpc>
              <a:buNone/>
            </a:pPr>
            <a:endParaRPr lang="sl-SI" sz="1400" dirty="0"/>
          </a:p>
          <a:p>
            <a:pPr>
              <a:lnSpc>
                <a:spcPct val="90000"/>
              </a:lnSpc>
            </a:pPr>
            <a:r>
              <a:rPr lang="sl-SI" b="1" dirty="0"/>
              <a:t>NAČRTI (še posebej pomembni v okviru akcijskega raziskovanja)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sl-SI" sz="1400" b="1" dirty="0"/>
              <a:t>Dnevniki kot „banka spomina“ (</a:t>
            </a:r>
            <a:r>
              <a:rPr lang="sl-SI" sz="1400" b="1" i="1" dirty="0" err="1"/>
              <a:t>memory</a:t>
            </a:r>
            <a:r>
              <a:rPr lang="sl-SI" sz="1400" b="1" i="1" dirty="0"/>
              <a:t> bank</a:t>
            </a:r>
            <a:r>
              <a:rPr lang="sl-SI" sz="1400" b="1" dirty="0"/>
              <a:t>): </a:t>
            </a:r>
            <a:r>
              <a:rPr lang="sl-SI" sz="1400" dirty="0"/>
              <a:t>dnevnik nas opominja, da NAČRTE uresničimo v praksi in smo fokusirani na osrednji namen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l-SI" sz="1400" i="1" dirty="0"/>
              <a:t>To je omogočeno, saj s ponovnim branjem dnevnika pridemo do novih idej za izboljšanje prakse (alternativne ideje; pozabljene ideje; ideje, ki zahtevajo ponovni razmislek; dodatne relevantne informacije) </a:t>
            </a:r>
          </a:p>
        </p:txBody>
      </p:sp>
    </p:spTree>
    <p:extLst>
      <p:ext uri="{BB962C8B-B14F-4D97-AF65-F5344CB8AC3E}">
        <p14:creationId xmlns:p14="http://schemas.microsoft.com/office/powerpoint/2010/main" val="749538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9FE08D8-CEA0-461E-870A-02CD15D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9FF7FB8-0D8E-4968-B2EB-2121F4C96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>
            <a:normAutofit/>
          </a:bodyPr>
          <a:lstStyle/>
          <a:p>
            <a:pPr algn="ctr"/>
            <a:r>
              <a:rPr lang="sl-SI" sz="2700" b="1" dirty="0">
                <a:solidFill>
                  <a:schemeClr val="bg1"/>
                </a:solidFill>
              </a:rPr>
              <a:t>3 Refleksivnost</a:t>
            </a:r>
            <a:br>
              <a:rPr lang="sl-SI" sz="2700" dirty="0">
                <a:solidFill>
                  <a:schemeClr val="bg1"/>
                </a:solidFill>
              </a:rPr>
            </a:br>
            <a:endParaRPr lang="sl-SI" sz="2700" dirty="0">
              <a:solidFill>
                <a:schemeClr val="bg1"/>
              </a:solidFill>
            </a:endParaRPr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2B982904-A46E-41DF-BA98-61E2300C7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7018161-547E-48F7-A0D9-272C9EA5B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A4F7C68-2F79-4D79-B820-446E68215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6578" y="589722"/>
            <a:ext cx="6798033" cy="5321500"/>
          </a:xfrm>
        </p:spPr>
        <p:txBody>
          <a:bodyPr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sl-SI" b="1" dirty="0"/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>
                <a:solidFill>
                  <a:schemeClr val="bg2">
                    <a:lumMod val="75000"/>
                  </a:schemeClr>
                </a:solidFill>
              </a:rPr>
              <a:t>ČLANEK: </a:t>
            </a:r>
            <a:r>
              <a:rPr lang="sl-SI" b="1" dirty="0" err="1">
                <a:solidFill>
                  <a:schemeClr val="bg2">
                    <a:lumMod val="75000"/>
                  </a:schemeClr>
                </a:solidFill>
              </a:rPr>
              <a:t>Reflexivity</a:t>
            </a:r>
            <a:endParaRPr lang="sl-SI" b="1" dirty="0">
              <a:solidFill>
                <a:schemeClr val="bg2">
                  <a:lumMod val="75000"/>
                </a:schemeClr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66AC"/>
              </a:buClr>
              <a:buSzTx/>
              <a:buFont typeface="Wingdings 3" charset="2"/>
              <a:buNone/>
              <a:tabLst/>
              <a:defRPr/>
            </a:pPr>
            <a:r>
              <a:rPr kumimoji="0" lang="sl-SI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Vir: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Doing Research in the Real World, David. E Gray (SAGE, 2013)</a:t>
            </a:r>
            <a:endParaRPr kumimoji="0" lang="sl-SI" sz="14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indent="0">
              <a:buNone/>
            </a:pPr>
            <a:endParaRPr lang="sl-SI" b="1" dirty="0">
              <a:solidFill>
                <a:schemeClr val="bg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sl-SI" b="1" dirty="0"/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 err="1"/>
              <a:t>Reflexivity</a:t>
            </a:r>
            <a:r>
              <a:rPr lang="sl-SI" b="1" dirty="0"/>
              <a:t> </a:t>
            </a:r>
            <a:r>
              <a:rPr lang="sl-SI" dirty="0"/>
              <a:t>(</a:t>
            </a:r>
            <a:r>
              <a:rPr lang="sl-SI" dirty="0" err="1"/>
              <a:t>University</a:t>
            </a:r>
            <a:r>
              <a:rPr lang="sl-SI" dirty="0"/>
              <a:t> </a:t>
            </a:r>
            <a:r>
              <a:rPr lang="sl-SI" dirty="0" err="1"/>
              <a:t>of</a:t>
            </a:r>
            <a:r>
              <a:rPr lang="sl-SI" dirty="0"/>
              <a:t> Amsterdam)</a:t>
            </a:r>
          </a:p>
          <a:p>
            <a:pPr marL="0" indent="0">
              <a:buNone/>
            </a:pPr>
            <a:r>
              <a:rPr lang="sl-SI" dirty="0"/>
              <a:t>https://www.youtube.com/watch?v=GfwnLUmCSoM</a:t>
            </a:r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901174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95FFA5E0-4C70-431D-A19D-18415F6C4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6B302E4-C268-4FC5-97F8-F1DCDD98D0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BBE55C11-4C41-45E4-A00F-83DEE6BB5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3632297"/>
            <a:ext cx="7527616" cy="2170389"/>
          </a:xfrm>
          <a:custGeom>
            <a:avLst/>
            <a:gdLst>
              <a:gd name="connsiteX0" fmla="*/ 0 w 7527616"/>
              <a:gd name="connsiteY0" fmla="*/ 0 h 2170389"/>
              <a:gd name="connsiteX1" fmla="*/ 85411 w 7527616"/>
              <a:gd name="connsiteY1" fmla="*/ 0 h 2170389"/>
              <a:gd name="connsiteX2" fmla="*/ 926533 w 7527616"/>
              <a:gd name="connsiteY2" fmla="*/ 0 h 2170389"/>
              <a:gd name="connsiteX3" fmla="*/ 1114264 w 7527616"/>
              <a:gd name="connsiteY3" fmla="*/ 0 h 2170389"/>
              <a:gd name="connsiteX4" fmla="*/ 6544376 w 7527616"/>
              <a:gd name="connsiteY4" fmla="*/ 0 h 2170389"/>
              <a:gd name="connsiteX5" fmla="*/ 6610082 w 7527616"/>
              <a:gd name="connsiteY5" fmla="*/ 26276 h 2170389"/>
              <a:gd name="connsiteX6" fmla="*/ 6619468 w 7527616"/>
              <a:gd name="connsiteY6" fmla="*/ 36786 h 2170389"/>
              <a:gd name="connsiteX7" fmla="*/ 7506496 w 7527616"/>
              <a:gd name="connsiteY7" fmla="*/ 1024760 h 2170389"/>
              <a:gd name="connsiteX8" fmla="*/ 7506496 w 7527616"/>
              <a:gd name="connsiteY8" fmla="*/ 1140374 h 2170389"/>
              <a:gd name="connsiteX9" fmla="*/ 6619468 w 7527616"/>
              <a:gd name="connsiteY9" fmla="*/ 2133603 h 2170389"/>
              <a:gd name="connsiteX10" fmla="*/ 6610082 w 7527616"/>
              <a:gd name="connsiteY10" fmla="*/ 2144113 h 2170389"/>
              <a:gd name="connsiteX11" fmla="*/ 6544376 w 7527616"/>
              <a:gd name="connsiteY11" fmla="*/ 2170389 h 2170389"/>
              <a:gd name="connsiteX12" fmla="*/ 1114264 w 7527616"/>
              <a:gd name="connsiteY12" fmla="*/ 2170389 h 2170389"/>
              <a:gd name="connsiteX13" fmla="*/ 926533 w 7527616"/>
              <a:gd name="connsiteY13" fmla="*/ 2170389 h 2170389"/>
              <a:gd name="connsiteX14" fmla="*/ 146150 w 7527616"/>
              <a:gd name="connsiteY14" fmla="*/ 2170389 h 2170389"/>
              <a:gd name="connsiteX15" fmla="*/ 0 w 7527616"/>
              <a:gd name="connsiteY15" fmla="*/ 2170389 h 2170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527616" h="2170389">
                <a:moveTo>
                  <a:pt x="0" y="0"/>
                </a:moveTo>
                <a:lnTo>
                  <a:pt x="85411" y="0"/>
                </a:lnTo>
                <a:cubicBezTo>
                  <a:pt x="290008" y="0"/>
                  <a:pt x="562804" y="0"/>
                  <a:pt x="926533" y="0"/>
                </a:cubicBezTo>
                <a:cubicBezTo>
                  <a:pt x="926533" y="0"/>
                  <a:pt x="926533" y="0"/>
                  <a:pt x="1114264" y="0"/>
                </a:cubicBezTo>
                <a:cubicBezTo>
                  <a:pt x="1114264" y="0"/>
                  <a:pt x="1114264" y="0"/>
                  <a:pt x="6544376" y="0"/>
                </a:cubicBezTo>
                <a:cubicBezTo>
                  <a:pt x="6567842" y="0"/>
                  <a:pt x="6591309" y="10510"/>
                  <a:pt x="6610082" y="26276"/>
                </a:cubicBezTo>
                <a:cubicBezTo>
                  <a:pt x="6614775" y="26276"/>
                  <a:pt x="6619468" y="31531"/>
                  <a:pt x="6619468" y="36786"/>
                </a:cubicBezTo>
                <a:cubicBezTo>
                  <a:pt x="6619468" y="36786"/>
                  <a:pt x="6619468" y="36786"/>
                  <a:pt x="7506496" y="1024760"/>
                </a:cubicBezTo>
                <a:cubicBezTo>
                  <a:pt x="7534656" y="1056291"/>
                  <a:pt x="7534656" y="1108843"/>
                  <a:pt x="7506496" y="1140374"/>
                </a:cubicBezTo>
                <a:cubicBezTo>
                  <a:pt x="7506496" y="1140374"/>
                  <a:pt x="7506496" y="1140374"/>
                  <a:pt x="6619468" y="2133603"/>
                </a:cubicBezTo>
                <a:cubicBezTo>
                  <a:pt x="6619468" y="2133603"/>
                  <a:pt x="6614775" y="2138858"/>
                  <a:pt x="6610082" y="2144113"/>
                </a:cubicBezTo>
                <a:cubicBezTo>
                  <a:pt x="6591309" y="2159879"/>
                  <a:pt x="6567842" y="2170389"/>
                  <a:pt x="6544376" y="2170389"/>
                </a:cubicBezTo>
                <a:cubicBezTo>
                  <a:pt x="6544376" y="2170389"/>
                  <a:pt x="6544376" y="2170389"/>
                  <a:pt x="1114264" y="2170389"/>
                </a:cubicBezTo>
                <a:cubicBezTo>
                  <a:pt x="1114264" y="2170389"/>
                  <a:pt x="1114264" y="2170389"/>
                  <a:pt x="926533" y="2170389"/>
                </a:cubicBezTo>
                <a:cubicBezTo>
                  <a:pt x="926533" y="2170389"/>
                  <a:pt x="926533" y="2170389"/>
                  <a:pt x="146150" y="2170389"/>
                </a:cubicBezTo>
                <a:lnTo>
                  <a:pt x="0" y="2170389"/>
                </a:lnTo>
                <a:close/>
              </a:path>
            </a:pathLst>
          </a:custGeom>
          <a:solidFill>
            <a:srgbClr val="4E4F3B">
              <a:alpha val="87843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B10B762-0DC5-4E0F-9D22-FB36D5D199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3733" y="3889218"/>
            <a:ext cx="5478432" cy="10320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sl-SI" sz="2800" b="1">
                <a:solidFill>
                  <a:srgbClr val="FEFFFF"/>
                </a:solidFill>
              </a:rPr>
              <a:t>DODATNI NASVETI ZA PISANJE RAZISKOVALNEGA DNEVNIKA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7D2AAD7-4FF5-407F-8A57-133B66A33F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3733" y="4944531"/>
            <a:ext cx="5454227" cy="524935"/>
          </a:xfrm>
        </p:spPr>
        <p:txBody>
          <a:bodyPr>
            <a:normAutofit/>
          </a:bodyPr>
          <a:lstStyle/>
          <a:p>
            <a:endParaRPr lang="sl-SI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171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7">
            <a:extLst>
              <a:ext uri="{FF2B5EF4-FFF2-40B4-BE49-F238E27FC236}">
                <a16:creationId xmlns:a16="http://schemas.microsoft.com/office/drawing/2014/main" id="{0A46F010-D160-4609-8979-FFD8C1EA6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9">
            <a:extLst>
              <a:ext uri="{FF2B5EF4-FFF2-40B4-BE49-F238E27FC236}">
                <a16:creationId xmlns:a16="http://schemas.microsoft.com/office/drawing/2014/main" id="{81B8C4F6-C3AC-4C94-8EC7-E4F7B7E9C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285151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11">
            <a:extLst>
              <a:ext uri="{FF2B5EF4-FFF2-40B4-BE49-F238E27FC236}">
                <a16:creationId xmlns:a16="http://schemas.microsoft.com/office/drawing/2014/main" id="{0B789310-9859-4942-98C8-3D2F12AAA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  <a:solidFill>
            <a:schemeClr val="tx2">
              <a:lumMod val="60000"/>
              <a:lumOff val="40000"/>
              <a:alpha val="40000"/>
            </a:schemeClr>
          </a:solidFill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FE9E5460-2AA9-4786-B69C-23DBEF356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E344A2AF-3860-4427-B13E-98021C17AB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DDBDD44E-1DC0-48AB-8FEC-E098D91974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3151FF3E-5E3F-4D82-A684-0003BACEA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C6CBF27E-7F0C-4489-95A7-82DE1C0460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233BE304-221E-425E-A484-4B2E5F405B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10D5734E-EAEA-4A08-86A9-39BD5563E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4D47FE86-98D1-4E35-86E4-16E9A19A6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F00661F9-B224-4DB1-8EFB-ABF9402BDE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679DCB4E-8D36-4B7A-AF0C-8399F113AE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4FAD51F6-D24C-4FD6-BEAE-41F0E5A825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87AC773F-6D31-458A-9DD7-76566C8A9C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F1CEC7A-E419-4950-AA57-B00546C29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  <a:solidFill>
            <a:schemeClr val="tx2">
              <a:lumMod val="75000"/>
              <a:alpha val="70000"/>
            </a:schemeClr>
          </a:solidFill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7AE7DCD1-5235-45E8-B229-15A3E3962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C82E58C3-65A5-4079-BF94-E675AA410C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7AABE1FA-6DC8-4A47-AC5C-F05B9C111C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17BB7298-8900-4C67-B800-BD241F019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EE3442F8-53C2-490C-94EF-E423ECB95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3DBEA916-8B10-493A-8CBF-9B5FA2A4A0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248DB27B-F9EA-4F81-A746-7D57B768E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998E5C90-2A81-4013-AE09-2023B4407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86A8318B-7607-4519-8EEB-C7DD509653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5009FB1B-4865-45DB-8727-F012E3ACA5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5B209B64-3A98-4B1A-857A-2368AFED67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EB3B5D03-7AE3-411C-A820-6844E7D0C6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40" name="Freeform 11">
            <a:extLst>
              <a:ext uri="{FF2B5EF4-FFF2-40B4-BE49-F238E27FC236}">
                <a16:creationId xmlns:a16="http://schemas.microsoft.com/office/drawing/2014/main" id="{91328346-8BAD-4616-B50B-5CFDA5648D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411452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9BE5947-D7B1-4B50-914D-B86F543F0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3062" y="603682"/>
            <a:ext cx="8131550" cy="5307540"/>
          </a:xfrm>
        </p:spPr>
        <p:txBody>
          <a:bodyPr>
            <a:normAutofit/>
          </a:bodyPr>
          <a:lstStyle/>
          <a:p>
            <a:r>
              <a:rPr lang="sl-SI" b="1" dirty="0"/>
              <a:t>REDNO ZAPISOVANJE</a:t>
            </a:r>
          </a:p>
          <a:p>
            <a:r>
              <a:rPr lang="sl-SI" b="1" dirty="0"/>
              <a:t>SODELOVANJE: </a:t>
            </a:r>
            <a:r>
              <a:rPr lang="sl-SI" dirty="0"/>
              <a:t>potreben je čas preden pisanje dnevnika postane izpolnjujoče za raziskovalca; REŠITVE: partner pri raziskovanju, odzivi na bloge, kritike kolegov ipd.  </a:t>
            </a:r>
          </a:p>
          <a:p>
            <a:r>
              <a:rPr lang="sl-SI" b="1" dirty="0"/>
              <a:t>OSEBNA/ZASEBNA NARAVA DNEVNIKA: </a:t>
            </a:r>
            <a:r>
              <a:rPr lang="sl-SI" dirty="0"/>
              <a:t>avtonomija raziskovalca </a:t>
            </a:r>
          </a:p>
          <a:p>
            <a:r>
              <a:rPr lang="sl-SI" b="1" dirty="0"/>
              <a:t>STRUKTURA: </a:t>
            </a:r>
            <a:r>
              <a:rPr lang="sl-SI" dirty="0"/>
              <a:t>čim bolj jasna (poglavja, odstavki, številčenje, različni fonti itd.)</a:t>
            </a:r>
          </a:p>
          <a:p>
            <a:r>
              <a:rPr lang="sl-SI" b="1" dirty="0"/>
              <a:t>VNOS INFORMACIJ: </a:t>
            </a:r>
            <a:r>
              <a:rPr lang="sl-SI" dirty="0"/>
              <a:t>vse informacije, ki bodo v pomoč pri razumevanju neke situacije in pri rekonstrukciji (opazovanja, občutki, odzivi, interpretacije, refleksije, ideje itd.)</a:t>
            </a:r>
          </a:p>
          <a:p>
            <a:r>
              <a:rPr lang="sl-SI" b="1" dirty="0"/>
              <a:t>VKLJUČITEV RELEVANTNIH PREDMETOV: </a:t>
            </a:r>
            <a:r>
              <a:rPr lang="sl-SI" dirty="0"/>
              <a:t>zapiski, fotografije, spletne strani, kopije dokumentov itd. </a:t>
            </a:r>
          </a:p>
          <a:p>
            <a:r>
              <a:rPr lang="sl-SI" b="1" dirty="0"/>
              <a:t>OPIS VS. INTERPRETACIJA: </a:t>
            </a:r>
            <a:r>
              <a:rPr lang="sl-SI" dirty="0"/>
              <a:t>naj bo čim bolj jasno razlikovanje </a:t>
            </a:r>
          </a:p>
          <a:p>
            <a:r>
              <a:rPr lang="sl-SI" b="1" dirty="0"/>
              <a:t>VMESNA ANALIZA</a:t>
            </a:r>
          </a:p>
          <a:p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843442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147AF48-58D3-4502-86A8-DE0873C09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chemeClr val="accent1"/>
                </a:solidFill>
              </a:rPr>
              <a:t>Uvod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EEEB408-7E78-4C42-BF15-34FCABB100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Niso novo orodje, a z digitalizacijo močno naraščajo tudi orodja za beleženje, analizo in predstavljanje zgodb raziskovalcev</a:t>
            </a:r>
          </a:p>
          <a:p>
            <a:pPr marL="0" indent="0">
              <a:buNone/>
            </a:pPr>
            <a:endParaRPr lang="sl-SI" dirty="0"/>
          </a:p>
          <a:p>
            <a:r>
              <a:rPr lang="sl-SI" dirty="0"/>
              <a:t>OBLIKE: dnevniki, blogi, zapiski s terena</a:t>
            </a:r>
          </a:p>
          <a:p>
            <a:pPr marL="0" indent="0">
              <a:buNone/>
            </a:pPr>
            <a:endParaRPr lang="sl-SI" dirty="0"/>
          </a:p>
          <a:p>
            <a:r>
              <a:rPr lang="sl-SI" dirty="0"/>
              <a:t>Uporabljeni v številnih disciplinah za zapisovanje dnevnih opazovanj na terenu (etnografija (</a:t>
            </a:r>
            <a:r>
              <a:rPr lang="sl-SI" dirty="0" err="1"/>
              <a:t>Malinowski</a:t>
            </a:r>
            <a:r>
              <a:rPr lang="sl-SI" dirty="0"/>
              <a:t> 1967), zoološke terenske raziskave (</a:t>
            </a:r>
            <a:r>
              <a:rPr lang="sl-SI" dirty="0" err="1"/>
              <a:t>DeVore</a:t>
            </a:r>
            <a:r>
              <a:rPr lang="sl-SI" dirty="0"/>
              <a:t> 1970) itd.)</a:t>
            </a:r>
          </a:p>
          <a:p>
            <a:endParaRPr lang="sl-SI" dirty="0"/>
          </a:p>
          <a:p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833552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08ED74B-06F2-4BD5-838F-1AAD0033E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F586E1-75B5-49B8-9A21-DD14CA0F6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8ECF1231-6B06-42A7-9653-F6A738AACE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DD0D424C-4930-4745-B075-4AF5691E38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8CD110D4-7970-4333-ACA2-F5A0DFCE9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94C2DE85-6DF9-48B6-AC63-963A52242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2B527314-243D-423D-9285-A30290D18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857798C9-0A62-400E-B105-429ABFC4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40E214F1-D642-41FF-8FBB-F1484108E9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24EBEFE9-8F4F-41C2-9022-FF9730C4E0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389BEA2F-6457-431A-941E-840A670CA1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D32D9258-EB54-414B-A2D5-458339569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495967EF-C4BF-4A5F-90E5-A603A6654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253675EB-03CE-4B59-BEBD-4D0D98710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F18F95B6-27F2-4315-90D9-D72F01A6C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>
            <a:normAutofit/>
          </a:bodyPr>
          <a:lstStyle/>
          <a:p>
            <a:r>
              <a:rPr lang="sl-SI" b="1" dirty="0">
                <a:solidFill>
                  <a:schemeClr val="accent1"/>
                </a:solidFill>
              </a:rPr>
              <a:t>Namen dnevnikov 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9CAF6A1-77C7-4ABC-9E4A-E74A8DB16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6B3F65AF-943F-4D0E-B890-AA058F48B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660B5807-5995-44AD-9E16-10337DC83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E80AC2A9-A86D-45A4-B218-B52F22B3E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2DB7D344-D8A0-46BE-8BD4-70DEC451E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90B7E18B-6B64-4711-94DE-715DE0CB7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0" name="Freeform 32">
              <a:extLst>
                <a:ext uri="{FF2B5EF4-FFF2-40B4-BE49-F238E27FC236}">
                  <a16:creationId xmlns:a16="http://schemas.microsoft.com/office/drawing/2014/main" id="{7CCF1B9C-A47F-4AC1-8164-F13CD42887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" name="Freeform 33">
              <a:extLst>
                <a:ext uri="{FF2B5EF4-FFF2-40B4-BE49-F238E27FC236}">
                  <a16:creationId xmlns:a16="http://schemas.microsoft.com/office/drawing/2014/main" id="{A7694E0F-733F-4E78-A250-B7840DA06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2" name="Freeform 34">
              <a:extLst>
                <a:ext uri="{FF2B5EF4-FFF2-40B4-BE49-F238E27FC236}">
                  <a16:creationId xmlns:a16="http://schemas.microsoft.com/office/drawing/2014/main" id="{7DE4B38A-BCE4-48FC-9109-41F73413B1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3" name="Freeform 35">
              <a:extLst>
                <a:ext uri="{FF2B5EF4-FFF2-40B4-BE49-F238E27FC236}">
                  <a16:creationId xmlns:a16="http://schemas.microsoft.com/office/drawing/2014/main" id="{36605C57-20A9-46A2-A6DB-2EA83ADC9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4" name="Freeform 36">
              <a:extLst>
                <a:ext uri="{FF2B5EF4-FFF2-40B4-BE49-F238E27FC236}">
                  <a16:creationId xmlns:a16="http://schemas.microsoft.com/office/drawing/2014/main" id="{23EFA4B2-9313-4409-9BAE-FC04D2AF1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5" name="Freeform 37">
              <a:extLst>
                <a:ext uri="{FF2B5EF4-FFF2-40B4-BE49-F238E27FC236}">
                  <a16:creationId xmlns:a16="http://schemas.microsoft.com/office/drawing/2014/main" id="{C8A794CC-8846-4A65-8227-1001468DB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6" name="Freeform 38">
              <a:extLst>
                <a:ext uri="{FF2B5EF4-FFF2-40B4-BE49-F238E27FC236}">
                  <a16:creationId xmlns:a16="http://schemas.microsoft.com/office/drawing/2014/main" id="{87046215-2C6C-4EFD-9689-6EBF98CA9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CC9387DA-2D8E-4E5D-BD65-274370B65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0" name="Freeform 11">
            <a:extLst>
              <a:ext uri="{FF2B5EF4-FFF2-40B4-BE49-F238E27FC236}">
                <a16:creationId xmlns:a16="http://schemas.microsoft.com/office/drawing/2014/main" id="{18BFC65B-9706-4EE1-8B75-FEEC1C530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graphicFrame>
        <p:nvGraphicFramePr>
          <p:cNvPr id="6" name="Označba mesta vsebine 2">
            <a:extLst>
              <a:ext uri="{FF2B5EF4-FFF2-40B4-BE49-F238E27FC236}">
                <a16:creationId xmlns:a16="http://schemas.microsoft.com/office/drawing/2014/main" id="{85967F68-D95D-4ADB-ADE7-46E9E78ECA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4567244"/>
              </p:ext>
            </p:extLst>
          </p:nvPr>
        </p:nvGraphicFramePr>
        <p:xfrm>
          <a:off x="2589212" y="1634247"/>
          <a:ext cx="8915400" cy="4276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20691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A3C2D7E-3F2E-404E-9B30-CB12DC972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F7FD00-BF97-4325-B7C2-E451F20840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0669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F6CBE09-B60E-4B9F-9A12-4DBB9311E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391" y="624110"/>
            <a:ext cx="9383408" cy="12808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sl-SI" sz="3100" b="1">
                <a:solidFill>
                  <a:srgbClr val="FFFFFF"/>
                </a:solidFill>
              </a:rPr>
              <a:t>KLJUČNI ELEMENTI RAZISKOVALNIH DNEVNIKOV</a:t>
            </a:r>
            <a:br>
              <a:rPr lang="sl-SI" sz="3100">
                <a:solidFill>
                  <a:srgbClr val="FFFFFF"/>
                </a:solidFill>
              </a:rPr>
            </a:br>
            <a:endParaRPr lang="sl-SI" sz="3100">
              <a:solidFill>
                <a:srgbClr val="FFFFFF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179B5294-DA4E-4926-B14A-DD6E07A12F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90085B6-BA5F-4FAB-B558-92D712CE3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3392" y="2623930"/>
            <a:ext cx="9383408" cy="3609960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podatki</a:t>
            </a:r>
            <a:r>
              <a:rPr lang="sl-SI" dirty="0"/>
              <a:t>, ki smo jih pridobili z opazovanjem, intervjuji, neformalnimi pogovori, fokusnimi skupinami itd. </a:t>
            </a:r>
          </a:p>
          <a:p>
            <a:pPr marL="0" indent="0">
              <a:buNone/>
            </a:pPr>
            <a:endParaRPr lang="sl-SI" dirty="0"/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dodatno gradivo</a:t>
            </a:r>
            <a:r>
              <a:rPr lang="sl-SI" dirty="0"/>
              <a:t>: fotografije, pisma, videi, spletne strani, blogi</a:t>
            </a:r>
          </a:p>
          <a:p>
            <a:pPr marL="0" indent="0">
              <a:buNone/>
            </a:pPr>
            <a:endParaRPr lang="sl-SI" dirty="0"/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 err="1"/>
              <a:t>kontekstualne</a:t>
            </a:r>
            <a:r>
              <a:rPr lang="sl-SI" b="1" dirty="0"/>
              <a:t> informacije </a:t>
            </a:r>
            <a:r>
              <a:rPr lang="sl-SI" dirty="0"/>
              <a:t>o oblikah in načinih kako smo zbrali podatki</a:t>
            </a:r>
          </a:p>
          <a:p>
            <a:pPr marL="0" indent="0">
              <a:buNone/>
            </a:pPr>
            <a:endParaRPr lang="sl-SI" dirty="0"/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refleksije</a:t>
            </a:r>
            <a:r>
              <a:rPr lang="sl-SI" dirty="0"/>
              <a:t> na naše raziskovalne metode</a:t>
            </a:r>
          </a:p>
          <a:p>
            <a:pPr marL="0" indent="0">
              <a:buNone/>
            </a:pPr>
            <a:endParaRPr lang="sl-SI" dirty="0"/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ideje, primeri in načrti za </a:t>
            </a:r>
            <a:r>
              <a:rPr lang="sl-SI" b="1" dirty="0"/>
              <a:t>nadaljnje</a:t>
            </a:r>
            <a:r>
              <a:rPr lang="sl-SI" dirty="0"/>
              <a:t> raziskovalne korake</a:t>
            </a:r>
          </a:p>
        </p:txBody>
      </p:sp>
    </p:spTree>
    <p:extLst>
      <p:ext uri="{BB962C8B-B14F-4D97-AF65-F5344CB8AC3E}">
        <p14:creationId xmlns:p14="http://schemas.microsoft.com/office/powerpoint/2010/main" val="1856764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D306B45-25EE-434D-ABA9-A27B79320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91C3AF6-AF24-4DCC-A7E2-6D5C5B95F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019" y="942108"/>
            <a:ext cx="3256550" cy="4969113"/>
          </a:xfrm>
        </p:spPr>
        <p:txBody>
          <a:bodyPr anchor="ctr">
            <a:normAutofit/>
          </a:bodyPr>
          <a:lstStyle/>
          <a:p>
            <a:r>
              <a:rPr lang="sl-SI" b="1">
                <a:solidFill>
                  <a:schemeClr val="tx2">
                    <a:lumMod val="75000"/>
                  </a:schemeClr>
                </a:solidFill>
              </a:rPr>
              <a:t>KLJUČNE KORISTI DNEVNIKOV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42F85E-4939-431E-8B4A-EC07C8E0A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EBB3F9-D6F7-4F6A-8843-9FEBA15E4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71831"/>
            <a:ext cx="0" cy="3200400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2B17EF-74EB-4C33-B2E2-8E727B2E7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1">
              <a:alpha val="30000"/>
            </a:schemeClr>
          </a:solidFill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0A5F1F8A-3206-4B86-883F-65E98BB6E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6935F8C7-CC88-4243-9786-F3CDBF04A0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9AF7BAD9-71B3-40D8-A089-EFF7FE67BD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6467094F-AEF0-4D3B-BB76-8B3C1F08B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36F56AF9-DEF1-44E7-BF42-6AAC1AA9D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A43EBE71-20BA-4A40-A513-516678089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1DB39648-7B38-4D0B-93C5-048EC4A45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8DD2661F-DE5F-45EA-B30B-7C6589638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ABF0A0E5-E68E-4183-A913-228692FD8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615D8F55-8ACD-4EFE-A832-06E785479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0FDF4201-8CEC-474B-A6B1-88039B704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0F60AEA4-B25F-417E-93FC-59686DFBE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605AC52-741B-49E0-8368-BFA4FB008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9062" y="942108"/>
            <a:ext cx="6455549" cy="4969114"/>
          </a:xfrm>
        </p:spPr>
        <p:txBody>
          <a:bodyPr anchor="ctr">
            <a:normAutofit/>
          </a:bodyPr>
          <a:lstStyle/>
          <a:p>
            <a:r>
              <a:rPr lang="sl-SI">
                <a:solidFill>
                  <a:schemeClr val="tx2">
                    <a:lumMod val="75000"/>
                  </a:schemeClr>
                </a:solidFill>
              </a:rPr>
              <a:t>Vnos raznih elementov, ki bi se drugače </a:t>
            </a:r>
            <a:r>
              <a:rPr lang="sl-SI" b="1">
                <a:solidFill>
                  <a:schemeClr val="tx2">
                    <a:lumMod val="75000"/>
                  </a:schemeClr>
                </a:solidFill>
              </a:rPr>
              <a:t>izgubili:</a:t>
            </a:r>
            <a:r>
              <a:rPr lang="sl-SI">
                <a:solidFill>
                  <a:schemeClr val="tx2">
                    <a:lumMod val="75000"/>
                  </a:schemeClr>
                </a:solidFill>
              </a:rPr>
              <a:t> kratke beležke (</a:t>
            </a:r>
            <a:r>
              <a:rPr lang="sl-SI" i="1">
                <a:solidFill>
                  <a:schemeClr val="tx2">
                    <a:lumMod val="75000"/>
                  </a:schemeClr>
                </a:solidFill>
              </a:rPr>
              <a:t>memos</a:t>
            </a:r>
            <a:r>
              <a:rPr lang="sl-SI">
                <a:solidFill>
                  <a:schemeClr val="tx2">
                    <a:lumMod val="75000"/>
                  </a:schemeClr>
                </a:solidFill>
              </a:rPr>
              <a:t>), opazovanja, ideje, refleksije; </a:t>
            </a:r>
          </a:p>
          <a:p>
            <a:pPr marL="0" indent="0">
              <a:buNone/>
            </a:pPr>
            <a:endParaRPr lang="sl-SI">
              <a:solidFill>
                <a:schemeClr val="tx2">
                  <a:lumMod val="75000"/>
                </a:schemeClr>
              </a:solidFill>
            </a:endParaRPr>
          </a:p>
          <a:p>
            <a:r>
              <a:rPr lang="sl-SI" b="1">
                <a:solidFill>
                  <a:schemeClr val="tx2">
                    <a:lumMod val="75000"/>
                  </a:schemeClr>
                </a:solidFill>
              </a:rPr>
              <a:t>Kontinuiteta</a:t>
            </a:r>
            <a:r>
              <a:rPr lang="sl-SI">
                <a:solidFill>
                  <a:schemeClr val="tx2">
                    <a:lumMod val="75000"/>
                  </a:schemeClr>
                </a:solidFill>
              </a:rPr>
              <a:t>: spremljamo razvoj skozi čas</a:t>
            </a:r>
          </a:p>
          <a:p>
            <a:pPr marL="0" indent="0">
              <a:buNone/>
            </a:pPr>
            <a:endParaRPr lang="sl-SI" b="1">
              <a:solidFill>
                <a:schemeClr val="tx2">
                  <a:lumMod val="75000"/>
                </a:schemeClr>
              </a:solidFill>
            </a:endParaRPr>
          </a:p>
          <a:p>
            <a:r>
              <a:rPr lang="sl-SI">
                <a:solidFill>
                  <a:schemeClr val="tx2">
                    <a:lumMod val="75000"/>
                  </a:schemeClr>
                </a:solidFill>
              </a:rPr>
              <a:t>Z vnosom podatkov, interpretacij, komentarjev in refleksij, dnevnik omogoča </a:t>
            </a:r>
            <a:r>
              <a:rPr lang="sl-SI" b="1">
                <a:solidFill>
                  <a:schemeClr val="tx2">
                    <a:lumMod val="75000"/>
                  </a:schemeClr>
                </a:solidFill>
              </a:rPr>
              <a:t>stalno analizo </a:t>
            </a:r>
            <a:r>
              <a:rPr lang="sl-SI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sl-SI" i="1">
                <a:solidFill>
                  <a:schemeClr val="tx2">
                    <a:lumMod val="75000"/>
                  </a:schemeClr>
                </a:solidFill>
              </a:rPr>
              <a:t>ongoing analysis): </a:t>
            </a:r>
            <a:r>
              <a:rPr lang="sl-SI">
                <a:solidFill>
                  <a:schemeClr val="tx2">
                    <a:lumMod val="75000"/>
                  </a:schemeClr>
                </a:solidFill>
              </a:rPr>
              <a:t>prehodni rezultati analize lahko nakažejo, da obstajajo vrzeli v teoretskem okvirju, ki jih je potrebno nasloviti; ponovna evalvacija vmesnih rezultatov ipd.</a:t>
            </a:r>
          </a:p>
        </p:txBody>
      </p:sp>
    </p:spTree>
    <p:extLst>
      <p:ext uri="{BB962C8B-B14F-4D97-AF65-F5344CB8AC3E}">
        <p14:creationId xmlns:p14="http://schemas.microsoft.com/office/powerpoint/2010/main" val="3805846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3D9AEEE-1CCD-43C0-BA3E-16D60A6E2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A2D9686-1EEC-46EE-90E7-F04AF4EF3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>
            <a:normAutofit/>
          </a:bodyPr>
          <a:lstStyle/>
          <a:p>
            <a:r>
              <a:rPr lang="sl-SI" sz="2400" b="1" dirty="0">
                <a:solidFill>
                  <a:schemeClr val="bg1"/>
                </a:solidFill>
              </a:rPr>
              <a:t>Struktura raziskovalnega dnevnika</a:t>
            </a: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60F880A6-33D3-4EEC-A780-B73559B9F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C6246ED-0535-4496-A8F6-1E80CC4E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Označba mesta vsebine 2">
            <a:extLst>
              <a:ext uri="{FF2B5EF4-FFF2-40B4-BE49-F238E27FC236}">
                <a16:creationId xmlns:a16="http://schemas.microsoft.com/office/drawing/2014/main" id="{C9B70BD9-5526-4D9E-B503-BF7A095D05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0900866"/>
              </p:ext>
            </p:extLst>
          </p:nvPr>
        </p:nvGraphicFramePr>
        <p:xfrm>
          <a:off x="4713144" y="641551"/>
          <a:ext cx="6832212" cy="5264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50145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6AFD431-09B7-42CA-BF39-9FE5DBE53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711C96E-3D2D-48C8-AAB9-C1CB02D1D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accent1">
              <a:alpha val="30000"/>
            </a:schemeClr>
          </a:solidFill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0D18AF42-7CD5-4754-91D4-1BE53B5D1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A28C8F1A-9407-4D67-8250-D8923BC6DD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5CE0A2B0-F7F1-442C-A287-CD6F729E28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9E69CFA3-AE12-4EAF-A3A1-564BEEFEF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ECB64037-2AE8-4CA9-AD8E-7ACC8618F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8D319B10-EE8E-453F-A137-D7EEFA2089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3283F486-509C-4A42-8EED-794A991D2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EBBFBB12-E756-4386-9C17-CA5743838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7ADD0E7E-F4A6-4B3F-8A2F-BCBFAFBA23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C19FCFB7-5E71-4197-8EC7-2ACB6DB02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EAA533FE-4903-48DD-A921-421A9C44AF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54CC5D8E-0D6C-4021-B84E-5D6182C0E1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D51586FE-B842-4259-AFA7-5072A4D9A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9756" y="1159566"/>
            <a:ext cx="3662939" cy="4568264"/>
          </a:xfrm>
        </p:spPr>
        <p:txBody>
          <a:bodyPr anchor="ctr">
            <a:normAutofit/>
          </a:bodyPr>
          <a:lstStyle/>
          <a:p>
            <a:r>
              <a:rPr lang="sl-SI" dirty="0">
                <a:solidFill>
                  <a:schemeClr val="tx1"/>
                </a:solidFill>
              </a:rPr>
              <a:t>FOKUS: </a:t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>Cilj 1 &amp; cilj 2 </a:t>
            </a:r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E7D63BAB-D0DB-4F66-92F9-4D2E0A2E5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643468"/>
            <a:ext cx="7560245" cy="5571066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A3CB66F-AC3C-4057-BB8B-91DB4428F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310" y="1286934"/>
            <a:ext cx="5292436" cy="428413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sl-SI" sz="4000" dirty="0">
                <a:solidFill>
                  <a:srgbClr val="FFFFFF"/>
                </a:solidFill>
              </a:rPr>
              <a:t>Predstavitve raziskovalnega dela - napredek </a:t>
            </a:r>
          </a:p>
        </p:txBody>
      </p:sp>
    </p:spTree>
    <p:extLst>
      <p:ext uri="{BB962C8B-B14F-4D97-AF65-F5344CB8AC3E}">
        <p14:creationId xmlns:p14="http://schemas.microsoft.com/office/powerpoint/2010/main" val="2239562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7">
            <a:extLst>
              <a:ext uri="{FF2B5EF4-FFF2-40B4-BE49-F238E27FC236}">
                <a16:creationId xmlns:a16="http://schemas.microsoft.com/office/drawing/2014/main" id="{8CD25866-F15D-40A4-AEC5-47C044637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DCB8E995-36E8-40B6-82D4-F52DE2987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DF54AEB5-68B5-46AE-B8F0-EEBE5DFED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E3F708CB-F094-4EE7-8AD5-A462F1DF8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ECFCFB22-E8B5-4FAC-A354-E7E0CE6F2B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ED1DB3B4-A6DC-476F-986E-DF361EE84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4EE13DFA-3489-4DE6-9154-34D9CB40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5CD12D51-F9A8-4CC9-B9C9-206EAFD8C1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266B326C-1178-40F9-A265-6067D363B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12F3B319-F00B-4755-BC54-95511E21D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3079D7BD-8A3F-47F6-8407-D9DA96FF35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1F97C31C-8585-43FB-924B-8ADD65123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id="{A33E1C89-7E74-49BF-A5D1-9A352ED03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61" name="Group 21">
            <a:extLst>
              <a:ext uri="{FF2B5EF4-FFF2-40B4-BE49-F238E27FC236}">
                <a16:creationId xmlns:a16="http://schemas.microsoft.com/office/drawing/2014/main" id="{0C4A17ED-96AA-44A6-A050-E1A7A1CDD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3" name="Freeform 27">
              <a:extLst>
                <a:ext uri="{FF2B5EF4-FFF2-40B4-BE49-F238E27FC236}">
                  <a16:creationId xmlns:a16="http://schemas.microsoft.com/office/drawing/2014/main" id="{FBB2A87E-3E24-4A6F-9FD8-0F1436D4D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4" name="Freeform 28">
              <a:extLst>
                <a:ext uri="{FF2B5EF4-FFF2-40B4-BE49-F238E27FC236}">
                  <a16:creationId xmlns:a16="http://schemas.microsoft.com/office/drawing/2014/main" id="{257F945B-2AA3-4328-BFF5-20DE64011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9">
              <a:extLst>
                <a:ext uri="{FF2B5EF4-FFF2-40B4-BE49-F238E27FC236}">
                  <a16:creationId xmlns:a16="http://schemas.microsoft.com/office/drawing/2014/main" id="{E1A7230F-6A6F-403C-9D83-7176E2852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30">
              <a:extLst>
                <a:ext uri="{FF2B5EF4-FFF2-40B4-BE49-F238E27FC236}">
                  <a16:creationId xmlns:a16="http://schemas.microsoft.com/office/drawing/2014/main" id="{E33E315A-9CB0-460E-A8B7-0A064BBFA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1">
              <a:extLst>
                <a:ext uri="{FF2B5EF4-FFF2-40B4-BE49-F238E27FC236}">
                  <a16:creationId xmlns:a16="http://schemas.microsoft.com/office/drawing/2014/main" id="{22CAAD33-CFAD-4E61-82AE-0C6F83853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2">
              <a:extLst>
                <a:ext uri="{FF2B5EF4-FFF2-40B4-BE49-F238E27FC236}">
                  <a16:creationId xmlns:a16="http://schemas.microsoft.com/office/drawing/2014/main" id="{1A20E13C-2540-4000-A13B-8F781100E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3">
              <a:extLst>
                <a:ext uri="{FF2B5EF4-FFF2-40B4-BE49-F238E27FC236}">
                  <a16:creationId xmlns:a16="http://schemas.microsoft.com/office/drawing/2014/main" id="{51EF0A01-E03D-448B-B12E-D5BFC6D0D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4">
              <a:extLst>
                <a:ext uri="{FF2B5EF4-FFF2-40B4-BE49-F238E27FC236}">
                  <a16:creationId xmlns:a16="http://schemas.microsoft.com/office/drawing/2014/main" id="{58286A03-168E-477B-8876-2C53E4950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5">
              <a:extLst>
                <a:ext uri="{FF2B5EF4-FFF2-40B4-BE49-F238E27FC236}">
                  <a16:creationId xmlns:a16="http://schemas.microsoft.com/office/drawing/2014/main" id="{3DFFC705-1899-4E4C-AE76-F85BAF2F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6">
              <a:extLst>
                <a:ext uri="{FF2B5EF4-FFF2-40B4-BE49-F238E27FC236}">
                  <a16:creationId xmlns:a16="http://schemas.microsoft.com/office/drawing/2014/main" id="{01C9598D-BDF6-4A24-83B6-4DCA4D134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7">
              <a:extLst>
                <a:ext uri="{FF2B5EF4-FFF2-40B4-BE49-F238E27FC236}">
                  <a16:creationId xmlns:a16="http://schemas.microsoft.com/office/drawing/2014/main" id="{950C8213-67CD-4DEF-AA44-8BB3101392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8">
              <a:extLst>
                <a:ext uri="{FF2B5EF4-FFF2-40B4-BE49-F238E27FC236}">
                  <a16:creationId xmlns:a16="http://schemas.microsoft.com/office/drawing/2014/main" id="{2016FE1D-E3EB-4CF6-809B-159872CC7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35">
            <a:extLst>
              <a:ext uri="{FF2B5EF4-FFF2-40B4-BE49-F238E27FC236}">
                <a16:creationId xmlns:a16="http://schemas.microsoft.com/office/drawing/2014/main" id="{CE6C63DC-BAE4-42B6-8FDF-F6467C2D2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3" name="Freeform 6">
            <a:extLst>
              <a:ext uri="{FF2B5EF4-FFF2-40B4-BE49-F238E27FC236}">
                <a16:creationId xmlns:a16="http://schemas.microsoft.com/office/drawing/2014/main" id="{5BD23F8E-2E78-4C84-8EFB-FE6C8ACB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4" name="Rectangle 39">
            <a:extLst>
              <a:ext uri="{FF2B5EF4-FFF2-40B4-BE49-F238E27FC236}">
                <a16:creationId xmlns:a16="http://schemas.microsoft.com/office/drawing/2014/main" id="{57ABABA7-0420-4200-9B65-1C1967CE9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41">
            <a:extLst>
              <a:ext uri="{FF2B5EF4-FFF2-40B4-BE49-F238E27FC236}">
                <a16:creationId xmlns:a16="http://schemas.microsoft.com/office/drawing/2014/main" id="{7A03E380-9CD1-4ABA-A763-9F9D252B8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573513" y="0"/>
            <a:ext cx="5613431" cy="6853245"/>
            <a:chOff x="2487613" y="285750"/>
            <a:chExt cx="2428876" cy="5654676"/>
          </a:xfrm>
          <a:solidFill>
            <a:schemeClr val="accent1"/>
          </a:solidFill>
        </p:grpSpPr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66E01B84-4C2B-4DE5-90C8-9C4001A75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6" name="Freeform 12">
              <a:extLst>
                <a:ext uri="{FF2B5EF4-FFF2-40B4-BE49-F238E27FC236}">
                  <a16:creationId xmlns:a16="http://schemas.microsoft.com/office/drawing/2014/main" id="{64CE5A7A-D5C5-4FE5-860C-0B5748FD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016A7D2A-6EEA-47B8-A763-7D82E41B3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E758F6E7-6DEC-48D0-ACB1-E5E26B13E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B56657FF-C027-42E7-859B-902929B6FA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79047F2A-5978-46C6-B3A2-54AAC2136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9" name="Freeform 17">
              <a:extLst>
                <a:ext uri="{FF2B5EF4-FFF2-40B4-BE49-F238E27FC236}">
                  <a16:creationId xmlns:a16="http://schemas.microsoft.com/office/drawing/2014/main" id="{F3BE8FD1-0A72-4640-AC7A-2E057273F8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752FC782-A372-4D11-B20D-958955E56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AA00B2F1-BEE2-444A-8249-C8E3212CA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E7F5747E-514B-4CF7-B6B0-DAD7149097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931614BB-1593-40ED-8113-2BD118705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2691871F-F15C-4E19-BC9C-78E5748D7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56" name="Freeform 6">
            <a:extLst>
              <a:ext uri="{FF2B5EF4-FFF2-40B4-BE49-F238E27FC236}">
                <a16:creationId xmlns:a16="http://schemas.microsoft.com/office/drawing/2014/main" id="{8576F020-8157-45CE-B1D9-6FA47AFEB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1159566"/>
            <a:ext cx="7560245" cy="453886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50D2F45-07F6-4D6F-B4C9-79D34807B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215" y="1318591"/>
            <a:ext cx="5102159" cy="42208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b="1" dirty="0" err="1">
                <a:solidFill>
                  <a:srgbClr val="FFFFFF"/>
                </a:solidFill>
              </a:rPr>
              <a:t>Delo</a:t>
            </a:r>
            <a:r>
              <a:rPr lang="en-US" sz="5400" b="1" dirty="0">
                <a:solidFill>
                  <a:srgbClr val="FFFFFF"/>
                </a:solidFill>
              </a:rPr>
              <a:t> v </a:t>
            </a:r>
            <a:r>
              <a:rPr lang="en-US" sz="5400" b="1" dirty="0" err="1">
                <a:solidFill>
                  <a:srgbClr val="FFFFFF"/>
                </a:solidFill>
              </a:rPr>
              <a:t>skupinah</a:t>
            </a:r>
            <a:endParaRPr lang="en-US" sz="5400" b="1" dirty="0">
              <a:solidFill>
                <a:srgbClr val="FFFFFF"/>
              </a:solidFill>
            </a:endParaRP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7F264210-6256-4B1D-B144-241077FC4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75906" y="804334"/>
            <a:ext cx="3711760" cy="52493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>
              <a:buFontTx/>
              <a:buChar char="-"/>
            </a:pPr>
            <a:r>
              <a:rPr lang="sl-SI" sz="2800" dirty="0">
                <a:solidFill>
                  <a:srgbClr val="FFFFFF"/>
                </a:solidFill>
              </a:rPr>
              <a:t>1 INTERVJUJI</a:t>
            </a:r>
          </a:p>
          <a:p>
            <a:pPr marL="285750" indent="-285750">
              <a:buFontTx/>
              <a:buChar char="-"/>
            </a:pPr>
            <a:r>
              <a:rPr lang="sl-SI" sz="2800" dirty="0">
                <a:solidFill>
                  <a:srgbClr val="FFFFFF"/>
                </a:solidFill>
              </a:rPr>
              <a:t>2 BELEŽKE (</a:t>
            </a:r>
            <a:r>
              <a:rPr lang="sl-SI" sz="2800" dirty="0" err="1">
                <a:solidFill>
                  <a:srgbClr val="FFFFFF"/>
                </a:solidFill>
              </a:rPr>
              <a:t>memos</a:t>
            </a:r>
            <a:r>
              <a:rPr lang="sl-SI" sz="2800" dirty="0">
                <a:solidFill>
                  <a:srgbClr val="FFFFFF"/>
                </a:solidFill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sl-SI" sz="2800" dirty="0">
                <a:solidFill>
                  <a:srgbClr val="FFFFFF"/>
                </a:solidFill>
              </a:rPr>
              <a:t>3 REFKLEKSIVNOST  </a:t>
            </a:r>
          </a:p>
          <a:p>
            <a:pPr marL="285750" indent="-285750">
              <a:buFontTx/>
              <a:buChar char="-"/>
            </a:pPr>
            <a:endParaRPr lang="sl-SI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2312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9FE08D8-CEA0-461E-870A-02CD15D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6AF7A248-93F9-4706-A34C-586241DF0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>
            <a:normAutofit/>
          </a:bodyPr>
          <a:lstStyle/>
          <a:p>
            <a:r>
              <a:rPr lang="sl-SI" sz="3200" b="1" dirty="0">
                <a:solidFill>
                  <a:schemeClr val="bg1"/>
                </a:solidFill>
              </a:rPr>
              <a:t>1 Intervjuji  </a:t>
            </a:r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2B982904-A46E-41DF-BA98-61E2300C7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7018161-547E-48F7-A0D9-272C9EA5B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E7A5CDF-3544-4632-B592-F64B17598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6578" y="589722"/>
            <a:ext cx="6798033" cy="53215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sl-SI" b="1" dirty="0"/>
          </a:p>
          <a:p>
            <a:r>
              <a:rPr lang="en-US" b="1" dirty="0" err="1"/>
              <a:t>Uvod</a:t>
            </a:r>
            <a:r>
              <a:rPr lang="en-US" b="1" dirty="0"/>
              <a:t>: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http://link.brightcove.com/services/player/bcpid2430760473001?bckey=AQ~~,AAAAPmbRRLk~,C5G7jhYNtie-BQn35EzdQ3XgaDHO8Snk&amp;bctid=2791743304001</a:t>
            </a:r>
            <a:endParaRPr lang="sl-SI" dirty="0"/>
          </a:p>
          <a:p>
            <a:pPr marL="0" indent="0">
              <a:buNone/>
            </a:pPr>
            <a:endParaRPr lang="sl-SI" dirty="0"/>
          </a:p>
          <a:p>
            <a:r>
              <a:rPr lang="sl-SI" b="1" dirty="0">
                <a:solidFill>
                  <a:schemeClr val="bg2">
                    <a:lumMod val="75000"/>
                  </a:schemeClr>
                </a:solidFill>
              </a:rPr>
              <a:t>ČLANEK: </a:t>
            </a:r>
            <a:r>
              <a:rPr lang="sl-SI" b="1" dirty="0" err="1">
                <a:solidFill>
                  <a:schemeClr val="bg2">
                    <a:lumMod val="75000"/>
                  </a:schemeClr>
                </a:solidFill>
              </a:rPr>
              <a:t>Conduct</a:t>
            </a:r>
            <a:r>
              <a:rPr lang="sl-SI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sl-SI" b="1" dirty="0" err="1">
                <a:solidFill>
                  <a:schemeClr val="bg2">
                    <a:lumMod val="75000"/>
                  </a:schemeClr>
                </a:solidFill>
              </a:rPr>
              <a:t>Interviews</a:t>
            </a:r>
            <a:r>
              <a:rPr lang="sl-SI" b="1" dirty="0">
                <a:solidFill>
                  <a:schemeClr val="bg2">
                    <a:lumMod val="75000"/>
                  </a:schemeClr>
                </a:solidFill>
              </a:rPr>
              <a:t> (</a:t>
            </a:r>
            <a:r>
              <a:rPr lang="sl-SI" b="1" dirty="0" err="1">
                <a:solidFill>
                  <a:schemeClr val="bg2">
                    <a:lumMod val="75000"/>
                  </a:schemeClr>
                </a:solidFill>
              </a:rPr>
              <a:t>Emerald</a:t>
            </a:r>
            <a:r>
              <a:rPr lang="sl-SI" b="1" dirty="0">
                <a:solidFill>
                  <a:schemeClr val="bg2">
                    <a:lumMod val="75000"/>
                  </a:schemeClr>
                </a:solidFill>
              </a:rPr>
              <a:t>) </a:t>
            </a:r>
            <a:endParaRPr lang="en-US" b="1" dirty="0">
              <a:solidFill>
                <a:schemeClr val="bg2">
                  <a:lumMod val="75000"/>
                </a:schemeClr>
              </a:solidFill>
            </a:endParaRPr>
          </a:p>
          <a:p>
            <a:endParaRPr lang="en-US" b="1" dirty="0"/>
          </a:p>
          <a:p>
            <a:r>
              <a:rPr lang="en-US" b="1" i="1" dirty="0"/>
              <a:t>Semi-structured interviewing as a Participatory Action Research method (Uganda) </a:t>
            </a:r>
          </a:p>
          <a:p>
            <a:pPr marL="0" indent="0">
              <a:buNone/>
            </a:pPr>
            <a:r>
              <a:rPr lang="en-US" dirty="0"/>
              <a:t>https://www.youtube.com/watch?v=cGQz8hZQ8fU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294439595"/>
      </p:ext>
    </p:extLst>
  </p:cSld>
  <p:clrMapOvr>
    <a:masterClrMapping/>
  </p:clrMapOvr>
</p:sld>
</file>

<file path=ppt/theme/theme1.xml><?xml version="1.0" encoding="utf-8"?>
<a:theme xmlns:a="http://schemas.openxmlformats.org/drawingml/2006/main" name="Šelest">
  <a:themeElements>
    <a:clrScheme name="Modro topl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1033</Words>
  <Application>Microsoft Macintosh PowerPoint</Application>
  <PresentationFormat>Widescreen</PresentationFormat>
  <Paragraphs>132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Century Gothic</vt:lpstr>
      <vt:lpstr>Wingdings</vt:lpstr>
      <vt:lpstr>Wingdings 3</vt:lpstr>
      <vt:lpstr>Šelest</vt:lpstr>
      <vt:lpstr>Raziskovalni dnevnik</vt:lpstr>
      <vt:lpstr>Uvod </vt:lpstr>
      <vt:lpstr>Namen dnevnikov </vt:lpstr>
      <vt:lpstr>KLJUČNI ELEMENTI RAZISKOVALNIH DNEVNIKOV </vt:lpstr>
      <vt:lpstr>KLJUČNE KORISTI DNEVNIKOV </vt:lpstr>
      <vt:lpstr>Struktura raziskovalnega dnevnika</vt:lpstr>
      <vt:lpstr>FOKUS:  Cilj 1 &amp; cilj 2 </vt:lpstr>
      <vt:lpstr>Delo v skupinah</vt:lpstr>
      <vt:lpstr>1 Intervjuji  </vt:lpstr>
      <vt:lpstr>2 Beležke  (memos) </vt:lpstr>
      <vt:lpstr>RAZLIČNE OBLIKE VNOSOV  (Altrichter in Holly 2011) </vt:lpstr>
      <vt:lpstr>BELEŽKE (MEMOS) </vt:lpstr>
      <vt:lpstr> </vt:lpstr>
      <vt:lpstr>OPISI </vt:lpstr>
      <vt:lpstr>INTERPRETACIJE I  </vt:lpstr>
      <vt:lpstr>INTERPRETACIJE II  </vt:lpstr>
      <vt:lpstr>3 Refleksivnost </vt:lpstr>
      <vt:lpstr>DODATNI NASVETI ZA PISANJE RAZISKOVALNEGA DNEVNIKA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Raziskovalni dnevnik</dc:title>
  <dc:creator>Janja Mikulan</dc:creator>
  <cp:lastModifiedBy>Tea Golob</cp:lastModifiedBy>
  <cp:revision>2</cp:revision>
  <dcterms:created xsi:type="dcterms:W3CDTF">2020-11-23T11:51:01Z</dcterms:created>
  <dcterms:modified xsi:type="dcterms:W3CDTF">2021-01-19T15:12:45Z</dcterms:modified>
</cp:coreProperties>
</file>