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57" r:id="rId3"/>
    <p:sldId id="258" r:id="rId4"/>
    <p:sldId id="279" r:id="rId5"/>
    <p:sldId id="28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8" r:id="rId2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E6C"/>
    <a:srgbClr val="FFE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D216B-9E59-4EB9-90C3-667475126623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5E93C-8C5A-460F-A7C1-A7117214B1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582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524000" y="978946"/>
            <a:ext cx="9144000" cy="2377439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11E6C"/>
                </a:solidFill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55807"/>
            <a:ext cx="9144000" cy="1635284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784475" algn="l"/>
              </a:tabLst>
              <a:defRPr lang="sl-SI" b="0" i="0" baseline="0" smtClean="0">
                <a:solidFill>
                  <a:srgbClr val="111E6C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sl-SI" dirty="0"/>
          </a:p>
        </p:txBody>
      </p: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12" y="5669281"/>
            <a:ext cx="1701375" cy="5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58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236317" y="1704513"/>
            <a:ext cx="10515600" cy="440747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432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236317" y="365125"/>
            <a:ext cx="8336183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750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7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318" y="16033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36318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  <p:sp>
        <p:nvSpPr>
          <p:cNvPr id="7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236317" y="6354572"/>
            <a:ext cx="4114800" cy="366903"/>
          </a:xfrm>
        </p:spPr>
        <p:txBody>
          <a:bodyPr/>
          <a:lstStyle/>
          <a:p>
            <a:r>
              <a:rPr lang="sl-SI" dirty="0"/>
              <a:t>IME PREDMETA, Predavatelj/ica</a:t>
            </a:r>
          </a:p>
        </p:txBody>
      </p:sp>
    </p:spTree>
    <p:extLst>
      <p:ext uri="{BB962C8B-B14F-4D97-AF65-F5344CB8AC3E}">
        <p14:creationId xmlns:p14="http://schemas.microsoft.com/office/powerpoint/2010/main" val="279436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236317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570318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767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36318" y="1783703"/>
            <a:ext cx="5157787" cy="6494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236318" y="2614034"/>
            <a:ext cx="5157787" cy="35540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5568730" y="1783867"/>
            <a:ext cx="5183188" cy="6494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5568730" y="2635623"/>
            <a:ext cx="5183188" cy="35540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236317" y="315008"/>
            <a:ext cx="9667238" cy="126625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668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159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257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3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9718" y="987425"/>
            <a:ext cx="6805458" cy="49969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36317" y="21728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769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318" y="457200"/>
            <a:ext cx="447015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 dirty="0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099671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18. 01. 21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  <p:sp>
        <p:nvSpPr>
          <p:cNvPr id="8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36317" y="2172810"/>
            <a:ext cx="44701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86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236317" y="315008"/>
            <a:ext cx="9667238" cy="1266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36317" y="17606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596916" y="6354572"/>
            <a:ext cx="1306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236317" y="6354572"/>
            <a:ext cx="4114800" cy="36690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903555" y="6356350"/>
            <a:ext cx="848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sl-SI" dirty="0"/>
              <a:t>Št. Strani</a:t>
            </a:r>
          </a:p>
        </p:txBody>
      </p:sp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863449" y="0"/>
            <a:ext cx="328551" cy="6858000"/>
          </a:xfrm>
          <a:prstGeom prst="rect">
            <a:avLst/>
          </a:prstGeom>
          <a:solidFill>
            <a:srgbClr val="111E6C"/>
          </a:solidFill>
        </p:spPr>
      </p:pic>
      <p:pic>
        <p:nvPicPr>
          <p:cNvPr id="13" name="Slika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68" y="275922"/>
            <a:ext cx="1459414" cy="5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8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11E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11E6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11E6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111E6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11E6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11E6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7" userDrawn="1">
          <p15:clr>
            <a:srgbClr val="F26B43"/>
          </p15:clr>
        </p15:guide>
        <p15:guide id="2" pos="75" userDrawn="1">
          <p15:clr>
            <a:srgbClr val="F26B43"/>
          </p15:clr>
        </p15:guide>
        <p15:guide id="3" orient="horz" pos="73" userDrawn="1">
          <p15:clr>
            <a:srgbClr val="F26B43"/>
          </p15:clr>
        </p15:guide>
        <p15:guide id="4" pos="760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.amnesty.si/media/uploads/files/misli%20o%20%C4%8CP(1).pdf" TargetMode="External"/><Relationship Id="rId2" Type="http://schemas.openxmlformats.org/officeDocument/2006/relationships/hyperlink" Target="http://sola.amnesty.s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.amnesty.si/media/uploads/files/misli%20o%20%C4%8CP(1).pdf" TargetMode="External"/><Relationship Id="rId2" Type="http://schemas.openxmlformats.org/officeDocument/2006/relationships/hyperlink" Target="http://sola.amnesty.s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tea.golob@fuds.si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4400" dirty="0"/>
              <a:t>Raziskovalni projekt</a:t>
            </a:r>
          </a:p>
        </p:txBody>
      </p:sp>
      <p:sp>
        <p:nvSpPr>
          <p:cNvPr id="4" name="Podnaslov 2"/>
          <p:cNvSpPr>
            <a:spLocks noGrp="1"/>
          </p:cNvSpPr>
          <p:nvPr>
            <p:ph type="subTitle" idx="1"/>
          </p:nvPr>
        </p:nvSpPr>
        <p:spPr>
          <a:xfrm>
            <a:off x="1524000" y="3655807"/>
            <a:ext cx="9144000" cy="1884924"/>
          </a:xfrm>
        </p:spPr>
        <p:txBody>
          <a:bodyPr>
            <a:normAutofit fontScale="92500"/>
          </a:bodyPr>
          <a:lstStyle/>
          <a:p>
            <a:r>
              <a:rPr lang="sl-SI" sz="2400" b="1" dirty="0"/>
              <a:t>Jean Monnet Module</a:t>
            </a:r>
          </a:p>
          <a:p>
            <a:r>
              <a:rPr lang="sl-SI" sz="2400" b="1" dirty="0"/>
              <a:t>Krepitev civilne iniciative za trajnostni razvoj v Evropi - Sustain4EU</a:t>
            </a:r>
          </a:p>
          <a:p>
            <a:endParaRPr lang="sl-SI" sz="2400" b="1" dirty="0"/>
          </a:p>
          <a:p>
            <a:r>
              <a:rPr lang="sl-SI" sz="2000" dirty="0"/>
              <a:t>Izr. prof. dr. Tea Golob</a:t>
            </a:r>
            <a:endParaRPr lang="en-US" sz="2000" dirty="0"/>
          </a:p>
          <a:p>
            <a:endParaRPr lang="sl-SI" b="1" dirty="0"/>
          </a:p>
          <a:p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E41D9-5847-6D4E-8809-73879F3D16B7}"/>
              </a:ext>
            </a:extLst>
          </p:cNvPr>
          <p:cNvPicPr/>
          <p:nvPr/>
        </p:nvPicPr>
        <p:blipFill rotWithShape="1">
          <a:blip r:embed="rId2"/>
          <a:srcRect r="26550"/>
          <a:stretch/>
        </p:blipFill>
        <p:spPr>
          <a:xfrm>
            <a:off x="1524000" y="1156577"/>
            <a:ext cx="2205318" cy="781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0FCE6-39A6-BC40-8E4E-F9DEBBD888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07" y="730250"/>
            <a:ext cx="2900856" cy="1828800"/>
          </a:xfrm>
          <a:prstGeom prst="rect">
            <a:avLst/>
          </a:prstGeom>
        </p:spPr>
      </p:pic>
      <p:pic>
        <p:nvPicPr>
          <p:cNvPr id="7" name="Picture 6" descr="Domov">
            <a:extLst>
              <a:ext uri="{FF2B5EF4-FFF2-40B4-BE49-F238E27FC236}">
                <a16:creationId xmlns:a16="http://schemas.microsoft.com/office/drawing/2014/main" id="{71E24129-8D0F-B747-98B3-339B0F2AD0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060" y="1317269"/>
            <a:ext cx="1387475" cy="459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5713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D033-02D2-EC4D-BD6F-11B4E298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7" y="112887"/>
            <a:ext cx="9667238" cy="1266253"/>
          </a:xfrm>
        </p:spPr>
        <p:txBody>
          <a:bodyPr/>
          <a:lstStyle/>
          <a:p>
            <a:r>
              <a:rPr lang="en-SI" dirty="0"/>
              <a:t>Raziskovalno delo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A066C-2BDD-3C42-BE2A-274D91FAB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l-SI" sz="2600" dirty="0"/>
              <a:t>solidarnost in sodelovanje v sodobnem svetu, odgovorno delovanje v vsakdanjem življenju posameznikov in na makro ravni</a:t>
            </a:r>
          </a:p>
          <a:p>
            <a:endParaRPr lang="en-SI" dirty="0"/>
          </a:p>
        </p:txBody>
      </p:sp>
      <p:pic>
        <p:nvPicPr>
          <p:cNvPr id="4" name="Picture 3" descr="/Volumes/INTENSO/JM gradivo/slike/personal-3108155_1920.jpg">
            <a:extLst>
              <a:ext uri="{FF2B5EF4-FFF2-40B4-BE49-F238E27FC236}">
                <a16:creationId xmlns:a16="http://schemas.microsoft.com/office/drawing/2014/main" id="{143641BD-D414-1A46-BBB3-32A65BC553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80" y="3011311"/>
            <a:ext cx="3446874" cy="2330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336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A838-44F4-7943-8770-396B8B5C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7" y="112887"/>
            <a:ext cx="9667238" cy="1266253"/>
          </a:xfrm>
        </p:spPr>
        <p:txBody>
          <a:bodyPr>
            <a:noAutofit/>
          </a:bodyPr>
          <a:lstStyle/>
          <a:p>
            <a:r>
              <a:rPr lang="sl-SI" sz="2800" b="0" dirty="0"/>
              <a:t>Vprašanja, ki jih raziskava naslavlja v uvodu in skuša na njih odgovoriti skozi raziskovalno delo in raziskovalno refleksijo:</a:t>
            </a:r>
            <a:endParaRPr lang="en-SI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1F32-A837-B748-8FFC-D0AD39A21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1523581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170000"/>
              </a:lnSpc>
            </a:pPr>
            <a:r>
              <a:rPr lang="en-GB" sz="7600" dirty="0"/>
              <a:t>S </a:t>
            </a:r>
            <a:r>
              <a:rPr lang="en-GB" sz="7600" dirty="0" err="1"/>
              <a:t>kakšnimi</a:t>
            </a:r>
            <a:r>
              <a:rPr lang="en-GB" sz="7600" dirty="0"/>
              <a:t> </a:t>
            </a:r>
            <a:r>
              <a:rPr lang="en-GB" sz="7600" dirty="0" err="1"/>
              <a:t>tegobami</a:t>
            </a:r>
            <a:r>
              <a:rPr lang="en-GB" sz="7600" dirty="0"/>
              <a:t> se </a:t>
            </a:r>
            <a:r>
              <a:rPr lang="en-GB" sz="7600" dirty="0" err="1"/>
              <a:t>kot</a:t>
            </a:r>
            <a:r>
              <a:rPr lang="en-GB" sz="7600" dirty="0"/>
              <a:t> </a:t>
            </a:r>
            <a:r>
              <a:rPr lang="en-GB" sz="7600" dirty="0" err="1"/>
              <a:t>družba</a:t>
            </a:r>
            <a:r>
              <a:rPr lang="en-GB" sz="7600" dirty="0"/>
              <a:t> </a:t>
            </a:r>
            <a:r>
              <a:rPr lang="en-GB" sz="7600" dirty="0" err="1"/>
              <a:t>srečujemo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Kakšni</a:t>
            </a:r>
            <a:r>
              <a:rPr lang="en-GB" sz="7600" dirty="0"/>
              <a:t> </a:t>
            </a:r>
            <a:r>
              <a:rPr lang="en-GB" sz="7600" dirty="0" err="1"/>
              <a:t>problemi</a:t>
            </a:r>
            <a:r>
              <a:rPr lang="en-GB" sz="7600" dirty="0"/>
              <a:t> so </a:t>
            </a:r>
            <a:r>
              <a:rPr lang="en-GB" sz="7600" dirty="0" err="1"/>
              <a:t>vezani</a:t>
            </a:r>
            <a:r>
              <a:rPr lang="en-GB" sz="7600" dirty="0"/>
              <a:t> </a:t>
            </a:r>
            <a:r>
              <a:rPr lang="en-GB" sz="7600" dirty="0" err="1"/>
              <a:t>na</a:t>
            </a:r>
            <a:r>
              <a:rPr lang="en-GB" sz="7600" dirty="0"/>
              <a:t> </a:t>
            </a:r>
            <a:r>
              <a:rPr lang="en-GB" sz="7600" dirty="0" err="1"/>
              <a:t>pomanjanje</a:t>
            </a:r>
            <a:r>
              <a:rPr lang="en-GB" sz="7600" dirty="0"/>
              <a:t> </a:t>
            </a:r>
            <a:r>
              <a:rPr lang="en-GB" sz="7600" dirty="0" err="1"/>
              <a:t>družbene</a:t>
            </a:r>
            <a:r>
              <a:rPr lang="en-GB" sz="7600" dirty="0"/>
              <a:t> </a:t>
            </a:r>
            <a:r>
              <a:rPr lang="en-GB" sz="7600" dirty="0" err="1"/>
              <a:t>solidarnosti</a:t>
            </a:r>
            <a:r>
              <a:rPr lang="en-GB" sz="7600" dirty="0"/>
              <a:t> in </a:t>
            </a:r>
            <a:r>
              <a:rPr lang="en-GB" sz="7600" dirty="0" err="1"/>
              <a:t>kohezije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Kako</a:t>
            </a:r>
            <a:r>
              <a:rPr lang="en-GB" sz="7600" dirty="0"/>
              <a:t> </a:t>
            </a:r>
            <a:r>
              <a:rPr lang="en-GB" sz="7600" dirty="0" err="1"/>
              <a:t>doseči</a:t>
            </a:r>
            <a:r>
              <a:rPr lang="en-GB" sz="7600" dirty="0"/>
              <a:t> </a:t>
            </a:r>
            <a:r>
              <a:rPr lang="en-GB" sz="7600" dirty="0" err="1"/>
              <a:t>večjo</a:t>
            </a:r>
            <a:r>
              <a:rPr lang="en-GB" sz="7600" dirty="0"/>
              <a:t> </a:t>
            </a:r>
            <a:r>
              <a:rPr lang="en-GB" sz="7600" dirty="0" err="1"/>
              <a:t>enakost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Kakšene</a:t>
            </a:r>
            <a:r>
              <a:rPr lang="en-GB" sz="7600" dirty="0"/>
              <a:t> </a:t>
            </a:r>
            <a:r>
              <a:rPr lang="en-GB" sz="7600" dirty="0" err="1"/>
              <a:t>probleme</a:t>
            </a:r>
            <a:r>
              <a:rPr lang="en-GB" sz="7600" dirty="0"/>
              <a:t> </a:t>
            </a:r>
            <a:r>
              <a:rPr lang="en-GB" sz="7600" dirty="0" err="1"/>
              <a:t>opažamo</a:t>
            </a:r>
            <a:r>
              <a:rPr lang="en-GB" sz="7600" dirty="0"/>
              <a:t> v </a:t>
            </a:r>
            <a:r>
              <a:rPr lang="en-GB" sz="7600" dirty="0" err="1"/>
              <a:t>naravnem</a:t>
            </a:r>
            <a:r>
              <a:rPr lang="en-GB" sz="7600" dirty="0"/>
              <a:t> </a:t>
            </a:r>
            <a:r>
              <a:rPr lang="en-GB" sz="7600" dirty="0" err="1"/>
              <a:t>okolju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Kakšne</a:t>
            </a:r>
            <a:r>
              <a:rPr lang="en-GB" sz="7600" dirty="0"/>
              <a:t> </a:t>
            </a:r>
            <a:r>
              <a:rPr lang="en-GB" sz="7600" dirty="0" err="1"/>
              <a:t>probleme</a:t>
            </a:r>
            <a:r>
              <a:rPr lang="en-GB" sz="7600" dirty="0"/>
              <a:t> </a:t>
            </a:r>
            <a:r>
              <a:rPr lang="en-GB" sz="7600" dirty="0" err="1"/>
              <a:t>sem</a:t>
            </a:r>
            <a:r>
              <a:rPr lang="en-GB" sz="7600" dirty="0"/>
              <a:t> </a:t>
            </a:r>
            <a:r>
              <a:rPr lang="en-GB" sz="7600" dirty="0" err="1"/>
              <a:t>zaznal</a:t>
            </a:r>
            <a:r>
              <a:rPr lang="en-GB" sz="7600" dirty="0"/>
              <a:t>/a </a:t>
            </a:r>
            <a:r>
              <a:rPr lang="en-GB" sz="7600" dirty="0" err="1"/>
              <a:t>sam</a:t>
            </a:r>
            <a:r>
              <a:rPr lang="en-GB" sz="7600" dirty="0"/>
              <a:t>/a?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Kaj</a:t>
            </a:r>
            <a:r>
              <a:rPr lang="en-GB" sz="7600" dirty="0"/>
              <a:t> </a:t>
            </a:r>
            <a:r>
              <a:rPr lang="en-GB" sz="7600" dirty="0" err="1"/>
              <a:t>lahko</a:t>
            </a:r>
            <a:r>
              <a:rPr lang="en-GB" sz="7600" dirty="0"/>
              <a:t> </a:t>
            </a:r>
            <a:r>
              <a:rPr lang="en-GB" sz="7600" dirty="0" err="1"/>
              <a:t>stori</a:t>
            </a:r>
            <a:r>
              <a:rPr lang="en-GB" sz="7600" dirty="0"/>
              <a:t> </a:t>
            </a:r>
            <a:r>
              <a:rPr lang="en-GB" sz="7600" dirty="0" err="1"/>
              <a:t>posameznik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Kakšna</a:t>
            </a:r>
            <a:r>
              <a:rPr lang="en-GB" sz="7600" dirty="0"/>
              <a:t> je </a:t>
            </a:r>
            <a:r>
              <a:rPr lang="en-GB" sz="7600" dirty="0" err="1"/>
              <a:t>vloga</a:t>
            </a:r>
            <a:r>
              <a:rPr lang="en-GB" sz="7600" dirty="0"/>
              <a:t> </a:t>
            </a:r>
            <a:r>
              <a:rPr lang="en-GB" sz="7600" dirty="0" err="1"/>
              <a:t>društev</a:t>
            </a:r>
            <a:r>
              <a:rPr lang="en-GB" sz="7600" dirty="0"/>
              <a:t> / </a:t>
            </a:r>
            <a:r>
              <a:rPr lang="en-GB" sz="7600" dirty="0" err="1"/>
              <a:t>države</a:t>
            </a:r>
            <a:r>
              <a:rPr lang="en-GB" sz="7600" dirty="0"/>
              <a:t> (</a:t>
            </a:r>
            <a:r>
              <a:rPr lang="en-GB" sz="7600" dirty="0" err="1"/>
              <a:t>mezo</a:t>
            </a:r>
            <a:r>
              <a:rPr lang="en-GB" sz="7600" dirty="0"/>
              <a:t>, </a:t>
            </a:r>
            <a:r>
              <a:rPr lang="en-GB" sz="7600" dirty="0" err="1"/>
              <a:t>mikro</a:t>
            </a:r>
            <a:r>
              <a:rPr lang="en-GB" sz="7600" dirty="0"/>
              <a:t> raven)?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Kakšna</a:t>
            </a:r>
            <a:r>
              <a:rPr lang="en-GB" sz="7600" dirty="0"/>
              <a:t> je </a:t>
            </a:r>
            <a:r>
              <a:rPr lang="en-GB" sz="7600" dirty="0" err="1"/>
              <a:t>vloga</a:t>
            </a:r>
            <a:r>
              <a:rPr lang="en-GB" sz="7600" dirty="0"/>
              <a:t> </a:t>
            </a:r>
            <a:r>
              <a:rPr lang="en-GB" sz="7600" dirty="0" err="1"/>
              <a:t>Evropske</a:t>
            </a:r>
            <a:r>
              <a:rPr lang="en-GB" sz="7600" dirty="0"/>
              <a:t> </a:t>
            </a:r>
            <a:r>
              <a:rPr lang="en-GB" sz="7600" dirty="0" err="1"/>
              <a:t>Unije</a:t>
            </a:r>
            <a:r>
              <a:rPr lang="en-GB" sz="7600" dirty="0"/>
              <a:t> </a:t>
            </a:r>
            <a:r>
              <a:rPr lang="en-GB" sz="7600" dirty="0" err="1"/>
              <a:t>pri</a:t>
            </a:r>
            <a:r>
              <a:rPr lang="en-GB" sz="7600" dirty="0"/>
              <a:t> </a:t>
            </a:r>
            <a:r>
              <a:rPr lang="en-GB" sz="7600" dirty="0" err="1"/>
              <a:t>preprečevanju</a:t>
            </a:r>
            <a:r>
              <a:rPr lang="en-GB" sz="7600" dirty="0"/>
              <a:t> </a:t>
            </a:r>
            <a:r>
              <a:rPr lang="en-GB" sz="7600" dirty="0" err="1"/>
              <a:t>težav</a:t>
            </a:r>
            <a:r>
              <a:rPr lang="en-GB" sz="7600" dirty="0"/>
              <a:t> in </a:t>
            </a:r>
            <a:r>
              <a:rPr lang="en-GB" sz="7600" dirty="0" err="1"/>
              <a:t>izboljšanju</a:t>
            </a:r>
            <a:r>
              <a:rPr lang="en-GB" sz="7600" dirty="0"/>
              <a:t> </a:t>
            </a:r>
            <a:r>
              <a:rPr lang="en-GB" sz="7600" dirty="0" err="1"/>
              <a:t>situacije</a:t>
            </a:r>
            <a:endParaRPr lang="en-GB" sz="7600" dirty="0"/>
          </a:p>
          <a:p>
            <a:pPr lvl="1">
              <a:lnSpc>
                <a:spcPct val="170000"/>
              </a:lnSpc>
            </a:pPr>
            <a:endParaRPr lang="en-GB" dirty="0"/>
          </a:p>
          <a:p>
            <a:endParaRPr lang="en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0D083-7015-CF45-8AFF-149EC5F42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271" y="2704167"/>
            <a:ext cx="2487706" cy="19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7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8B7A7-A7C7-C749-908C-4098B484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sl-SI" sz="2800" b="0" dirty="0"/>
              <a:t>1. cilj: </a:t>
            </a:r>
            <a:r>
              <a:rPr lang="sl-SI" sz="2800" b="0" dirty="0">
                <a:solidFill>
                  <a:schemeClr val="accent6">
                    <a:lumMod val="50000"/>
                  </a:schemeClr>
                </a:solidFill>
              </a:rPr>
              <a:t>prepoznati problem v družbi, lahko na lokalni, nacionalni, EU, globalni ravni in ga povezati z izzivi skupnosti</a:t>
            </a:r>
            <a:endParaRPr lang="en-SI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3B778-0B76-5B4B-9864-E7DD389C6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en-SI" dirty="0"/>
          </a:p>
          <a:p>
            <a:r>
              <a:rPr lang="sl-SI" dirty="0"/>
              <a:t>možne problematike:</a:t>
            </a:r>
            <a:endParaRPr lang="en-SI" dirty="0"/>
          </a:p>
          <a:p>
            <a:pPr lvl="1"/>
            <a:endParaRPr lang="en-SI" dirty="0"/>
          </a:p>
          <a:p>
            <a:pPr lvl="1"/>
            <a:r>
              <a:rPr lang="sl-SI" dirty="0"/>
              <a:t>Problemi staranja prebivalstva</a:t>
            </a:r>
            <a:endParaRPr lang="en-SI" dirty="0"/>
          </a:p>
          <a:p>
            <a:pPr lvl="1"/>
            <a:r>
              <a:rPr lang="sl-SI" dirty="0"/>
              <a:t>Problemi mladostnikov v odnosu z družino, vrstniki ipd</a:t>
            </a:r>
            <a:endParaRPr lang="en-SI" dirty="0"/>
          </a:p>
          <a:p>
            <a:pPr lvl="1"/>
            <a:r>
              <a:rPr lang="sl-SI" dirty="0"/>
              <a:t>Neenakosti med spoloma</a:t>
            </a:r>
            <a:endParaRPr lang="en-SI" dirty="0"/>
          </a:p>
          <a:p>
            <a:pPr lvl="1"/>
            <a:r>
              <a:rPr lang="sl-SI" dirty="0"/>
              <a:t>Revščina</a:t>
            </a:r>
            <a:endParaRPr lang="en-SI" dirty="0"/>
          </a:p>
          <a:p>
            <a:pPr lvl="1"/>
            <a:r>
              <a:rPr lang="sl-SI" dirty="0"/>
              <a:t>Problemi nesprejemanja kulturne/etnične raznolikosti</a:t>
            </a:r>
            <a:endParaRPr lang="en-SI" dirty="0"/>
          </a:p>
          <a:p>
            <a:pPr lvl="1"/>
            <a:r>
              <a:rPr lang="sl-SI" dirty="0"/>
              <a:t>Problemi brezdomstva</a:t>
            </a:r>
            <a:endParaRPr lang="en-SI" dirty="0"/>
          </a:p>
          <a:p>
            <a:pPr lvl="1"/>
            <a:r>
              <a:rPr lang="sl-SI" dirty="0"/>
              <a:t>Osebne stiske posameznikov</a:t>
            </a:r>
            <a:endParaRPr lang="en-SI" dirty="0"/>
          </a:p>
          <a:p>
            <a:pPr lvl="1"/>
            <a:r>
              <a:rPr lang="sl-SI" dirty="0"/>
              <a:t>Okoljska problematika, onesnaževanje</a:t>
            </a:r>
            <a:endParaRPr lang="en-SI" dirty="0"/>
          </a:p>
          <a:p>
            <a:pPr lvl="1"/>
            <a:r>
              <a:rPr lang="sl-SI" dirty="0"/>
              <a:t>Alternativne oblike energetskih virov</a:t>
            </a:r>
            <a:endParaRPr lang="en-SI" dirty="0"/>
          </a:p>
          <a:p>
            <a:pPr lvl="1"/>
            <a:r>
              <a:rPr lang="sl-SI" dirty="0"/>
              <a:t>Trajnostna proizvodnja hrane</a:t>
            </a:r>
            <a:endParaRPr lang="en-SI" dirty="0"/>
          </a:p>
          <a:p>
            <a:endParaRPr lang="en-SI" dirty="0"/>
          </a:p>
        </p:txBody>
      </p:sp>
      <p:pic>
        <p:nvPicPr>
          <p:cNvPr id="4" name="Picture 3" descr="/Volumes/INTENSO/JM gradivo/slike/garbage-2729608_1920.jpg">
            <a:extLst>
              <a:ext uri="{FF2B5EF4-FFF2-40B4-BE49-F238E27FC236}">
                <a16:creationId xmlns:a16="http://schemas.microsoft.com/office/drawing/2014/main" id="{D985D9F9-A49E-6F4D-9A5E-869FBBC58D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145" y="2879242"/>
            <a:ext cx="2868705" cy="2114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009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E4591-13A0-4F4E-A236-691BCA4F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7" y="608519"/>
            <a:ext cx="9667238" cy="1266253"/>
          </a:xfrm>
        </p:spPr>
        <p:txBody>
          <a:bodyPr>
            <a:normAutofit fontScale="90000"/>
          </a:bodyPr>
          <a:lstStyle/>
          <a:p>
            <a:pPr algn="just"/>
            <a:br>
              <a:rPr lang="sl-SI" sz="3100" b="0" dirty="0"/>
            </a:br>
            <a:br>
              <a:rPr lang="sl-SI" sz="3100" b="0" dirty="0"/>
            </a:br>
            <a:br>
              <a:rPr lang="sl-SI" sz="3100" b="0" dirty="0"/>
            </a:br>
            <a:br>
              <a:rPr lang="sl-SI" sz="3100" b="0" dirty="0"/>
            </a:br>
            <a:r>
              <a:rPr lang="sl-SI" sz="3100" b="0" dirty="0"/>
              <a:t>2. cilj: </a:t>
            </a:r>
            <a:r>
              <a:rPr lang="sl-SI" sz="3100" b="0" dirty="0">
                <a:solidFill>
                  <a:schemeClr val="accent6">
                    <a:lumMod val="50000"/>
                  </a:schemeClr>
                </a:solidFill>
              </a:rPr>
              <a:t>raziskati širši kontekst problema - pregled literature in virov, obstoječih kvantitativnih in kvalitativnih podatkov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EC80-B812-9D4A-BC11-CB1576256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2144890"/>
            <a:ext cx="10515600" cy="4351338"/>
          </a:xfrm>
        </p:spPr>
        <p:txBody>
          <a:bodyPr/>
          <a:lstStyle/>
          <a:p>
            <a:r>
              <a:rPr lang="sl-SI" sz="2200" dirty="0"/>
              <a:t>Na kaj želimo odgovoriti:</a:t>
            </a:r>
          </a:p>
          <a:p>
            <a:endParaRPr lang="sl-SI" sz="2200" dirty="0"/>
          </a:p>
          <a:p>
            <a:pPr lvl="1"/>
            <a:r>
              <a:rPr lang="sl-SI" sz="2200" dirty="0"/>
              <a:t>zakaj se pojavlja ta problem v družbi</a:t>
            </a:r>
            <a:endParaRPr lang="en-GB" sz="2200" dirty="0"/>
          </a:p>
          <a:p>
            <a:pPr lvl="1"/>
            <a:r>
              <a:rPr lang="sl-SI" sz="2200" dirty="0"/>
              <a:t>širši družbeno-politični-ekonomski okvir </a:t>
            </a:r>
          </a:p>
          <a:p>
            <a:pPr lvl="1"/>
            <a:r>
              <a:rPr lang="sl-SI" sz="2200" dirty="0"/>
              <a:t>urejenost zakonodaje /mediji ipd.</a:t>
            </a:r>
            <a:endParaRPr lang="en-GB" sz="2200" dirty="0"/>
          </a:p>
          <a:p>
            <a:pPr lvl="1"/>
            <a:r>
              <a:rPr lang="sl-SI" sz="2200" dirty="0"/>
              <a:t>specifike izbranega problema </a:t>
            </a:r>
            <a:endParaRPr lang="en-GB" sz="2200" dirty="0"/>
          </a:p>
          <a:p>
            <a:pPr lvl="1"/>
            <a:r>
              <a:rPr lang="sl-SI" sz="2200" dirty="0"/>
              <a:t>prepoznati, kdo vse se s tem ukvarja na različnih družbenih ravneh (makro, mezo, mikro)</a:t>
            </a:r>
            <a:endParaRPr lang="en-GB" sz="2200" dirty="0"/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8EC95-891A-B242-8084-79375596C0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178" y="2269066"/>
            <a:ext cx="2957688" cy="1952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655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2AAA-7623-3C49-9E7A-596A1A51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7" y="664964"/>
            <a:ext cx="9667238" cy="1266253"/>
          </a:xfrm>
        </p:spPr>
        <p:txBody>
          <a:bodyPr>
            <a:normAutofit fontScale="90000"/>
          </a:bodyPr>
          <a:lstStyle/>
          <a:p>
            <a:r>
              <a:rPr lang="sl-SI" sz="3100" b="0" dirty="0"/>
              <a:t>3. cilj: </a:t>
            </a:r>
            <a:r>
              <a:rPr lang="sl-SI" sz="3100" b="0" dirty="0">
                <a:solidFill>
                  <a:schemeClr val="accent6">
                    <a:lumMod val="50000"/>
                  </a:schemeClr>
                </a:solidFill>
              </a:rPr>
              <a:t>kakšna je vloga EU v tem / zakonodaja, priporočila, iniciative, organizacije ipd: 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endParaRPr lang="en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38640-7092-A248-A0B9-2BEB8B592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200" dirty="0"/>
              <a:t>pregled naslednjih strategij in dokumentov ter jih povezati z obravnavanim problemom:</a:t>
            </a:r>
            <a:endParaRPr lang="en-SI" sz="2200" dirty="0"/>
          </a:p>
          <a:p>
            <a:endParaRPr lang="en-SI" sz="2200" dirty="0"/>
          </a:p>
          <a:p>
            <a:pPr lvl="1"/>
            <a:r>
              <a:rPr lang="en-GB" sz="2200" b="1" dirty="0"/>
              <a:t>EU sustainable development Strategy</a:t>
            </a:r>
            <a:endParaRPr lang="en-SI" sz="2200" dirty="0"/>
          </a:p>
          <a:p>
            <a:pPr lvl="1"/>
            <a:r>
              <a:rPr lang="en-GB" sz="2200" b="1" dirty="0"/>
              <a:t>The 2030 Agenda for Sustainable Development and the SDGs</a:t>
            </a:r>
            <a:endParaRPr lang="en-SI" sz="2200" dirty="0"/>
          </a:p>
          <a:p>
            <a:pPr lvl="1"/>
            <a:r>
              <a:rPr lang="en-GB" sz="2200" b="1" dirty="0"/>
              <a:t>Investing in Sustainable Development: The European Union's Contribution</a:t>
            </a:r>
            <a:endParaRPr lang="en-SI" sz="2200" dirty="0"/>
          </a:p>
          <a:p>
            <a:pPr marL="0" indent="0">
              <a:buNone/>
            </a:pPr>
            <a:r>
              <a:rPr lang="sl-SI" sz="2200" b="1" dirty="0"/>
              <a:t> </a:t>
            </a:r>
            <a:endParaRPr lang="en-SI" sz="2200" dirty="0"/>
          </a:p>
          <a:p>
            <a:pPr lvl="0"/>
            <a:r>
              <a:rPr lang="sl-SI" sz="2200" dirty="0"/>
              <a:t>na kakšen način je izbrana tema obravnavana v dokumentih</a:t>
            </a:r>
            <a:endParaRPr lang="en-SI" sz="2200" dirty="0"/>
          </a:p>
          <a:p>
            <a:pPr lvl="0"/>
            <a:r>
              <a:rPr lang="sl-SI" sz="2200" dirty="0"/>
              <a:t>kako se EU loteva te problematike na splošno</a:t>
            </a:r>
            <a:endParaRPr lang="en-SI" sz="2200" dirty="0"/>
          </a:p>
          <a:p>
            <a:pPr lvl="0"/>
            <a:r>
              <a:rPr lang="sl-SI" sz="2200" dirty="0"/>
              <a:t>se da priporočila prenesti na lokalno raven</a:t>
            </a:r>
            <a:endParaRPr lang="en-SI" sz="2200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81746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3C52-FFA8-2247-9209-D1B31439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sl-SI" sz="2800" b="0" dirty="0"/>
              <a:t>4. cilj: </a:t>
            </a:r>
            <a:r>
              <a:rPr lang="sl-SI" sz="2800" b="0" dirty="0">
                <a:solidFill>
                  <a:schemeClr val="accent6">
                    <a:lumMod val="50000"/>
                  </a:schemeClr>
                </a:solidFill>
              </a:rPr>
              <a:t>iskanje rešitev problema: raziskava na terenu, iskanje virov, intervjuji z deležniki, slikovno in fotografsko gradivo</a:t>
            </a:r>
            <a:endParaRPr lang="en-SI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7219-45F9-7746-9CE7-B53557AED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sl-SI" sz="2400" b="1" dirty="0"/>
              <a:t>najti organizacijo / osebo, ki posredno ali neposredno naslavlja ta problem s svojim delovanjem in se z njim povezati </a:t>
            </a:r>
            <a:r>
              <a:rPr lang="sl-SI" sz="2400" dirty="0"/>
              <a:t> </a:t>
            </a:r>
          </a:p>
          <a:p>
            <a:pPr lvl="0"/>
            <a:endParaRPr lang="en-GB" sz="2400" dirty="0"/>
          </a:p>
          <a:p>
            <a:pPr lvl="1"/>
            <a:r>
              <a:rPr lang="sl-SI" sz="2000" dirty="0"/>
              <a:t>povezava z deležnikom na intermediarni / mezo ravni</a:t>
            </a:r>
            <a:endParaRPr lang="en-GB" sz="2000" dirty="0"/>
          </a:p>
          <a:p>
            <a:pPr lvl="1"/>
            <a:r>
              <a:rPr lang="sl-SI" sz="2000" dirty="0"/>
              <a:t>kakšna je vloga te organizacije (osebe), kako in zakaj delujejo</a:t>
            </a:r>
            <a:endParaRPr lang="en-GB" sz="2000" dirty="0"/>
          </a:p>
          <a:p>
            <a:pPr lvl="1"/>
            <a:r>
              <a:rPr lang="sl-SI" sz="2000" dirty="0"/>
              <a:t>kako mi lahko pomagajo osvetliti to področje</a:t>
            </a:r>
            <a:endParaRPr lang="en-GB" sz="2000" dirty="0"/>
          </a:p>
          <a:p>
            <a:pPr lvl="1"/>
            <a:r>
              <a:rPr lang="sl-SI" sz="2000" dirty="0"/>
              <a:t>kako lahko jaz pomagam njim</a:t>
            </a:r>
            <a:endParaRPr lang="en-GB" sz="2000" dirty="0"/>
          </a:p>
          <a:p>
            <a:pPr lvl="1"/>
            <a:r>
              <a:rPr lang="sl-SI" sz="2000" dirty="0"/>
              <a:t>povezovanje je namenjeno temu, da se poglobi poznavanje problematike, omogoči dostop do relevanntih informacij in sogovornikov</a:t>
            </a:r>
            <a:endParaRPr lang="en-GB" sz="2000" dirty="0"/>
          </a:p>
          <a:p>
            <a:pPr lvl="1"/>
            <a:r>
              <a:rPr lang="sl-SI" sz="2000" i="1" dirty="0"/>
              <a:t>portret organizacije oziroma osebe</a:t>
            </a:r>
            <a:endParaRPr lang="en-GB" sz="2000" i="1" dirty="0"/>
          </a:p>
          <a:p>
            <a:endParaRPr lang="en-SI" dirty="0"/>
          </a:p>
        </p:txBody>
      </p:sp>
      <p:pic>
        <p:nvPicPr>
          <p:cNvPr id="4" name="Ograda vsebine 3">
            <a:extLst>
              <a:ext uri="{FF2B5EF4-FFF2-40B4-BE49-F238E27FC236}">
                <a16:creationId xmlns:a16="http://schemas.microsoft.com/office/drawing/2014/main" id="{128E1CC8-852A-8246-8EAB-5EE0FD095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64" y="2797919"/>
            <a:ext cx="1685050" cy="12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21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9B032-F958-3848-BFD8-A6054C5D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7" y="494395"/>
            <a:ext cx="9667238" cy="1266253"/>
          </a:xfrm>
        </p:spPr>
        <p:txBody>
          <a:bodyPr>
            <a:normAutofit fontScale="90000"/>
          </a:bodyPr>
          <a:lstStyle/>
          <a:p>
            <a:r>
              <a:rPr lang="sl-SI" sz="3100" b="0" dirty="0"/>
              <a:t>5. cilj:  </a:t>
            </a:r>
            <a:r>
              <a:rPr lang="sl-SI" sz="3100" b="0" dirty="0">
                <a:solidFill>
                  <a:schemeClr val="accent6">
                    <a:lumMod val="50000"/>
                  </a:schemeClr>
                </a:solidFill>
              </a:rPr>
              <a:t>cilj pripraviti priporočila, poiskati ideje in načrti, kako izboljšati situacijo; kaj vse lahko z raziskavo dosežemo           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75A92-C39B-6C4E-B09D-48BB720ED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1483963"/>
            <a:ext cx="10515600" cy="4351338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sl-SI" sz="2200" dirty="0"/>
              <a:t>Iskanje družbenih inovacij za večjo kohezivnost, enake možnosti in kvaliteto življenja vseh članov družbe</a:t>
            </a:r>
            <a:endParaRPr lang="en-GB" sz="2200" dirty="0"/>
          </a:p>
          <a:p>
            <a:pPr lvl="1">
              <a:lnSpc>
                <a:spcPct val="100000"/>
              </a:lnSpc>
            </a:pPr>
            <a:r>
              <a:rPr lang="sl-SI" sz="2200" dirty="0"/>
              <a:t>Doseganje solidarnosti, medsebojni povezanosti in pomoči</a:t>
            </a:r>
            <a:endParaRPr lang="en-GB" sz="2200" dirty="0"/>
          </a:p>
          <a:p>
            <a:pPr lvl="1">
              <a:lnSpc>
                <a:spcPct val="100000"/>
              </a:lnSpc>
            </a:pPr>
            <a:r>
              <a:rPr lang="sl-SI" sz="2200" dirty="0"/>
              <a:t>Okrepljena lokalna mreža povezav</a:t>
            </a:r>
            <a:endParaRPr lang="en-GB" sz="2200" dirty="0"/>
          </a:p>
          <a:p>
            <a:pPr lvl="1">
              <a:lnSpc>
                <a:spcPct val="100000"/>
              </a:lnSpc>
            </a:pPr>
            <a:r>
              <a:rPr lang="sl-SI" sz="2200" dirty="0"/>
              <a:t>Vzpostavljanje spoštovanja in medsebojnih povezav v večkulturnem okolju</a:t>
            </a:r>
            <a:endParaRPr lang="en-GB" sz="2200" dirty="0"/>
          </a:p>
          <a:p>
            <a:pPr lvl="1">
              <a:lnSpc>
                <a:spcPct val="100000"/>
              </a:lnSpc>
            </a:pPr>
            <a:r>
              <a:rPr lang="sl-SI" sz="2200" dirty="0"/>
              <a:t>Transnacionalne povezave in skupne pripadnosti</a:t>
            </a:r>
            <a:endParaRPr lang="en-GB" sz="2200" dirty="0"/>
          </a:p>
          <a:p>
            <a:pPr lvl="1">
              <a:lnSpc>
                <a:spcPct val="100000"/>
              </a:lnSpc>
            </a:pPr>
            <a:r>
              <a:rPr lang="sl-SI" sz="2200" dirty="0"/>
              <a:t>Civilna participacija in aktivno državljanstvo na EU ravni</a:t>
            </a:r>
            <a:endParaRPr lang="en-GB" sz="2200" dirty="0"/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2C3A1-15D9-BF4E-9EBC-2B7D204B43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5" y="4470291"/>
            <a:ext cx="2644598" cy="180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514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28" y="567863"/>
            <a:ext cx="9667238" cy="1266253"/>
          </a:xfrm>
        </p:spPr>
        <p:txBody>
          <a:bodyPr>
            <a:normAutofit fontScale="90000"/>
          </a:bodyPr>
          <a:lstStyle/>
          <a:p>
            <a:pPr lvl="0"/>
            <a:br>
              <a:rPr lang="sl-SI" sz="4000" dirty="0"/>
            </a:br>
            <a:r>
              <a:rPr lang="sl-SI" sz="3600" dirty="0"/>
              <a:t>Način raziskovalnega pristopa in zbiranja podatkov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9091"/>
            <a:ext cx="5759824" cy="4351338"/>
          </a:xfrm>
        </p:spPr>
        <p:txBody>
          <a:bodyPr>
            <a:normAutofit/>
          </a:bodyPr>
          <a:lstStyle/>
          <a:p>
            <a:r>
              <a:rPr lang="sl-SI" sz="2400" b="1" dirty="0"/>
              <a:t>Pristop: Akcijsko raziskovanje</a:t>
            </a:r>
          </a:p>
          <a:p>
            <a:endParaRPr lang="en-GB" sz="2400" dirty="0"/>
          </a:p>
          <a:p>
            <a:r>
              <a:rPr lang="sl-SI" sz="2400" dirty="0"/>
              <a:t>Samo-reflektivno raziskovanje, zakaj počnemo kar počnemo in kako </a:t>
            </a:r>
            <a:r>
              <a:rPr lang="sl-SI" sz="1800" dirty="0"/>
              <a:t>(Donald Schön (1983).</a:t>
            </a:r>
          </a:p>
          <a:p>
            <a:endParaRPr lang="en-GB" sz="1800" dirty="0"/>
          </a:p>
          <a:p>
            <a:r>
              <a:rPr lang="sl-SI" sz="2400" dirty="0"/>
              <a:t>Sistematično zbiranje informacij, ki je namenjeno neposredni družbeni spremembi </a:t>
            </a:r>
            <a:r>
              <a:rPr lang="sl-SI" sz="1800" dirty="0"/>
              <a:t>(Bogdan and Biklen 1992)</a:t>
            </a:r>
            <a:endParaRPr lang="en-GB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1305672"/>
            <a:ext cx="3877234" cy="38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77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14" y="723102"/>
            <a:ext cx="9667238" cy="1266253"/>
          </a:xfrm>
        </p:spPr>
        <p:txBody>
          <a:bodyPr>
            <a:normAutofit fontScale="90000"/>
          </a:bodyPr>
          <a:lstStyle/>
          <a:p>
            <a:br>
              <a:rPr lang="sl-SI" sz="3600" dirty="0"/>
            </a:br>
            <a:br>
              <a:rPr lang="sl-SI" sz="3600" dirty="0"/>
            </a:br>
            <a:r>
              <a:rPr lang="sl-SI" sz="3600" b="1" dirty="0"/>
              <a:t>Način zbiranja podatkov in končni produkt raziskovanja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36775"/>
          </a:xfrm>
        </p:spPr>
        <p:txBody>
          <a:bodyPr>
            <a:normAutofit/>
          </a:bodyPr>
          <a:lstStyle/>
          <a:p>
            <a:pPr lvl="0"/>
            <a:r>
              <a:rPr lang="sl-SI" sz="2200" b="1" dirty="0"/>
              <a:t>Raziskovalni dnevnik</a:t>
            </a:r>
            <a:endParaRPr lang="en-GB" sz="2200" dirty="0"/>
          </a:p>
          <a:p>
            <a:pPr lvl="1"/>
            <a:r>
              <a:rPr lang="sl-SI" sz="2200" dirty="0"/>
              <a:t>Namen: </a:t>
            </a:r>
            <a:endParaRPr lang="en-GB" sz="2200" dirty="0"/>
          </a:p>
          <a:p>
            <a:pPr lvl="2"/>
            <a:r>
              <a:rPr lang="sl-SI" dirty="0"/>
              <a:t>beležiti zgodovino našega raziskovalnega procesa</a:t>
            </a:r>
            <a:endParaRPr lang="en-GB" dirty="0"/>
          </a:p>
          <a:p>
            <a:pPr lvl="2"/>
            <a:r>
              <a:rPr lang="sl-SI" dirty="0"/>
              <a:t>slediti razvoju naših raziskovalnih veščin in razumevanja</a:t>
            </a:r>
            <a:endParaRPr lang="en-GB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25" y="1101817"/>
            <a:ext cx="2651056" cy="144761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22" y="3497526"/>
            <a:ext cx="2434167" cy="1823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9011" y="3685889"/>
            <a:ext cx="77026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charset="0"/>
              <a:buChar char="•"/>
            </a:pPr>
            <a:r>
              <a:rPr lang="sl-SI" sz="2200" dirty="0"/>
              <a:t>omogoča kontekst za našo refleksijo na raziskavo, kakšni so problem ipd.</a:t>
            </a:r>
            <a:endParaRPr lang="en-GB" sz="2200" dirty="0"/>
          </a:p>
          <a:p>
            <a:pPr marL="1371600" lvl="2" indent="-457200">
              <a:buFont typeface="Arial" charset="0"/>
              <a:buChar char="•"/>
            </a:pPr>
            <a:r>
              <a:rPr lang="sl-SI" sz="2200" dirty="0"/>
              <a:t>omogoča pregled nad razvojem skozi čas</a:t>
            </a:r>
            <a:endParaRPr lang="en-GB" sz="2200" dirty="0"/>
          </a:p>
          <a:p>
            <a:pPr marL="1371600" lvl="2" indent="-457200">
              <a:buFont typeface="Arial" charset="0"/>
              <a:buChar char="•"/>
            </a:pPr>
            <a:r>
              <a:rPr lang="sl-SI" sz="2200" dirty="0"/>
              <a:t>ponuja referenčne točke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41483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1672"/>
            <a:ext cx="10515600" cy="3388657"/>
          </a:xfrm>
        </p:spPr>
        <p:txBody>
          <a:bodyPr>
            <a:normAutofit fontScale="85000" lnSpcReduction="10000"/>
          </a:bodyPr>
          <a:lstStyle/>
          <a:p>
            <a:r>
              <a:rPr lang="sl-SI" sz="3100" b="1" dirty="0">
                <a:solidFill>
                  <a:srgbClr val="C00000"/>
                </a:solidFill>
              </a:rPr>
              <a:t>Kaj zapisujemo:</a:t>
            </a:r>
            <a:endParaRPr lang="en-GB" sz="3100" b="1" dirty="0">
              <a:solidFill>
                <a:srgbClr val="C00000"/>
              </a:solidFill>
            </a:endParaRPr>
          </a:p>
          <a:p>
            <a:endParaRPr lang="en-GB" sz="3100" dirty="0"/>
          </a:p>
          <a:p>
            <a:pPr lvl="1"/>
            <a:r>
              <a:rPr lang="sl-SI" dirty="0"/>
              <a:t>odnos do raziskave, opis začetka raziskovalnega procesa, refleksija na vprašanja predstvaljena v uvodu</a:t>
            </a:r>
            <a:endParaRPr lang="en-GB" dirty="0"/>
          </a:p>
          <a:p>
            <a:pPr lvl="1"/>
            <a:r>
              <a:rPr lang="sl-SI" dirty="0"/>
              <a:t>beleženje procesa: kaj se je zgodilo, opis dogodka, situacija, novega znanja</a:t>
            </a:r>
            <a:endParaRPr lang="en-GB" dirty="0"/>
          </a:p>
          <a:p>
            <a:pPr lvl="1"/>
            <a:r>
              <a:rPr lang="sl-SI" dirty="0"/>
              <a:t>občutki, kako sem reagiral/a</a:t>
            </a:r>
            <a:endParaRPr lang="en-GB" dirty="0"/>
          </a:p>
          <a:p>
            <a:pPr lvl="1"/>
            <a:r>
              <a:rPr lang="sl-SI" dirty="0"/>
              <a:t>evaluacija, kaj je dobro, kaj slabo</a:t>
            </a:r>
            <a:endParaRPr lang="en-GB" dirty="0"/>
          </a:p>
          <a:p>
            <a:pPr lvl="1"/>
            <a:r>
              <a:rPr lang="sl-SI" dirty="0"/>
              <a:t>analiza, kaj naj naredim s temi informacijami, kaj je zame pomembno</a:t>
            </a:r>
            <a:endParaRPr lang="en-GB" dirty="0"/>
          </a:p>
          <a:p>
            <a:pPr lvl="1"/>
            <a:r>
              <a:rPr lang="sl-SI" dirty="0"/>
              <a:t>akcija, ali iz tega sledi kakšno dejanje</a:t>
            </a:r>
            <a:endParaRPr lang="en-GB" dirty="0"/>
          </a:p>
          <a:p>
            <a:pPr lvl="1"/>
            <a:r>
              <a:rPr lang="sl-SI" dirty="0"/>
              <a:t>podatke, ki smo jih pridobili z opazovanjem, intervjuji in neformalnimi pogovori…</a:t>
            </a:r>
            <a:endParaRPr lang="en-GB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92" y="3980329"/>
            <a:ext cx="3505200" cy="2324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887" y="3852864"/>
            <a:ext cx="7785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charset="0"/>
              <a:buChar char="•"/>
            </a:pPr>
            <a:r>
              <a:rPr lang="sl-SI" sz="2000" dirty="0"/>
              <a:t>dodatno gradivo, npr. </a:t>
            </a:r>
            <a:r>
              <a:rPr lang="sl-SI" sz="2000" b="1" dirty="0"/>
              <a:t>Fotografije, pisma, videi, blogi</a:t>
            </a:r>
            <a:endParaRPr lang="en-GB" sz="2000" dirty="0"/>
          </a:p>
          <a:p>
            <a:pPr marL="800100" lvl="1" indent="-342900">
              <a:buFont typeface="Arial" charset="0"/>
              <a:buChar char="•"/>
            </a:pPr>
            <a:r>
              <a:rPr lang="sl-SI" sz="2000" dirty="0"/>
              <a:t>kontekstualne informacije o načinih in oblikah kako smo zbrali podatki</a:t>
            </a:r>
            <a:endParaRPr lang="en-GB" sz="2000" dirty="0"/>
          </a:p>
          <a:p>
            <a:pPr marL="800100" lvl="1" indent="-342900">
              <a:buFont typeface="Arial" charset="0"/>
              <a:buChar char="•"/>
            </a:pPr>
            <a:r>
              <a:rPr lang="sl-SI" sz="2000" dirty="0"/>
              <a:t>refleksije na naše raziskovalne metode</a:t>
            </a:r>
            <a:endParaRPr lang="en-GB" sz="2000" dirty="0"/>
          </a:p>
          <a:p>
            <a:pPr marL="800100" lvl="1" indent="-342900">
              <a:buFont typeface="Arial" charset="0"/>
              <a:buChar char="•"/>
            </a:pPr>
            <a:r>
              <a:rPr lang="sl-SI" sz="2000" dirty="0"/>
              <a:t>ideje, primeri in načrti za nadaljne raziskovanje</a:t>
            </a:r>
            <a:endParaRPr lang="en-GB" sz="2000" dirty="0"/>
          </a:p>
          <a:p>
            <a:pPr marL="800100" lvl="1" indent="-342900">
              <a:buFont typeface="Arial" charset="0"/>
              <a:buChar char="•"/>
            </a:pPr>
            <a:r>
              <a:rPr lang="sl-SI" sz="2000" dirty="0"/>
              <a:t>refleksija na vprašanja predstavljena v uvodu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26660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3AA7E-7081-F14B-BB9D-2F57FFB26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681038"/>
            <a:ext cx="10515600" cy="5629451"/>
          </a:xfrm>
        </p:spPr>
        <p:txBody>
          <a:bodyPr/>
          <a:lstStyle/>
          <a:p>
            <a:r>
              <a:rPr lang="sl-SI" dirty="0"/>
              <a:t>Modul </a:t>
            </a:r>
            <a:r>
              <a:rPr lang="sl-SI" b="1" dirty="0"/>
              <a:t>Sustain4EU </a:t>
            </a:r>
            <a:r>
              <a:rPr lang="sl-SI" dirty="0"/>
              <a:t>je učni program, ki želi okrepiti </a:t>
            </a:r>
          </a:p>
          <a:p>
            <a:pPr algn="just"/>
            <a:endParaRPr lang="sl-SI" dirty="0"/>
          </a:p>
          <a:p>
            <a:pPr lvl="1" algn="just"/>
            <a:r>
              <a:rPr lang="sl-SI" sz="2000" dirty="0"/>
              <a:t>zavedanje o izzivih s katerimi se sooča Evropska Unija in so vezani predvsem na posledice pomanjkanja odgovornega delovanja v družbenem in naravnem okolju; </a:t>
            </a:r>
          </a:p>
          <a:p>
            <a:pPr lvl="1" algn="just"/>
            <a:endParaRPr lang="sl-SI" sz="2000" dirty="0"/>
          </a:p>
          <a:p>
            <a:pPr lvl="1" algn="just"/>
            <a:r>
              <a:rPr lang="sl-SI" sz="2000" dirty="0"/>
              <a:t>vlogo državljanov EU-ja v blažitvi teh posledic in njihovem doprinosu k družbeni koheziji in okoljski trajnosti.</a:t>
            </a:r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8CA76-4814-4844-9307-1AB1D54F3B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07" y="3680421"/>
            <a:ext cx="3766185" cy="249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5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88894"/>
            <a:ext cx="10515600" cy="5388069"/>
          </a:xfrm>
        </p:spPr>
        <p:txBody>
          <a:bodyPr/>
          <a:lstStyle/>
          <a:p>
            <a:r>
              <a:rPr lang="sl-SI" sz="3200" dirty="0"/>
              <a:t>Poleg zapisov znanstvene refleksije mora raziskovalni dnevnik pri predmetu </a:t>
            </a:r>
            <a:r>
              <a:rPr lang="sl-SI" sz="3200" b="1" dirty="0"/>
              <a:t>obvezno</a:t>
            </a:r>
            <a:r>
              <a:rPr lang="sl-SI" sz="3200" dirty="0"/>
              <a:t> še vsebovati:</a:t>
            </a:r>
            <a:endParaRPr lang="en-GB" sz="3200" dirty="0"/>
          </a:p>
          <a:p>
            <a:endParaRPr lang="en-GB" dirty="0"/>
          </a:p>
          <a:p>
            <a:pPr lvl="1"/>
            <a:r>
              <a:rPr lang="sl-SI" sz="2800" dirty="0">
                <a:solidFill>
                  <a:schemeClr val="accent6">
                    <a:lumMod val="50000"/>
                  </a:schemeClr>
                </a:solidFill>
              </a:rPr>
              <a:t>Raziskovalni problem in vprašanja (cilj 1)</a:t>
            </a:r>
          </a:p>
          <a:p>
            <a:pPr lvl="1"/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sl-SI" sz="2800" dirty="0">
                <a:solidFill>
                  <a:schemeClr val="accent6">
                    <a:lumMod val="50000"/>
                  </a:schemeClr>
                </a:solidFill>
              </a:rPr>
              <a:t>Pregled literature in virov  (cilj 2)</a:t>
            </a:r>
          </a:p>
          <a:p>
            <a:pPr lvl="1"/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sl-SI" sz="2800" dirty="0">
                <a:solidFill>
                  <a:schemeClr val="accent6">
                    <a:lumMod val="50000"/>
                  </a:schemeClr>
                </a:solidFill>
              </a:rPr>
              <a:t>Opis način reševanja problema in terensko delo (cilj 3, cilj 4)</a:t>
            </a:r>
          </a:p>
          <a:p>
            <a:pPr lvl="1"/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sl-SI" sz="2800" dirty="0">
                <a:solidFill>
                  <a:schemeClr val="accent6">
                    <a:lumMod val="50000"/>
                  </a:schemeClr>
                </a:solidFill>
              </a:rPr>
              <a:t>Ugotovitve in priporočila (cilj 5)</a:t>
            </a:r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91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178" y="895703"/>
            <a:ext cx="10515600" cy="872004"/>
          </a:xfrm>
        </p:spPr>
        <p:txBody>
          <a:bodyPr>
            <a:normAutofit fontScale="90000"/>
          </a:bodyPr>
          <a:lstStyle/>
          <a:p>
            <a:pPr lvl="0"/>
            <a:r>
              <a:rPr lang="sl-SI" sz="4000" b="0" dirty="0"/>
              <a:t>Končni izdelek in ocenjevanje - </a:t>
            </a:r>
            <a:r>
              <a:rPr lang="sl-SI" b="0" dirty="0"/>
              <a:t>I. Terenski dnevnik 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5883"/>
            <a:ext cx="10515600" cy="4939833"/>
          </a:xfrm>
        </p:spPr>
        <p:txBody>
          <a:bodyPr>
            <a:normAutofit fontScale="92500" lnSpcReduction="20000"/>
          </a:bodyPr>
          <a:lstStyle/>
          <a:p>
            <a:r>
              <a:rPr lang="sl-SI" sz="2400" b="1" dirty="0"/>
              <a:t>60% končne ocene</a:t>
            </a:r>
            <a:r>
              <a:rPr lang="sl-SI" sz="2400" dirty="0"/>
              <a:t>, ki vsebuje znanstveno refleksijo na raziskovalni proces. Lahko je razdeljen na različna poglavja, npr. 1.faza; 2. Faza; 3. faza (podrobna obravnava na predavanjih in vajah). Vsebuje naj </a:t>
            </a:r>
            <a:r>
              <a:rPr lang="sl-SI" sz="2400" b="1" dirty="0"/>
              <a:t>vsaj </a:t>
            </a:r>
            <a:r>
              <a:rPr lang="sl-SI" sz="2400" dirty="0"/>
              <a:t>4-5poglavij (lahko tudi več):</a:t>
            </a:r>
            <a:endParaRPr lang="en-GB" sz="2400" dirty="0"/>
          </a:p>
          <a:p>
            <a:endParaRPr lang="en-GB" dirty="0"/>
          </a:p>
          <a:p>
            <a:pPr lvl="1"/>
            <a:r>
              <a:rPr lang="sl-SI" dirty="0"/>
              <a:t>Uvod in uvodna refleksija na raziskovalni proces in temo skupnosti + raziskovalna tema (cilj 1)</a:t>
            </a:r>
            <a:endParaRPr lang="en-SI" dirty="0"/>
          </a:p>
          <a:p>
            <a:pPr lvl="1"/>
            <a:r>
              <a:rPr lang="sl-SI" dirty="0"/>
              <a:t>Refleksija na raziskovalni proces + pregled literature in virov skupaj z navedbo referenc (cilj 2)</a:t>
            </a:r>
            <a:endParaRPr lang="en-SI" dirty="0"/>
          </a:p>
          <a:p>
            <a:pPr lvl="1"/>
            <a:r>
              <a:rPr lang="sl-SI" dirty="0"/>
              <a:t>Refleksija na raziskovalni proces + raziskovalni problem in vprašanje (cilj 1 + cilj 2)</a:t>
            </a:r>
            <a:endParaRPr lang="en-SI" dirty="0"/>
          </a:p>
          <a:p>
            <a:pPr lvl="1"/>
            <a:r>
              <a:rPr lang="sl-SI" dirty="0"/>
              <a:t>Refleksija na raziskovalni proces + opis načina reševanja problema in terensko delo (cilj 3 + cilj 4)</a:t>
            </a:r>
            <a:endParaRPr lang="en-SI" dirty="0"/>
          </a:p>
          <a:p>
            <a:pPr lvl="1"/>
            <a:r>
              <a:rPr lang="sl-SI" dirty="0"/>
              <a:t>Refleksija na zaključek raziskovalnega procesa + ugotovitve in priporočila (cilj 5)</a:t>
            </a:r>
            <a:endParaRPr lang="en-SI" dirty="0"/>
          </a:p>
          <a:p>
            <a:endParaRPr lang="en-GB" dirty="0"/>
          </a:p>
          <a:p>
            <a:pPr algn="just"/>
            <a:r>
              <a:rPr lang="sl-SI" sz="2400" b="1" dirty="0">
                <a:solidFill>
                  <a:schemeClr val="accent6">
                    <a:lumMod val="50000"/>
                  </a:schemeClr>
                </a:solidFill>
              </a:rPr>
              <a:t>Izbrana študentska dela bomo s soglasjem študentov objavili v publikaciji fakultete, možnost razstave v prostorih fakultete</a:t>
            </a:r>
            <a:endParaRPr lang="en-GB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56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/>
              <a:t>Končni izdelek in ocenjevanje - III. Dodatne točke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l-SI" dirty="0"/>
              <a:t>za izboljšanje ocene in za tiste, ki želijo več:</a:t>
            </a:r>
            <a:endParaRPr lang="en-GB" dirty="0"/>
          </a:p>
          <a:p>
            <a:pPr lvl="2"/>
            <a:endParaRPr lang="en-GB" sz="2600" dirty="0"/>
          </a:p>
          <a:p>
            <a:pPr lvl="2"/>
            <a:r>
              <a:rPr lang="sl-SI" sz="2600" dirty="0"/>
              <a:t>Sprotno sodelovanje na predavanjih in vajah</a:t>
            </a:r>
            <a:endParaRPr lang="en-GB" sz="2600" dirty="0"/>
          </a:p>
          <a:p>
            <a:pPr lvl="2"/>
            <a:r>
              <a:rPr lang="sl-SI" sz="2600" dirty="0"/>
              <a:t>Prisotnost na zimskem taboru in konferenci</a:t>
            </a:r>
            <a:endParaRPr lang="en-GB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26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7176"/>
            <a:ext cx="10515600" cy="5459787"/>
          </a:xfrm>
        </p:spPr>
        <p:txBody>
          <a:bodyPr/>
          <a:lstStyle/>
          <a:p>
            <a:r>
              <a:rPr lang="en-US" dirty="0" err="1"/>
              <a:t>Slikovno</a:t>
            </a:r>
            <a:r>
              <a:rPr lang="en-US" dirty="0"/>
              <a:t> </a:t>
            </a:r>
            <a:r>
              <a:rPr lang="en-US" dirty="0" err="1"/>
              <a:t>gradivo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ppt</a:t>
            </a:r>
            <a:r>
              <a:rPr lang="en-US" dirty="0"/>
              <a:t>, </a:t>
            </a:r>
            <a:r>
              <a:rPr lang="en-US" dirty="0" err="1"/>
              <a:t>kjer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posebej</a:t>
            </a:r>
            <a:r>
              <a:rPr lang="en-US" dirty="0"/>
              <a:t> </a:t>
            </a:r>
            <a:r>
              <a:rPr lang="en-US" dirty="0" err="1"/>
              <a:t>navedeno</a:t>
            </a:r>
            <a:r>
              <a:rPr lang="en-US" dirty="0"/>
              <a:t>: </a:t>
            </a:r>
            <a:r>
              <a:rPr lang="en-US" dirty="0" err="1"/>
              <a:t>Pixabay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2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62290-7C5F-5E4C-BAAA-570275543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711200"/>
            <a:ext cx="10515600" cy="5400786"/>
          </a:xfrm>
        </p:spPr>
        <p:txBody>
          <a:bodyPr/>
          <a:lstStyle/>
          <a:p>
            <a:pPr algn="just"/>
            <a:r>
              <a:rPr lang="sl-SI" sz="2600" dirty="0"/>
              <a:t>Tematski temelji modula so zgrajeni na prepoznavanju problemov vezanih na degradacijo družbenega okolja (neenakost, izključenost, revščina...), naravnega okolja (onesnaževanje, izguba biodiverzitete, gozda...) in posameznikov, ki se spopadajo z naraščajočimi osebnimi dveganji, ki so predvsem posledica individualizacije in karierne deziorientacije.</a:t>
            </a:r>
            <a:endParaRPr lang="en-GB" sz="2600" dirty="0"/>
          </a:p>
          <a:p>
            <a:endParaRPr lang="en-SI" dirty="0"/>
          </a:p>
        </p:txBody>
      </p:sp>
      <p:pic>
        <p:nvPicPr>
          <p:cNvPr id="4" name="Picture 3" descr="/Volumes/INTENSO/JM gradivo/slike/poverty-4561704_1920.jpg">
            <a:extLst>
              <a:ext uri="{FF2B5EF4-FFF2-40B4-BE49-F238E27FC236}">
                <a16:creationId xmlns:a16="http://schemas.microsoft.com/office/drawing/2014/main" id="{562A2946-9026-CC42-9246-3DB0E8D86D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83" y="3435011"/>
            <a:ext cx="2992456" cy="202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/Volumes/INTENSO/JM gradivo/slike/power-plant-4349830_1920.jpg">
            <a:extLst>
              <a:ext uri="{FF2B5EF4-FFF2-40B4-BE49-F238E27FC236}">
                <a16:creationId xmlns:a16="http://schemas.microsoft.com/office/drawing/2014/main" id="{17B65CC1-5914-AC46-A53E-7769EE19624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56" y="3435012"/>
            <a:ext cx="2850778" cy="2027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56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B6489-368C-6B42-943C-42CCC747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06" y="183641"/>
            <a:ext cx="9667238" cy="835247"/>
          </a:xfrm>
        </p:spPr>
        <p:txBody>
          <a:bodyPr>
            <a:normAutofit/>
          </a:bodyPr>
          <a:lstStyle/>
          <a:p>
            <a:r>
              <a:rPr lang="en-SI" sz="3200" dirty="0"/>
              <a:t>Kaj lahko storimo mi?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0B74E-6C94-024C-A997-8CD0A90A4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790222"/>
            <a:ext cx="8173906" cy="4599275"/>
          </a:xfrm>
        </p:spPr>
        <p:txBody>
          <a:bodyPr/>
          <a:lstStyle/>
          <a:p>
            <a:pPr marL="914400" lvl="2" indent="0">
              <a:lnSpc>
                <a:spcPct val="100000"/>
              </a:lnSpc>
              <a:buNone/>
            </a:pP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000" dirty="0" err="1"/>
              <a:t>Prvi</a:t>
            </a:r>
            <a:r>
              <a:rPr lang="en-GB" sz="2000" dirty="0"/>
              <a:t> </a:t>
            </a:r>
            <a:r>
              <a:rPr lang="en-GB" sz="2000" dirty="0" err="1"/>
              <a:t>korak</a:t>
            </a:r>
            <a:r>
              <a:rPr lang="en-GB" sz="2000" dirty="0"/>
              <a:t> in </a:t>
            </a:r>
            <a:r>
              <a:rPr lang="en-GB" sz="2000" dirty="0" err="1"/>
              <a:t>velika</a:t>
            </a:r>
            <a:r>
              <a:rPr lang="en-GB" sz="2000" dirty="0"/>
              <a:t> </a:t>
            </a:r>
            <a:r>
              <a:rPr lang="en-GB" sz="2000" dirty="0" err="1"/>
              <a:t>stvar</a:t>
            </a:r>
            <a:r>
              <a:rPr lang="en-GB" sz="2000" dirty="0"/>
              <a:t>, </a:t>
            </a:r>
            <a:r>
              <a:rPr lang="en-GB" sz="2000" dirty="0" err="1"/>
              <a:t>ki</a:t>
            </a:r>
            <a:r>
              <a:rPr lang="en-GB" sz="2000" dirty="0"/>
              <a:t> jo </a:t>
            </a:r>
            <a:r>
              <a:rPr lang="en-GB" sz="2000" dirty="0" err="1"/>
              <a:t>lahko</a:t>
            </a:r>
            <a:r>
              <a:rPr lang="en-GB" sz="2000" dirty="0"/>
              <a:t> </a:t>
            </a:r>
            <a:r>
              <a:rPr lang="en-GB" sz="2000" dirty="0" err="1"/>
              <a:t>naredi</a:t>
            </a:r>
            <a:r>
              <a:rPr lang="en-GB" sz="2000" dirty="0"/>
              <a:t> </a:t>
            </a:r>
            <a:r>
              <a:rPr lang="en-GB" sz="2000" dirty="0" err="1"/>
              <a:t>vsak</a:t>
            </a:r>
            <a:r>
              <a:rPr lang="en-GB" sz="2000" dirty="0"/>
              <a:t>, je, da </a:t>
            </a:r>
            <a:r>
              <a:rPr lang="en-GB" sz="2000" dirty="0" err="1"/>
              <a:t>ni</a:t>
            </a:r>
            <a:r>
              <a:rPr lang="en-GB" sz="2000" dirty="0"/>
              <a:t> </a:t>
            </a:r>
            <a:r>
              <a:rPr lang="en-GB" sz="2000" dirty="0" err="1"/>
              <a:t>tiho</a:t>
            </a:r>
            <a:r>
              <a:rPr lang="en-GB" sz="2000" dirty="0"/>
              <a:t> </a:t>
            </a:r>
            <a:r>
              <a:rPr lang="en-GB" sz="2000" dirty="0" err="1"/>
              <a:t>ob</a:t>
            </a:r>
            <a:r>
              <a:rPr lang="en-GB" sz="2000" dirty="0"/>
              <a:t> </a:t>
            </a:r>
            <a:r>
              <a:rPr lang="en-GB" sz="2000" dirty="0" err="1"/>
              <a:t>nestrpnosti</a:t>
            </a:r>
            <a:r>
              <a:rPr lang="en-GB" sz="2000" dirty="0"/>
              <a:t> </a:t>
            </a:r>
            <a:r>
              <a:rPr lang="en-GB" sz="2000" dirty="0" err="1"/>
              <a:t>ali</a:t>
            </a:r>
            <a:r>
              <a:rPr lang="en-GB" sz="2000" dirty="0"/>
              <a:t> </a:t>
            </a:r>
            <a:r>
              <a:rPr lang="en-GB" sz="2000" dirty="0" err="1"/>
              <a:t>krivicah</a:t>
            </a:r>
            <a:r>
              <a:rPr lang="en-GB" sz="2000" dirty="0"/>
              <a:t>. </a:t>
            </a:r>
            <a:r>
              <a:rPr lang="en-GB" sz="2000" dirty="0" err="1"/>
              <a:t>Suzana</a:t>
            </a:r>
            <a:r>
              <a:rPr lang="en-GB" sz="2000" dirty="0"/>
              <a:t> Dewa</a:t>
            </a:r>
          </a:p>
          <a:p>
            <a:pPr>
              <a:lnSpc>
                <a:spcPct val="100000"/>
              </a:lnSpc>
            </a:pPr>
            <a:endParaRPr lang="en-GB" sz="2000" dirty="0"/>
          </a:p>
          <a:p>
            <a:pPr>
              <a:lnSpc>
                <a:spcPct val="100000"/>
              </a:lnSpc>
            </a:pPr>
            <a:r>
              <a:rPr lang="en-GB" sz="2000" dirty="0" err="1"/>
              <a:t>Najvišja</a:t>
            </a:r>
            <a:r>
              <a:rPr lang="en-GB" sz="2000" dirty="0"/>
              <a:t> </a:t>
            </a:r>
            <a:r>
              <a:rPr lang="en-GB" sz="2000" dirty="0" err="1"/>
              <a:t>vrednota</a:t>
            </a:r>
            <a:r>
              <a:rPr lang="en-GB" sz="2000" dirty="0"/>
              <a:t> </a:t>
            </a:r>
            <a:r>
              <a:rPr lang="en-GB" sz="2000" dirty="0" err="1"/>
              <a:t>ni</a:t>
            </a:r>
            <a:r>
              <a:rPr lang="en-GB" sz="2000" dirty="0"/>
              <a:t> </a:t>
            </a:r>
            <a:r>
              <a:rPr lang="en-GB" sz="2000" dirty="0" err="1"/>
              <a:t>življenje</a:t>
            </a:r>
            <a:r>
              <a:rPr lang="en-GB" sz="2000" dirty="0"/>
              <a:t>, </a:t>
            </a:r>
            <a:r>
              <a:rPr lang="en-GB" sz="2000" dirty="0" err="1"/>
              <a:t>ampak</a:t>
            </a:r>
            <a:r>
              <a:rPr lang="en-GB" sz="2000" dirty="0"/>
              <a:t> dobro </a:t>
            </a:r>
            <a:r>
              <a:rPr lang="en-GB" sz="2000" dirty="0" err="1"/>
              <a:t>življenje</a:t>
            </a:r>
            <a:r>
              <a:rPr lang="en-GB" sz="2000" dirty="0"/>
              <a:t>. </a:t>
            </a:r>
            <a:r>
              <a:rPr lang="en-GB" sz="2000" dirty="0" err="1"/>
              <a:t>Sokrat</a:t>
            </a:r>
            <a:endParaRPr lang="en-GB" sz="2000" dirty="0"/>
          </a:p>
          <a:p>
            <a:pPr>
              <a:lnSpc>
                <a:spcPct val="100000"/>
              </a:lnSpc>
            </a:pPr>
            <a:endParaRPr lang="en-GB"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Ni </a:t>
            </a:r>
            <a:r>
              <a:rPr lang="en-GB" sz="2000" dirty="0" err="1"/>
              <a:t>pomembno</a:t>
            </a:r>
            <a:r>
              <a:rPr lang="en-GB" sz="2000" dirty="0"/>
              <a:t>, v </a:t>
            </a:r>
            <a:r>
              <a:rPr lang="en-GB" sz="2000" dirty="0" err="1"/>
              <a:t>kakšnem</a:t>
            </a:r>
            <a:r>
              <a:rPr lang="en-GB" sz="2000" dirty="0"/>
              <a:t> </a:t>
            </a:r>
            <a:r>
              <a:rPr lang="en-GB" sz="2000" dirty="0" err="1"/>
              <a:t>okolju</a:t>
            </a:r>
            <a:r>
              <a:rPr lang="en-GB" sz="2000" dirty="0"/>
              <a:t> </a:t>
            </a:r>
            <a:r>
              <a:rPr lang="en-GB" sz="2000" dirty="0" err="1"/>
              <a:t>smo</a:t>
            </a:r>
            <a:r>
              <a:rPr lang="en-GB" sz="2000" dirty="0"/>
              <a:t> se </a:t>
            </a:r>
            <a:r>
              <a:rPr lang="en-GB" sz="2000" dirty="0" err="1"/>
              <a:t>rodili</a:t>
            </a:r>
            <a:r>
              <a:rPr lang="en-GB" sz="2000" dirty="0"/>
              <a:t>, </a:t>
            </a:r>
            <a:r>
              <a:rPr lang="en-GB" sz="2000" dirty="0" err="1"/>
              <a:t>temveč</a:t>
            </a:r>
            <a:r>
              <a:rPr lang="en-GB" sz="2000" dirty="0"/>
              <a:t> v </a:t>
            </a:r>
            <a:r>
              <a:rPr lang="en-GB" sz="2000" dirty="0" err="1"/>
              <a:t>kakšnega</a:t>
            </a:r>
            <a:r>
              <a:rPr lang="en-GB" sz="2000" dirty="0"/>
              <a:t> </a:t>
            </a:r>
            <a:r>
              <a:rPr lang="en-GB" sz="2000" dirty="0" err="1"/>
              <a:t>človeka</a:t>
            </a:r>
            <a:r>
              <a:rPr lang="en-GB" sz="2000" dirty="0"/>
              <a:t> </a:t>
            </a:r>
            <a:r>
              <a:rPr lang="en-GB" sz="2000" dirty="0" err="1"/>
              <a:t>bomo</a:t>
            </a:r>
            <a:r>
              <a:rPr lang="en-GB" sz="2000" dirty="0"/>
              <a:t> </a:t>
            </a:r>
            <a:r>
              <a:rPr lang="en-GB" sz="2000" dirty="0" err="1"/>
              <a:t>odrasli</a:t>
            </a:r>
            <a:r>
              <a:rPr lang="en-GB" sz="2000" dirty="0"/>
              <a:t>! </a:t>
            </a:r>
            <a:r>
              <a:rPr lang="en-GB" sz="2000" dirty="0" err="1"/>
              <a:t>Neznani</a:t>
            </a:r>
            <a:r>
              <a:rPr lang="en-GB" sz="2000" dirty="0"/>
              <a:t> </a:t>
            </a:r>
            <a:r>
              <a:rPr lang="en-GB" sz="2000" dirty="0" err="1"/>
              <a:t>avtor</a:t>
            </a:r>
            <a:endParaRPr lang="en-GB" sz="2000" dirty="0"/>
          </a:p>
          <a:p>
            <a:pPr>
              <a:lnSpc>
                <a:spcPct val="100000"/>
              </a:lnSpc>
            </a:pPr>
            <a:endParaRPr lang="en-GB"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„</a:t>
            </a:r>
            <a:r>
              <a:rPr lang="en-GB" sz="2000" dirty="0" err="1"/>
              <a:t>Stari</a:t>
            </a:r>
            <a:r>
              <a:rPr lang="en-GB" sz="2000" dirty="0"/>
              <a:t>, </a:t>
            </a:r>
            <a:r>
              <a:rPr lang="en-GB" sz="2000" dirty="0" err="1"/>
              <a:t>rasizem</a:t>
            </a:r>
            <a:r>
              <a:rPr lang="en-GB" sz="2000" dirty="0"/>
              <a:t> je </a:t>
            </a:r>
            <a:r>
              <a:rPr lang="en-GB" sz="2000" dirty="0" err="1"/>
              <a:t>butast</a:t>
            </a:r>
            <a:r>
              <a:rPr lang="en-GB" sz="2000" dirty="0"/>
              <a:t>. Sem </a:t>
            </a:r>
            <a:r>
              <a:rPr lang="en-GB" sz="2000" dirty="0" err="1"/>
              <a:t>črna</a:t>
            </a:r>
            <a:r>
              <a:rPr lang="en-GB" sz="2000" dirty="0"/>
              <a:t>, </a:t>
            </a:r>
            <a:r>
              <a:rPr lang="en-GB" sz="2000" dirty="0" err="1"/>
              <a:t>bela</a:t>
            </a:r>
            <a:r>
              <a:rPr lang="en-GB" sz="2000" dirty="0"/>
              <a:t> in </a:t>
            </a:r>
            <a:r>
              <a:rPr lang="en-GB" sz="2000" dirty="0" err="1"/>
              <a:t>Azijka</a:t>
            </a:r>
            <a:r>
              <a:rPr lang="en-GB" sz="2000" dirty="0"/>
              <a:t>. </a:t>
            </a:r>
            <a:r>
              <a:rPr lang="en-GB" sz="2000" dirty="0" err="1"/>
              <a:t>Ampak</a:t>
            </a:r>
            <a:r>
              <a:rPr lang="en-GB" sz="2000" dirty="0"/>
              <a:t> </a:t>
            </a:r>
            <a:r>
              <a:rPr lang="en-GB" sz="2000" dirty="0" err="1"/>
              <a:t>vseeno</a:t>
            </a:r>
            <a:r>
              <a:rPr lang="en-GB" sz="2000" dirty="0"/>
              <a:t> me </a:t>
            </a:r>
            <a:r>
              <a:rPr lang="en-GB" sz="2000" dirty="0" err="1"/>
              <a:t>imajo</a:t>
            </a:r>
            <a:r>
              <a:rPr lang="en-GB" sz="2000" dirty="0"/>
              <a:t> </a:t>
            </a:r>
            <a:r>
              <a:rPr lang="en-GB" sz="2000" dirty="0" err="1"/>
              <a:t>vsi</a:t>
            </a:r>
            <a:r>
              <a:rPr lang="en-GB" sz="2000" dirty="0"/>
              <a:t> </a:t>
            </a:r>
            <a:r>
              <a:rPr lang="en-GB" sz="2000" dirty="0" err="1"/>
              <a:t>radi</a:t>
            </a:r>
            <a:r>
              <a:rPr lang="en-GB" sz="2000" dirty="0"/>
              <a:t>.“Panda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1400" dirty="0" err="1"/>
              <a:t>Gradiva</a:t>
            </a:r>
            <a:r>
              <a:rPr lang="en-GB" sz="1400" dirty="0"/>
              <a:t> </a:t>
            </a:r>
            <a:r>
              <a:rPr lang="en-GB" sz="1400" dirty="0" err="1"/>
              <a:t>Šole</a:t>
            </a:r>
            <a:r>
              <a:rPr lang="en-GB" sz="1400" dirty="0"/>
              <a:t> </a:t>
            </a:r>
            <a:r>
              <a:rPr lang="en-GB" sz="1400" dirty="0" err="1"/>
              <a:t>človekovih</a:t>
            </a:r>
            <a:r>
              <a:rPr lang="en-GB" sz="1400" dirty="0"/>
              <a:t> </a:t>
            </a:r>
            <a:r>
              <a:rPr lang="en-GB" sz="1400" dirty="0" err="1"/>
              <a:t>pravic</a:t>
            </a:r>
            <a:r>
              <a:rPr lang="en-GB" sz="1400" dirty="0"/>
              <a:t>. </a:t>
            </a:r>
            <a:r>
              <a:rPr lang="en-GB" sz="1400" dirty="0" err="1"/>
              <a:t>Več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>
                <a:hlinkClick r:id="rId2"/>
              </a:rPr>
              <a:t>http://sola.amnesty.si</a:t>
            </a:r>
            <a:r>
              <a:rPr lang="en-GB" sz="1400" dirty="0"/>
              <a:t> (</a:t>
            </a:r>
            <a:r>
              <a:rPr lang="en-GB" sz="1400" dirty="0">
                <a:hlinkClick r:id="rId3"/>
              </a:rPr>
              <a:t>https://sola.amnesty.si/media/uploads/files/misli%20o%20%C4%8CP(1).pdf</a:t>
            </a:r>
            <a:r>
              <a:rPr lang="en-SI" sz="1400" dirty="0"/>
              <a:t>)</a:t>
            </a:r>
            <a:endParaRPr lang="en-GB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74009C-2400-234E-A657-906BDDA42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21" y="2072984"/>
            <a:ext cx="3411568" cy="25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91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1AF82-DE46-CE41-A5E7-139B6E3AE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666044"/>
            <a:ext cx="10515600" cy="5445942"/>
          </a:xfrm>
        </p:spPr>
        <p:txBody>
          <a:bodyPr/>
          <a:lstStyle/>
          <a:p>
            <a:r>
              <a:rPr lang="en-GB" sz="2000" dirty="0" err="1"/>
              <a:t>Upam</a:t>
            </a:r>
            <a:r>
              <a:rPr lang="en-GB" sz="2000" dirty="0"/>
              <a:t>, da </a:t>
            </a:r>
            <a:r>
              <a:rPr lang="en-GB" sz="2000" dirty="0" err="1"/>
              <a:t>bodo</a:t>
            </a:r>
            <a:r>
              <a:rPr lang="en-GB" sz="2000" dirty="0"/>
              <a:t> </a:t>
            </a:r>
            <a:r>
              <a:rPr lang="en-GB" sz="2000" dirty="0" err="1"/>
              <a:t>ljudje</a:t>
            </a:r>
            <a:r>
              <a:rPr lang="en-GB" sz="2000" dirty="0"/>
              <a:t> </a:t>
            </a:r>
            <a:r>
              <a:rPr lang="en-GB" sz="2000" dirty="0" err="1"/>
              <a:t>končno</a:t>
            </a:r>
            <a:r>
              <a:rPr lang="en-GB" sz="2000" dirty="0"/>
              <a:t> </a:t>
            </a:r>
            <a:r>
              <a:rPr lang="en-GB" sz="2000" dirty="0" err="1"/>
              <a:t>spoznali</a:t>
            </a:r>
            <a:r>
              <a:rPr lang="en-GB" sz="2000" dirty="0"/>
              <a:t>, da je le </a:t>
            </a:r>
            <a:r>
              <a:rPr lang="en-GB" sz="2000" dirty="0" err="1"/>
              <a:t>ena</a:t>
            </a:r>
            <a:r>
              <a:rPr lang="en-GB" sz="2000" dirty="0"/>
              <a:t> rasa –</a:t>
            </a:r>
            <a:r>
              <a:rPr lang="en-GB" sz="2000" dirty="0" err="1"/>
              <a:t>človeška</a:t>
            </a:r>
            <a:r>
              <a:rPr lang="en-GB" sz="2000" dirty="0"/>
              <a:t> rasa –in da ji </a:t>
            </a:r>
            <a:r>
              <a:rPr lang="en-GB" sz="2000" dirty="0" err="1"/>
              <a:t>pripadamo</a:t>
            </a:r>
            <a:r>
              <a:rPr lang="en-GB" sz="2000" dirty="0"/>
              <a:t> </a:t>
            </a:r>
            <a:r>
              <a:rPr lang="en-GB" sz="2000" dirty="0" err="1"/>
              <a:t>vsi</a:t>
            </a:r>
            <a:r>
              <a:rPr lang="en-GB" sz="2000" dirty="0"/>
              <a:t>. Margaret Atwood</a:t>
            </a:r>
          </a:p>
          <a:p>
            <a:endParaRPr lang="en-GB" sz="2000" dirty="0"/>
          </a:p>
          <a:p>
            <a:r>
              <a:rPr lang="en-GB" sz="2000" dirty="0" err="1"/>
              <a:t>Nihče</a:t>
            </a:r>
            <a:r>
              <a:rPr lang="en-GB" sz="2000" dirty="0"/>
              <a:t> se ne </a:t>
            </a:r>
            <a:r>
              <a:rPr lang="en-GB" sz="2000" dirty="0" err="1"/>
              <a:t>rodi</a:t>
            </a:r>
            <a:r>
              <a:rPr lang="en-GB" sz="2000" dirty="0"/>
              <a:t> s </a:t>
            </a:r>
            <a:r>
              <a:rPr lang="en-GB" sz="2000" dirty="0" err="1"/>
              <a:t>sovraštvom</a:t>
            </a:r>
            <a:r>
              <a:rPr lang="en-GB" sz="2000" dirty="0"/>
              <a:t> do </a:t>
            </a:r>
            <a:r>
              <a:rPr lang="en-GB" sz="2000" dirty="0" err="1"/>
              <a:t>druge</a:t>
            </a:r>
            <a:r>
              <a:rPr lang="en-GB" sz="2000" dirty="0"/>
              <a:t> </a:t>
            </a:r>
            <a:r>
              <a:rPr lang="en-GB" sz="2000" dirty="0" err="1"/>
              <a:t>osebe</a:t>
            </a:r>
            <a:r>
              <a:rPr lang="en-GB" sz="2000" dirty="0"/>
              <a:t> </a:t>
            </a:r>
            <a:r>
              <a:rPr lang="en-GB" sz="2000" dirty="0" err="1"/>
              <a:t>zaradi</a:t>
            </a:r>
            <a:r>
              <a:rPr lang="en-GB" sz="2000" dirty="0"/>
              <a:t> </a:t>
            </a:r>
            <a:r>
              <a:rPr lang="en-GB" sz="2000" dirty="0" err="1"/>
              <a:t>njene</a:t>
            </a:r>
            <a:r>
              <a:rPr lang="en-GB" sz="2000" dirty="0"/>
              <a:t> </a:t>
            </a:r>
            <a:r>
              <a:rPr lang="en-GB" sz="2000" dirty="0" err="1"/>
              <a:t>barve</a:t>
            </a:r>
            <a:r>
              <a:rPr lang="en-GB" sz="2000" dirty="0"/>
              <a:t> </a:t>
            </a:r>
            <a:r>
              <a:rPr lang="en-GB" sz="2000" dirty="0" err="1"/>
              <a:t>kože</a:t>
            </a:r>
            <a:r>
              <a:rPr lang="en-GB" sz="2000" dirty="0"/>
              <a:t> </a:t>
            </a:r>
            <a:r>
              <a:rPr lang="en-GB" sz="2000" dirty="0" err="1"/>
              <a:t>ali</a:t>
            </a:r>
            <a:r>
              <a:rPr lang="en-GB" sz="2000" dirty="0"/>
              <a:t> </a:t>
            </a:r>
            <a:r>
              <a:rPr lang="en-GB" sz="2000" dirty="0" err="1"/>
              <a:t>okolja</a:t>
            </a:r>
            <a:r>
              <a:rPr lang="en-GB" sz="2000" dirty="0"/>
              <a:t>, </a:t>
            </a:r>
            <a:r>
              <a:rPr lang="en-GB" sz="2000" dirty="0" err="1"/>
              <a:t>iz</a:t>
            </a:r>
            <a:r>
              <a:rPr lang="en-GB" sz="2000" dirty="0"/>
              <a:t> </a:t>
            </a:r>
            <a:r>
              <a:rPr lang="en-GB" sz="2000" dirty="0" err="1"/>
              <a:t>katerega</a:t>
            </a:r>
            <a:r>
              <a:rPr lang="en-GB" sz="2000" dirty="0"/>
              <a:t> </a:t>
            </a:r>
            <a:r>
              <a:rPr lang="en-GB" sz="2000" dirty="0" err="1"/>
              <a:t>izhaja</a:t>
            </a:r>
            <a:r>
              <a:rPr lang="en-GB" sz="2000" dirty="0"/>
              <a:t>, </a:t>
            </a:r>
            <a:r>
              <a:rPr lang="en-GB" sz="2000" dirty="0" err="1"/>
              <a:t>ali</a:t>
            </a:r>
            <a:r>
              <a:rPr lang="en-GB" sz="2000" dirty="0"/>
              <a:t> </a:t>
            </a:r>
            <a:r>
              <a:rPr lang="en-GB" sz="2000" dirty="0" err="1"/>
              <a:t>vere</a:t>
            </a:r>
            <a:r>
              <a:rPr lang="en-GB" sz="2000" dirty="0"/>
              <a:t>. </a:t>
            </a:r>
            <a:r>
              <a:rPr lang="en-GB" sz="2000" dirty="0" err="1"/>
              <a:t>Ljudje</a:t>
            </a:r>
            <a:r>
              <a:rPr lang="en-GB" sz="2000" dirty="0"/>
              <a:t> se </a:t>
            </a:r>
            <a:r>
              <a:rPr lang="en-GB" sz="2000" dirty="0" err="1"/>
              <a:t>morajo</a:t>
            </a:r>
            <a:r>
              <a:rPr lang="en-GB" sz="2000" dirty="0"/>
              <a:t> </a:t>
            </a:r>
            <a:r>
              <a:rPr lang="en-GB" sz="2000" dirty="0" err="1"/>
              <a:t>sovraštva</a:t>
            </a:r>
            <a:r>
              <a:rPr lang="en-GB" sz="2000" dirty="0"/>
              <a:t> </a:t>
            </a:r>
            <a:r>
              <a:rPr lang="en-GB" sz="2000" dirty="0" err="1"/>
              <a:t>naučiti</a:t>
            </a:r>
            <a:r>
              <a:rPr lang="en-GB" sz="2000" dirty="0"/>
              <a:t> –in </a:t>
            </a:r>
            <a:r>
              <a:rPr lang="en-GB" sz="2000" dirty="0" err="1"/>
              <a:t>če</a:t>
            </a:r>
            <a:r>
              <a:rPr lang="en-GB" sz="2000" dirty="0"/>
              <a:t> se </a:t>
            </a:r>
            <a:r>
              <a:rPr lang="en-GB" sz="2000" dirty="0" err="1"/>
              <a:t>lahko</a:t>
            </a:r>
            <a:r>
              <a:rPr lang="en-GB" sz="2000" dirty="0"/>
              <a:t> </a:t>
            </a:r>
            <a:r>
              <a:rPr lang="en-GB" sz="2000" dirty="0" err="1"/>
              <a:t>naučijo</a:t>
            </a:r>
            <a:r>
              <a:rPr lang="en-GB" sz="2000" dirty="0"/>
              <a:t> </a:t>
            </a:r>
            <a:r>
              <a:rPr lang="en-GB" sz="2000" dirty="0" err="1"/>
              <a:t>tega</a:t>
            </a:r>
            <a:r>
              <a:rPr lang="en-GB" sz="2000" dirty="0"/>
              <a:t>, se </a:t>
            </a:r>
            <a:r>
              <a:rPr lang="en-GB" sz="2000" dirty="0" err="1"/>
              <a:t>lahko</a:t>
            </a:r>
            <a:r>
              <a:rPr lang="en-GB" sz="2000" dirty="0"/>
              <a:t> </a:t>
            </a:r>
            <a:r>
              <a:rPr lang="en-GB" sz="2000" dirty="0" err="1"/>
              <a:t>naučijo</a:t>
            </a:r>
            <a:r>
              <a:rPr lang="en-GB" sz="2000" dirty="0"/>
              <a:t> </a:t>
            </a:r>
            <a:r>
              <a:rPr lang="en-GB" sz="2000" dirty="0" err="1"/>
              <a:t>tudi</a:t>
            </a:r>
            <a:r>
              <a:rPr lang="en-GB" sz="2000" dirty="0"/>
              <a:t> </a:t>
            </a:r>
            <a:r>
              <a:rPr lang="en-GB" sz="2000" dirty="0" err="1"/>
              <a:t>ljubiti</a:t>
            </a:r>
            <a:r>
              <a:rPr lang="en-GB" sz="2000" dirty="0"/>
              <a:t>. Nelson Mandela</a:t>
            </a:r>
          </a:p>
          <a:p>
            <a:endParaRPr lang="en-GB" sz="2000" dirty="0"/>
          </a:p>
          <a:p>
            <a:r>
              <a:rPr lang="en-GB" sz="2000" dirty="0" err="1"/>
              <a:t>Zdi</a:t>
            </a:r>
            <a:r>
              <a:rPr lang="en-GB" sz="2000" dirty="0"/>
              <a:t> se </a:t>
            </a:r>
            <a:r>
              <a:rPr lang="en-GB" sz="2000" dirty="0" err="1"/>
              <a:t>ti</a:t>
            </a:r>
            <a:r>
              <a:rPr lang="en-GB" sz="2000" dirty="0"/>
              <a:t>, da </a:t>
            </a:r>
            <a:r>
              <a:rPr lang="en-GB" sz="2000" dirty="0" err="1"/>
              <a:t>sanjač</a:t>
            </a:r>
            <a:r>
              <a:rPr lang="en-GB" sz="2000" dirty="0"/>
              <a:t> </a:t>
            </a:r>
            <a:r>
              <a:rPr lang="en-GB" sz="2000" dirty="0" err="1"/>
              <a:t>sem</a:t>
            </a:r>
            <a:r>
              <a:rPr lang="en-GB" sz="2000" dirty="0"/>
              <a:t>, a to </a:t>
            </a:r>
            <a:r>
              <a:rPr lang="en-GB" sz="2000" dirty="0" err="1"/>
              <a:t>vse</a:t>
            </a:r>
            <a:r>
              <a:rPr lang="en-GB" sz="2000" dirty="0"/>
              <a:t> je, </a:t>
            </a:r>
            <a:r>
              <a:rPr lang="en-GB" sz="2000" dirty="0" err="1"/>
              <a:t>kar</a:t>
            </a:r>
            <a:r>
              <a:rPr lang="en-GB" sz="2000" dirty="0"/>
              <a:t> imam. Ko se mi </a:t>
            </a:r>
            <a:r>
              <a:rPr lang="en-GB" sz="2000" dirty="0" err="1"/>
              <a:t>boš</a:t>
            </a:r>
            <a:r>
              <a:rPr lang="en-GB" sz="2000" dirty="0"/>
              <a:t> </a:t>
            </a:r>
            <a:r>
              <a:rPr lang="en-GB" sz="2000" dirty="0" err="1"/>
              <a:t>pridružil</a:t>
            </a:r>
            <a:r>
              <a:rPr lang="en-GB" sz="2000" dirty="0"/>
              <a:t>, </a:t>
            </a:r>
            <a:r>
              <a:rPr lang="en-GB" sz="2000" dirty="0" err="1"/>
              <a:t>svet</a:t>
            </a:r>
            <a:r>
              <a:rPr lang="en-GB" sz="2000" dirty="0"/>
              <a:t> </a:t>
            </a:r>
            <a:r>
              <a:rPr lang="en-GB" sz="2000" dirty="0" err="1"/>
              <a:t>bo</a:t>
            </a:r>
            <a:r>
              <a:rPr lang="en-GB" sz="2000" dirty="0"/>
              <a:t> </a:t>
            </a:r>
            <a:r>
              <a:rPr lang="en-GB" sz="2000" dirty="0" err="1"/>
              <a:t>eno</a:t>
            </a:r>
            <a:r>
              <a:rPr lang="en-GB" sz="2000" dirty="0"/>
              <a:t>, </a:t>
            </a:r>
            <a:r>
              <a:rPr lang="en-GB" sz="2000" dirty="0" err="1"/>
              <a:t>nihče</a:t>
            </a:r>
            <a:r>
              <a:rPr lang="en-GB" sz="2000" dirty="0"/>
              <a:t> </a:t>
            </a:r>
            <a:r>
              <a:rPr lang="en-GB" sz="2000" dirty="0" err="1"/>
              <a:t>samJohn</a:t>
            </a:r>
            <a:r>
              <a:rPr lang="en-GB" sz="2000" dirty="0"/>
              <a:t> Lennon/Milan </a:t>
            </a:r>
            <a:r>
              <a:rPr lang="en-GB" sz="2000" dirty="0" err="1"/>
              <a:t>Dekleva</a:t>
            </a:r>
            <a:endParaRPr lang="en-GB" sz="2000" dirty="0"/>
          </a:p>
          <a:p>
            <a:endParaRPr lang="en-SI" dirty="0"/>
          </a:p>
          <a:p>
            <a:endParaRPr lang="en-SI" dirty="0"/>
          </a:p>
          <a:p>
            <a:endParaRPr lang="en-SI" sz="1600" dirty="0"/>
          </a:p>
          <a:p>
            <a:endParaRPr lang="en-SI" sz="1600" dirty="0"/>
          </a:p>
          <a:p>
            <a:endParaRPr lang="en-GB" sz="1600" dirty="0"/>
          </a:p>
          <a:p>
            <a:pPr marL="0" indent="0" algn="ctr">
              <a:buNone/>
            </a:pPr>
            <a:r>
              <a:rPr lang="en-GB" sz="1400" dirty="0" err="1"/>
              <a:t>Gradiva</a:t>
            </a:r>
            <a:r>
              <a:rPr lang="en-GB" sz="1400" dirty="0"/>
              <a:t> </a:t>
            </a:r>
            <a:r>
              <a:rPr lang="en-GB" sz="1400" dirty="0" err="1"/>
              <a:t>Šole</a:t>
            </a:r>
            <a:r>
              <a:rPr lang="en-GB" sz="1400" dirty="0"/>
              <a:t> </a:t>
            </a:r>
            <a:r>
              <a:rPr lang="en-GB" sz="1400" dirty="0" err="1"/>
              <a:t>človekovih</a:t>
            </a:r>
            <a:r>
              <a:rPr lang="en-GB" sz="1400" dirty="0"/>
              <a:t> </a:t>
            </a:r>
            <a:r>
              <a:rPr lang="en-GB" sz="1400" dirty="0" err="1"/>
              <a:t>pravic</a:t>
            </a:r>
            <a:r>
              <a:rPr lang="en-GB" sz="1400" dirty="0"/>
              <a:t>. </a:t>
            </a:r>
            <a:r>
              <a:rPr lang="en-GB" sz="1400" dirty="0" err="1"/>
              <a:t>Več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>
                <a:hlinkClick r:id="rId2"/>
              </a:rPr>
              <a:t>http://sola.amnesty.si</a:t>
            </a:r>
            <a:r>
              <a:rPr lang="en-GB" sz="1400" dirty="0"/>
              <a:t> (</a:t>
            </a:r>
            <a:r>
              <a:rPr lang="en-GB" sz="1400" dirty="0">
                <a:hlinkClick r:id="rId3"/>
              </a:rPr>
              <a:t>https://sola.amnesty.si/media/uploads/files/misli%20o%20%C4%8CP(1).pdf</a:t>
            </a:r>
            <a:r>
              <a:rPr lang="en-SI" sz="1400" dirty="0"/>
              <a:t>)</a:t>
            </a:r>
            <a:endParaRPr lang="en-GB" sz="1400" dirty="0"/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53AFB-88B1-B647-838A-67D27FAA5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688643"/>
            <a:ext cx="3347155" cy="18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00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E8374-3ED3-E649-9514-1832F018C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1151467"/>
            <a:ext cx="10515600" cy="496051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l-SI" dirty="0"/>
              <a:t>Že sam naslov modula v angleškem jeziku odraža namen aktivnosti – aktivirati trajnostno vedenje na individualni ravni, ki bo omogočilo trajnosten razvoj EU-ja, in sicer skozi:</a:t>
            </a:r>
            <a:endParaRPr lang="en-GB" dirty="0"/>
          </a:p>
          <a:p>
            <a:pPr algn="just"/>
            <a:endParaRPr lang="en-GB" dirty="0"/>
          </a:p>
          <a:p>
            <a:pPr lvl="1" algn="just"/>
            <a:r>
              <a:rPr lang="sl-SI" b="1" dirty="0"/>
              <a:t>Učenje: 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ponuditi najnovejše znanje, prosto dostopne učne materiale, rezultate raziskav ipd. na način, ki odraža ko-kreativno ustvarjanje znanja med akademsko sfero, deležniki in študenti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endParaRPr lang="en-GB" dirty="0"/>
          </a:p>
          <a:p>
            <a:pPr lvl="1" algn="just"/>
            <a:r>
              <a:rPr lang="sl-SI" b="1" dirty="0"/>
              <a:t>Delovanje</a:t>
            </a:r>
            <a:r>
              <a:rPr lang="sl-SI" dirty="0"/>
              <a:t>: 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spodbujati akcijsko raziskovanje na temo trajnosti in EU državljanskih praks na način prenašanja teorije in znanja v prakso skozi študentske raziskovalne aktivnosti in s tem tudi pomovirati civilno vključenost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r>
              <a:rPr lang="sl-SI" b="1" dirty="0"/>
              <a:t>Povezovanje:</a:t>
            </a:r>
            <a:r>
              <a:rPr lang="sl-SI" dirty="0"/>
              <a:t> </a:t>
            </a:r>
            <a:r>
              <a:rPr lang="sl-SI" dirty="0">
                <a:solidFill>
                  <a:schemeClr val="accent6">
                    <a:lumMod val="50000"/>
                  </a:schemeClr>
                </a:solidFill>
              </a:rPr>
              <a:t>ponuditi priložnosti za deljenje izkušenj in znanja med vsemi akterji na podlagi organizacije aktivnega družbenega sodelovanja na lokalni in transnacionalni evropski ravni.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613428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05F2F-AD7D-4045-80FC-BDF203A07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869244"/>
            <a:ext cx="10515600" cy="5242742"/>
          </a:xfrm>
        </p:spPr>
        <p:txBody>
          <a:bodyPr>
            <a:normAutofit/>
          </a:bodyPr>
          <a:lstStyle/>
          <a:p>
            <a:pPr algn="just"/>
            <a:r>
              <a:rPr lang="sl-SI" sz="2400" dirty="0"/>
              <a:t>Namen modula je obogatiti predavanja in celoten pedagoški proces z dodatnimi vsebinami, ki bi spodbudile odgovorno delovanje študentov in okrepile njihovo zavedanje o pomembnosti trajnostnega razvoja. </a:t>
            </a:r>
            <a:endParaRPr lang="en-GB" sz="2400" dirty="0"/>
          </a:p>
          <a:p>
            <a:pPr algn="just"/>
            <a:r>
              <a:rPr lang="sl-SI" sz="2400" dirty="0"/>
              <a:t>Ena od osrednjih zadolžitev študentov je raziskovalno delo, pri kateri morajo obravnavati konkreten problem v lokalnem, nacionalnem, ali evropskem okolju, ki zadeva večjo okoljsko, socialno in osebno odgovornost.</a:t>
            </a:r>
            <a:endParaRPr lang="en-GB" sz="2400" dirty="0"/>
          </a:p>
          <a:p>
            <a:endParaRPr lang="en-SI" dirty="0"/>
          </a:p>
        </p:txBody>
      </p:sp>
      <p:pic>
        <p:nvPicPr>
          <p:cNvPr id="4" name="Ograda vsebine 3">
            <a:extLst>
              <a:ext uri="{FF2B5EF4-FFF2-40B4-BE49-F238E27FC236}">
                <a16:creationId xmlns:a16="http://schemas.microsoft.com/office/drawing/2014/main" id="{C896F117-F299-A748-8F73-791A60D0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642" y="3490615"/>
            <a:ext cx="22669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29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1BA32-2F0B-C741-B6C9-E001599D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Ekipa</a:t>
            </a:r>
            <a:r>
              <a:rPr lang="en-US" b="0" dirty="0"/>
              <a:t> Sustain4EU </a:t>
            </a:r>
            <a:r>
              <a:rPr lang="en-US" b="0" dirty="0" err="1"/>
              <a:t>pri</a:t>
            </a:r>
            <a:r>
              <a:rPr lang="en-US" b="0" dirty="0"/>
              <a:t> </a:t>
            </a:r>
            <a:r>
              <a:rPr lang="en-US" b="0" dirty="0" err="1"/>
              <a:t>predmetu</a:t>
            </a:r>
            <a:endParaRPr lang="en-SI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A4C77-1AF2-EE4C-AAF2-5389E4417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400" dirty="0"/>
              <a:t>Nosilka predmeta in vodja projekta: </a:t>
            </a:r>
            <a:r>
              <a:rPr lang="sl-SI" sz="2400" b="1" dirty="0"/>
              <a:t>izr. prof. dr. Tea Golob</a:t>
            </a:r>
          </a:p>
          <a:p>
            <a:pPr lvl="1"/>
            <a:r>
              <a:rPr lang="sl-SI" sz="2000" b="1" dirty="0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tea.golob@fuds.si</a:t>
            </a:r>
            <a:r>
              <a:rPr lang="sl-SI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SI" sz="2400" dirty="0"/>
          </a:p>
          <a:p>
            <a:r>
              <a:rPr lang="sl-SI" sz="2400" dirty="0"/>
              <a:t>Asistentka pri predmetu in članica ekipe projekta: </a:t>
            </a:r>
            <a:r>
              <a:rPr lang="sl-SI" sz="2400" b="1" dirty="0"/>
              <a:t>dr. Dušanka Novaković</a:t>
            </a:r>
          </a:p>
          <a:p>
            <a:pPr lvl="1"/>
            <a:r>
              <a:rPr lang="en-GB" sz="2000" b="1" dirty="0" err="1">
                <a:solidFill>
                  <a:schemeClr val="accent2">
                    <a:lumMod val="75000"/>
                  </a:schemeClr>
                </a:solidFill>
              </a:rPr>
              <a:t>dusanka.novakovic@fuds.si</a:t>
            </a:r>
            <a:endParaRPr lang="en-SI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l-SI" sz="2400" dirty="0"/>
              <a:t> </a:t>
            </a:r>
            <a:endParaRPr lang="en-SI" sz="2400" dirty="0"/>
          </a:p>
          <a:p>
            <a:r>
              <a:rPr lang="sl-SI" sz="2400" dirty="0"/>
              <a:t>Gostujoči predavatelj in član ekipe: </a:t>
            </a:r>
            <a:r>
              <a:rPr lang="sl-SI" sz="2400" b="1" dirty="0"/>
              <a:t>prof.dr. Borut Rončević</a:t>
            </a:r>
          </a:p>
          <a:p>
            <a:pPr lvl="1"/>
            <a:r>
              <a:rPr lang="en-GB" sz="2000" b="1" dirty="0" err="1">
                <a:solidFill>
                  <a:schemeClr val="accent2">
                    <a:lumMod val="75000"/>
                  </a:schemeClr>
                </a:solidFill>
              </a:rPr>
              <a:t>borut.roncevic@fuds.si</a:t>
            </a:r>
            <a:endParaRPr lang="en-SI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SI" sz="2400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061399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CBFA-5E31-4F4C-9D00-44F9C53C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Zadolžitve študentov pri predmetu:</a:t>
            </a:r>
            <a:r>
              <a:rPr lang="en-GB" dirty="0"/>
              <a:t> </a:t>
            </a:r>
            <a:endParaRPr lang="en-SI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1B132E-9E75-AD4F-93B5-67F4328BAA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2040038"/>
              </p:ext>
            </p:extLst>
          </p:nvPr>
        </p:nvGraphicFramePr>
        <p:xfrm>
          <a:off x="1490133" y="2144889"/>
          <a:ext cx="8413422" cy="4122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13422">
                  <a:extLst>
                    <a:ext uri="{9D8B030D-6E8A-4147-A177-3AD203B41FA5}">
                      <a16:colId xmlns:a16="http://schemas.microsoft.com/office/drawing/2014/main" val="3435946642"/>
                    </a:ext>
                  </a:extLst>
                </a:gridCol>
              </a:tblGrid>
              <a:tr h="1203790">
                <a:tc>
                  <a:txBody>
                    <a:bodyPr/>
                    <a:lstStyle/>
                    <a:p>
                      <a:r>
                        <a:rPr lang="sl-SI" sz="2000" b="0" dirty="0">
                          <a:solidFill>
                            <a:schemeClr val="tx1"/>
                          </a:solidFill>
                          <a:effectLst/>
                        </a:rPr>
                        <a:t>I. Raziskovalno delo (60% ocene)</a:t>
                      </a:r>
                      <a:endParaRPr lang="en-SI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buFont typeface="Symbol" pitchFamily="2" charset="2"/>
                        <a:buChar char=""/>
                      </a:pPr>
                      <a:r>
                        <a:rPr lang="sl-SI" sz="2000" b="0" dirty="0">
                          <a:solidFill>
                            <a:schemeClr val="tx1"/>
                          </a:solidFill>
                          <a:effectLst/>
                        </a:rPr>
                        <a:t>Raziskovalni dnevnik</a:t>
                      </a:r>
                      <a:endParaRPr lang="en-SI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sl-SI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SI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62872"/>
                  </a:ext>
                </a:extLst>
              </a:tr>
              <a:tr h="1313632">
                <a:tc>
                  <a:txBody>
                    <a:bodyPr/>
                    <a:lstStyle/>
                    <a:p>
                      <a:r>
                        <a:rPr lang="sl-SI" sz="2000" b="0" dirty="0">
                          <a:solidFill>
                            <a:schemeClr val="tx1"/>
                          </a:solidFill>
                          <a:effectLst/>
                        </a:rPr>
                        <a:t>II. Delo na vajah (40 % ocene)</a:t>
                      </a:r>
                      <a:endParaRPr lang="en-SI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buFont typeface="Symbol" pitchFamily="2" charset="2"/>
                        <a:buChar char=""/>
                      </a:pPr>
                      <a:r>
                        <a:rPr lang="sl-SI" sz="2000" b="0" dirty="0">
                          <a:solidFill>
                            <a:schemeClr val="tx1"/>
                          </a:solidFill>
                          <a:effectLst/>
                        </a:rPr>
                        <a:t>Sprotno raziskovalno delo in pisanje poročila. Skupna obravnava EU strategij</a:t>
                      </a:r>
                      <a:endParaRPr lang="en-SI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4325256"/>
                  </a:ext>
                </a:extLst>
              </a:tr>
              <a:tr h="1605053">
                <a:tc>
                  <a:txBody>
                    <a:bodyPr/>
                    <a:lstStyle/>
                    <a:p>
                      <a:pPr algn="just"/>
                      <a:r>
                        <a:rPr lang="sl-SI" sz="2000" b="0" dirty="0">
                          <a:solidFill>
                            <a:schemeClr val="tx1"/>
                          </a:solidFill>
                          <a:effectLst/>
                        </a:rPr>
                        <a:t>III.  Dodatni procenti - možnost izboljšanja ocene: </a:t>
                      </a:r>
                      <a:endParaRPr lang="en-SI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 algn="just">
                        <a:buFont typeface="Symbol" pitchFamily="2" charset="2"/>
                        <a:buChar char=""/>
                      </a:pPr>
                      <a:r>
                        <a:rPr lang="sl-SI" sz="2000" b="0" dirty="0">
                          <a:solidFill>
                            <a:schemeClr val="tx1"/>
                          </a:solidFill>
                          <a:effectLst/>
                        </a:rPr>
                        <a:t>Sprotno sodelovanje na predavanjih in vajah in/ali </a:t>
                      </a:r>
                      <a:endParaRPr lang="en-SI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 algn="just">
                        <a:buFont typeface="Symbol" pitchFamily="2" charset="2"/>
                        <a:buChar char=""/>
                      </a:pPr>
                      <a:r>
                        <a:rPr lang="sl-SI" sz="2000" b="0" dirty="0">
                          <a:solidFill>
                            <a:schemeClr val="tx1"/>
                          </a:solidFill>
                          <a:effectLst/>
                        </a:rPr>
                        <a:t>Prisotnost na zimskem taboru in konferenci</a:t>
                      </a:r>
                      <a:endParaRPr lang="en-SI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1" algn="just"/>
                      <a:r>
                        <a:rPr lang="sl-SI" sz="2000" b="0" dirty="0">
                          <a:effectLst/>
                        </a:rPr>
                        <a:t> </a:t>
                      </a:r>
                      <a:endParaRPr lang="en-SI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874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668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FUDŠ tema">
      <a:dk1>
        <a:srgbClr val="111E6C"/>
      </a:dk1>
      <a:lt1>
        <a:srgbClr val="FFFFFF"/>
      </a:lt1>
      <a:dk2>
        <a:srgbClr val="111E6C"/>
      </a:dk2>
      <a:lt2>
        <a:srgbClr val="FFFFFF"/>
      </a:lt2>
      <a:accent1>
        <a:srgbClr val="FFE391"/>
      </a:accent1>
      <a:accent2>
        <a:srgbClr val="F98E2C"/>
      </a:accent2>
      <a:accent3>
        <a:srgbClr val="FCD1AA"/>
      </a:accent3>
      <a:accent4>
        <a:srgbClr val="374FDF"/>
      </a:accent4>
      <a:accent5>
        <a:srgbClr val="BCC4F4"/>
      </a:accent5>
      <a:accent6>
        <a:srgbClr val="BFBFBF"/>
      </a:accent6>
      <a:hlink>
        <a:srgbClr val="F98E2C"/>
      </a:hlink>
      <a:folHlink>
        <a:srgbClr val="FFE391"/>
      </a:folHlink>
    </a:clrScheme>
    <a:fontScheme name="FUDŠ tema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dstavitev27" id="{B3E5CFD1-55C1-47AF-A592-18206DE40D75}" vid="{D47FE34A-82FD-44A4-AD1F-D9EB7D0E4BDC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Officeova tema</Template>
  <TotalTime>1406</TotalTime>
  <Words>1646</Words>
  <Application>Microsoft Macintosh PowerPoint</Application>
  <PresentationFormat>Widescreen</PresentationFormat>
  <Paragraphs>173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Open Sans</vt:lpstr>
      <vt:lpstr>Symbol</vt:lpstr>
      <vt:lpstr>Officeova tema</vt:lpstr>
      <vt:lpstr>Raziskovalni projekt</vt:lpstr>
      <vt:lpstr>PowerPoint Presentation</vt:lpstr>
      <vt:lpstr>PowerPoint Presentation</vt:lpstr>
      <vt:lpstr>Kaj lahko storimo mi?</vt:lpstr>
      <vt:lpstr>PowerPoint Presentation</vt:lpstr>
      <vt:lpstr>PowerPoint Presentation</vt:lpstr>
      <vt:lpstr>PowerPoint Presentation</vt:lpstr>
      <vt:lpstr>Ekipa Sustain4EU pri predmetu</vt:lpstr>
      <vt:lpstr>Zadolžitve študentov pri predmetu: </vt:lpstr>
      <vt:lpstr>Raziskovalno delo</vt:lpstr>
      <vt:lpstr>Vprašanja, ki jih raziskava naslavlja v uvodu in skuša na njih odgovoriti skozi raziskovalno delo in raziskovalno refleksijo:</vt:lpstr>
      <vt:lpstr>1. cilj: prepoznati problem v družbi, lahko na lokalni, nacionalni, EU, globalni ravni in ga povezati z izzivi skupnosti</vt:lpstr>
      <vt:lpstr>    2. cilj: raziskati širši kontekst problema - pregled literature in virov, obstoječih kvantitativnih in kvalitativnih podatkov </vt:lpstr>
      <vt:lpstr>3. cilj: kakšna je vloga EU v tem / zakonodaja, priporočila, iniciative, organizacije ipd:  </vt:lpstr>
      <vt:lpstr>4. cilj: iskanje rešitev problema: raziskava na terenu, iskanje virov, intervjuji z deležniki, slikovno in fotografsko gradivo</vt:lpstr>
      <vt:lpstr>5. cilj:  cilj pripraviti priporočila, poiskati ideje in načrti, kako izboljšati situacijo; kaj vse lahko z raziskavo dosežemo            </vt:lpstr>
      <vt:lpstr> Način raziskovalnega pristopa in zbiranja podatkov </vt:lpstr>
      <vt:lpstr>  Način zbiranja podatkov in končni produkt raziskovanja </vt:lpstr>
      <vt:lpstr>PowerPoint Presentation</vt:lpstr>
      <vt:lpstr>PowerPoint Presentation</vt:lpstr>
      <vt:lpstr>Končni izdelek in ocenjevanje - I. Terenski dnevnik  </vt:lpstr>
      <vt:lpstr>Končni izdelek in ocenjevanje - III. Dodatne točke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Raziskovalni projekt</dc:title>
  <dc:creator>Tea Golob</dc:creator>
  <cp:lastModifiedBy>Tea Golob</cp:lastModifiedBy>
  <cp:revision>15</cp:revision>
  <dcterms:created xsi:type="dcterms:W3CDTF">2021-01-18T09:30:10Z</dcterms:created>
  <dcterms:modified xsi:type="dcterms:W3CDTF">2021-01-19T08:56:57Z</dcterms:modified>
</cp:coreProperties>
</file>